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00FF"/>
    <a:srgbClr val="4227E5"/>
    <a:srgbClr val="4917D7"/>
    <a:srgbClr val="C90796"/>
    <a:srgbClr val="F840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632B7-ECC9-4610-9D50-79144FB61778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DDDC-5FDE-47E7-A0FD-0D3168D93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D5D-1F34-427E-A5DA-947A907CD2F4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15BD-E730-4CB7-BB38-54212A535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MG_20191130_105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772400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ource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838200" cy="87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ource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838200"/>
            <a:ext cx="838200" cy="87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2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91400" cy="914400"/>
          </a:xfrm>
          <a:prstGeom prst="rect">
            <a:avLst/>
          </a:prstGeom>
        </p:spPr>
      </p:pic>
      <p:pic>
        <p:nvPicPr>
          <p:cNvPr id="8" name="Picture 7" descr="source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029200"/>
            <a:ext cx="838200" cy="87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ourcek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029200"/>
            <a:ext cx="838200" cy="87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914400" y="3352800"/>
            <a:ext cx="7239000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solidFill>
            <a:srgbClr val="00FFCC"/>
          </a:solidFill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 descr="sss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26" y="2362200"/>
            <a:ext cx="7852773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1143000"/>
            <a:ext cx="3733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>
                <a:gd name="adj" fmla="val 11012705"/>
              </a:avLst>
            </a:prstTxWarp>
            <a:spAutoFit/>
          </a:bodyPr>
          <a:lstStyle/>
          <a:p>
            <a:r>
              <a:rPr lang="bn-IN" sz="4000" b="1" dirty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4000" b="1" dirty="0" smtClean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b="1" dirty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en-US" sz="4000" b="1" dirty="0">
              <a:solidFill>
                <a:srgbClr val="4917D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838200"/>
            <a:ext cx="7239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সূর্যের </a:t>
            </a:r>
            <a:r>
              <a:rPr lang="bn-IN" sz="2000" dirty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তাপে পানি জলীয় বাষ্পে পরিণত হয়, জলীয় বাষ্প শীতল হয়ে মেঘে পরিণত হয়,</a:t>
            </a:r>
          </a:p>
          <a:p>
            <a:r>
              <a:rPr lang="bn-IN" sz="2000" dirty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 এরপর বৃষ্টি হয়ে ভূপৃষ্ঠে ফিরে আসে। এই প্রক্রিয়াকে </a:t>
            </a:r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চক্র </a:t>
            </a:r>
            <a:r>
              <a:rPr lang="bn-IN" sz="2000" dirty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000" dirty="0">
              <a:solidFill>
                <a:srgbClr val="4917D7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-228599" y="4038599"/>
            <a:ext cx="2819402" cy="76203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-228598" y="4038598"/>
            <a:ext cx="3047998" cy="152402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0" y="4038600"/>
            <a:ext cx="2819400" cy="22860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2438399" y="4419599"/>
            <a:ext cx="1905000" cy="76202"/>
          </a:xfrm>
          <a:prstGeom prst="straightConnector1">
            <a:avLst/>
          </a:prstGeom>
          <a:ln w="381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019302" y="4457700"/>
            <a:ext cx="1981199" cy="76202"/>
          </a:xfrm>
          <a:prstGeom prst="straightConnector1">
            <a:avLst/>
          </a:prstGeom>
          <a:ln w="381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1600201" y="4419601"/>
            <a:ext cx="2057400" cy="76198"/>
          </a:xfrm>
          <a:prstGeom prst="straightConnector1">
            <a:avLst/>
          </a:prstGeom>
          <a:ln w="381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704444" y="4058558"/>
            <a:ext cx="1716313" cy="76200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626428" y="4136572"/>
            <a:ext cx="2249714" cy="986971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855028" y="4136572"/>
            <a:ext cx="2249714" cy="986971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24000" y="3886200"/>
            <a:ext cx="104015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05200" y="39624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65335" y="3708787"/>
            <a:ext cx="7063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33800" y="3352800"/>
            <a:ext cx="1066800" cy="76200"/>
          </a:xfrm>
          <a:prstGeom prst="straightConnector1">
            <a:avLst/>
          </a:prstGeom>
          <a:ln w="38100">
            <a:solidFill>
              <a:srgbClr val="00FF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733800" y="3276600"/>
            <a:ext cx="1066800" cy="1588"/>
          </a:xfrm>
          <a:prstGeom prst="straightConnector1">
            <a:avLst/>
          </a:prstGeom>
          <a:ln w="38100">
            <a:solidFill>
              <a:srgbClr val="00FF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971800" y="2438400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মেঘ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657600" y="3124200"/>
            <a:ext cx="1600200" cy="1588"/>
          </a:xfrm>
          <a:prstGeom prst="straightConnector1">
            <a:avLst/>
          </a:prstGeom>
          <a:ln w="38100">
            <a:solidFill>
              <a:srgbClr val="00FF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8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solidFill>
            <a:srgbClr val="00FFCC"/>
          </a:solidFill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 descr="sadsd.JPG"/>
          <p:cNvPicPr>
            <a:picLocks noChangeAspect="1"/>
          </p:cNvPicPr>
          <p:nvPr/>
        </p:nvPicPr>
        <p:blipFill>
          <a:blip r:embed="rId2"/>
          <a:srcRect l="3546" t="9618" r="5617" b="4614"/>
          <a:stretch>
            <a:fillRect/>
          </a:stretch>
        </p:blipFill>
        <p:spPr>
          <a:xfrm>
            <a:off x="2743200" y="2209800"/>
            <a:ext cx="4267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Triangle 3"/>
          <p:cNvSpPr/>
          <p:nvPr/>
        </p:nvSpPr>
        <p:spPr>
          <a:xfrm>
            <a:off x="762000" y="5181600"/>
            <a:ext cx="1023885" cy="980147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Right Triangle 4"/>
          <p:cNvSpPr/>
          <p:nvPr/>
        </p:nvSpPr>
        <p:spPr>
          <a:xfrm rot="16041295">
            <a:off x="7392635" y="5073140"/>
            <a:ext cx="1023885" cy="980147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ight Triangle 5"/>
          <p:cNvSpPr/>
          <p:nvPr/>
        </p:nvSpPr>
        <p:spPr>
          <a:xfrm rot="10800000">
            <a:off x="7391400" y="685800"/>
            <a:ext cx="1023885" cy="980147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ight Triangle 6"/>
          <p:cNvSpPr/>
          <p:nvPr/>
        </p:nvSpPr>
        <p:spPr>
          <a:xfrm rot="5400000">
            <a:off x="740131" y="707669"/>
            <a:ext cx="1023885" cy="980147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677194" y="1447800"/>
            <a:ext cx="1218406" cy="794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29594" y="1600200"/>
            <a:ext cx="1218406" cy="79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994" y="1752600"/>
            <a:ext cx="1218406" cy="7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401594" y="1447800"/>
            <a:ext cx="1218406" cy="794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553994" y="1600200"/>
            <a:ext cx="1218406" cy="79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06394" y="1752600"/>
            <a:ext cx="1218406" cy="7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99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solidFill>
                  <a:srgbClr val="4917D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8403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 descr="ima.png"/>
          <p:cNvPicPr>
            <a:picLocks noChangeAspect="1"/>
          </p:cNvPicPr>
          <p:nvPr/>
        </p:nvPicPr>
        <p:blipFill>
          <a:blip r:embed="rId3"/>
          <a:srcRect l="4404" t="8312" b="4156"/>
          <a:stretch>
            <a:fillRect/>
          </a:stretch>
        </p:blipFill>
        <p:spPr>
          <a:xfrm>
            <a:off x="838200" y="1143000"/>
            <a:ext cx="914400" cy="1039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ss_0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7315200" y="1066800"/>
            <a:ext cx="1066800" cy="1076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V="1">
            <a:off x="1981200" y="1676400"/>
            <a:ext cx="5105400" cy="76200"/>
          </a:xfrm>
          <a:prstGeom prst="straightConnector1">
            <a:avLst/>
          </a:prstGeom>
          <a:ln w="76200">
            <a:solidFill>
              <a:srgbClr val="00FF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838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মূল্যায়ন</a:t>
            </a:r>
            <a:r>
              <a:rPr lang="bn-BD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66800" y="2362200"/>
            <a:ext cx="7315200" cy="3582988"/>
            <a:chOff x="1066800" y="2362200"/>
            <a:chExt cx="7315200" cy="358298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0" name="Straight Connector 9"/>
            <p:cNvCxnSpPr/>
            <p:nvPr/>
          </p:nvCxnSpPr>
          <p:spPr>
            <a:xfrm rot="5400000">
              <a:off x="-723106" y="4152900"/>
              <a:ext cx="3580606" cy="7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2362200"/>
              <a:ext cx="7315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515894" y="4152106"/>
              <a:ext cx="3580606" cy="7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66800" y="5943600"/>
              <a:ext cx="7239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1143000" y="2819400"/>
            <a:ext cx="7086600" cy="1588"/>
          </a:xfrm>
          <a:prstGeom prst="line">
            <a:avLst/>
          </a:prstGeom>
          <a:ln w="38100">
            <a:solidFill>
              <a:srgbClr val="422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ntagon 25"/>
          <p:cNvSpPr/>
          <p:nvPr/>
        </p:nvSpPr>
        <p:spPr>
          <a:xfrm>
            <a:off x="1219200" y="2514600"/>
            <a:ext cx="10668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438400"/>
            <a:ext cx="1752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শিশির কী ?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219200" y="2971800"/>
            <a:ext cx="10668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219200" y="3276600"/>
            <a:ext cx="7086600" cy="1588"/>
          </a:xfrm>
          <a:prstGeom prst="line">
            <a:avLst/>
          </a:prstGeom>
          <a:ln w="38100">
            <a:solidFill>
              <a:srgbClr val="422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362200" y="2895600"/>
            <a:ext cx="5791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রাতে ঘাস, গাছপালা ইত্যাদির উপর যে বিন্দু বিন্দু পানি জমে তাকে শিশির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219200" y="3429000"/>
            <a:ext cx="10668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প্রশ্ন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19200" y="3733800"/>
            <a:ext cx="7086600" cy="1588"/>
          </a:xfrm>
          <a:prstGeom prst="line">
            <a:avLst/>
          </a:prstGeom>
          <a:ln w="38100">
            <a:solidFill>
              <a:srgbClr val="422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38400" y="3352800"/>
            <a:ext cx="3352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00" dirty="0" smtClean="0">
                <a:solidFill>
                  <a:srgbClr val="FF00FF"/>
                </a:solidFill>
              </a:rPr>
              <a:t>পানি চক্র কী 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219200" y="3886200"/>
            <a:ext cx="10668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00" y="4419600"/>
            <a:ext cx="7086600" cy="1588"/>
          </a:xfrm>
          <a:prstGeom prst="line">
            <a:avLst/>
          </a:prstGeom>
          <a:ln w="38100">
            <a:solidFill>
              <a:srgbClr val="422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62200" y="3810000"/>
            <a:ext cx="5791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সূর্যের তাপে পানি জলীয় বাষ্পে পরিণত হয়, জলীয় বাষ্প শীতল হয়ে মেঘে পরিণত হয়, এরপর বৃষ্টি হয়ে ভূপৃষ্ঠে ফিরে আসে। এই প্রক্রিয়াকে পানি চক্র বলে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219200" y="4953000"/>
            <a:ext cx="7086600" cy="1588"/>
          </a:xfrm>
          <a:prstGeom prst="line">
            <a:avLst/>
          </a:prstGeom>
          <a:ln w="38100">
            <a:solidFill>
              <a:srgbClr val="422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entagon 34"/>
          <p:cNvSpPr/>
          <p:nvPr/>
        </p:nvSpPr>
        <p:spPr>
          <a:xfrm>
            <a:off x="1295400" y="4495800"/>
            <a:ext cx="10668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প্রশ্ন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2200" y="4495800"/>
            <a:ext cx="124425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বাষ্পীভবন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1219200" y="5029200"/>
            <a:ext cx="1066800" cy="3048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FFCC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2200" y="5029200"/>
            <a:ext cx="3810000" cy="381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 থেকে তরলে পরিণত হওয়াকে ঘনীভবন বলে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19200" y="5486400"/>
            <a:ext cx="7086600" cy="1588"/>
          </a:xfrm>
          <a:prstGeom prst="line">
            <a:avLst/>
          </a:prstGeom>
          <a:ln w="38100">
            <a:solidFill>
              <a:srgbClr val="422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 animBg="1"/>
      <p:bldP spid="37" grpId="0" build="allAtOnce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2971800" cy="3778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33600" y="8382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বইয়ের সাথে মিলিয়ে নেই। 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IN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১৭ নং </a:t>
            </a:r>
            <a:r>
              <a:rPr lang="bn-BD" sz="2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করো।   </a:t>
            </a:r>
            <a:endParaRPr lang="en-US" sz="2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5403" y="2819400"/>
            <a:ext cx="1676400" cy="1676400"/>
            <a:chOff x="1005403" y="2819400"/>
            <a:chExt cx="1676400" cy="1676400"/>
          </a:xfrm>
        </p:grpSpPr>
        <p:sp>
          <p:nvSpPr>
            <p:cNvPr id="5" name="Flowchart: Collate 4"/>
            <p:cNvSpPr/>
            <p:nvPr/>
          </p:nvSpPr>
          <p:spPr>
            <a:xfrm rot="16200000">
              <a:off x="1500703" y="2819268"/>
              <a:ext cx="685800" cy="1676400"/>
            </a:xfrm>
            <a:prstGeom prst="flowChartCollate">
              <a:avLst/>
            </a:prstGeom>
            <a:solidFill>
              <a:srgbClr val="00B0F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447800" y="2819400"/>
              <a:ext cx="685800" cy="1676400"/>
            </a:xfrm>
            <a:prstGeom prst="flowChartCollate">
              <a:avLst/>
            </a:prstGeom>
            <a:solidFill>
              <a:srgbClr val="4917D7"/>
            </a:solidFill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3200" y="2743200"/>
            <a:ext cx="1676400" cy="1676400"/>
            <a:chOff x="1005403" y="2819400"/>
            <a:chExt cx="1676400" cy="1676400"/>
          </a:xfrm>
        </p:grpSpPr>
        <p:sp>
          <p:nvSpPr>
            <p:cNvPr id="9" name="Flowchart: Collate 8"/>
            <p:cNvSpPr/>
            <p:nvPr/>
          </p:nvSpPr>
          <p:spPr>
            <a:xfrm rot="16200000">
              <a:off x="1500703" y="2819268"/>
              <a:ext cx="685800" cy="1676400"/>
            </a:xfrm>
            <a:prstGeom prst="flowChartCollate">
              <a:avLst/>
            </a:prstGeom>
            <a:solidFill>
              <a:srgbClr val="00B0F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>
              <a:off x="1447800" y="2819400"/>
              <a:ext cx="685800" cy="1676400"/>
            </a:xfrm>
            <a:prstGeom prst="flowChartCollate">
              <a:avLst/>
            </a:prstGeom>
            <a:solidFill>
              <a:srgbClr val="4917D7"/>
            </a:solidFill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752600"/>
            <a:ext cx="4267200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68077"/>
              </a:avLst>
            </a:prstTxWarp>
            <a:spAutoFit/>
          </a:bodyPr>
          <a:lstStyle/>
          <a:p>
            <a:r>
              <a:rPr lang="bn-BD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685800" y="5257800"/>
            <a:ext cx="1023885" cy="980147"/>
          </a:xfrm>
          <a:prstGeom prst="rtTriangle">
            <a:avLst/>
          </a:prstGeom>
          <a:solidFill>
            <a:srgbClr val="491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521931" y="5203469"/>
            <a:ext cx="1023885" cy="980147"/>
          </a:xfrm>
          <a:prstGeom prst="rtTriangle">
            <a:avLst/>
          </a:prstGeom>
          <a:solidFill>
            <a:srgbClr val="491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ight Triangle 6"/>
          <p:cNvSpPr/>
          <p:nvPr/>
        </p:nvSpPr>
        <p:spPr>
          <a:xfrm rot="5400000">
            <a:off x="663931" y="631469"/>
            <a:ext cx="1023885" cy="980147"/>
          </a:xfrm>
          <a:prstGeom prst="rtTriangle">
            <a:avLst/>
          </a:prstGeom>
          <a:solidFill>
            <a:srgbClr val="491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ight Triangle 7"/>
          <p:cNvSpPr/>
          <p:nvPr/>
        </p:nvSpPr>
        <p:spPr>
          <a:xfrm rot="10800000">
            <a:off x="7467600" y="609600"/>
            <a:ext cx="1023885" cy="980147"/>
          </a:xfrm>
          <a:prstGeom prst="rtTriangle">
            <a:avLst/>
          </a:prstGeom>
          <a:solidFill>
            <a:srgbClr val="4917D7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Picture 8" descr="ima.png"/>
          <p:cNvPicPr>
            <a:picLocks noChangeAspect="1"/>
          </p:cNvPicPr>
          <p:nvPr/>
        </p:nvPicPr>
        <p:blipFill>
          <a:blip r:embed="rId3"/>
          <a:srcRect l="4404" t="8312" r="4404" b="4156"/>
          <a:stretch>
            <a:fillRect/>
          </a:stretch>
        </p:blipFill>
        <p:spPr>
          <a:xfrm>
            <a:off x="1066800" y="1143000"/>
            <a:ext cx="1177939" cy="1198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ma.png"/>
          <p:cNvPicPr>
            <a:picLocks noChangeAspect="1"/>
          </p:cNvPicPr>
          <p:nvPr/>
        </p:nvPicPr>
        <p:blipFill>
          <a:blip r:embed="rId3"/>
          <a:srcRect l="4404" t="8312" r="4404" b="4156"/>
          <a:stretch>
            <a:fillRect/>
          </a:stretch>
        </p:blipFill>
        <p:spPr>
          <a:xfrm>
            <a:off x="6934200" y="1143000"/>
            <a:ext cx="1177939" cy="1198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imagesrrr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3276600" y="2057400"/>
            <a:ext cx="23431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219200" y="4572000"/>
            <a:ext cx="670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 চক্র সম্পর্কে বিস্তারিত লিখে আনবে? </a:t>
            </a:r>
            <a:endParaRPr lang="en-US" sz="4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 descr="colorful-butterfly-clipart-1.jpg"/>
          <p:cNvPicPr>
            <a:picLocks noChangeAspect="1"/>
          </p:cNvPicPr>
          <p:nvPr/>
        </p:nvPicPr>
        <p:blipFill>
          <a:blip r:embed="rId3" cstate="print"/>
          <a:srcRect l="5083" t="11679" r="7624" b="5839"/>
          <a:stretch>
            <a:fillRect/>
          </a:stretch>
        </p:blipFill>
        <p:spPr>
          <a:xfrm rot="2694846">
            <a:off x="565102" y="4755896"/>
            <a:ext cx="1669198" cy="12114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 descr="colorful-butterfly-clipart-1.jpg"/>
          <p:cNvPicPr>
            <a:picLocks noChangeAspect="1"/>
          </p:cNvPicPr>
          <p:nvPr/>
        </p:nvPicPr>
        <p:blipFill>
          <a:blip r:embed="rId3" cstate="print"/>
          <a:srcRect l="5083" t="11679" r="7624" b="5839"/>
          <a:stretch>
            <a:fillRect/>
          </a:stretch>
        </p:blipFill>
        <p:spPr>
          <a:xfrm rot="6524150">
            <a:off x="650482" y="854499"/>
            <a:ext cx="1669198" cy="12114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colorful-butterfly-clipart-1.jpg"/>
          <p:cNvPicPr>
            <a:picLocks noChangeAspect="1"/>
          </p:cNvPicPr>
          <p:nvPr/>
        </p:nvPicPr>
        <p:blipFill>
          <a:blip r:embed="rId3" cstate="print"/>
          <a:srcRect l="5083" t="11679" r="7624" b="5839"/>
          <a:stretch>
            <a:fillRect/>
          </a:stretch>
        </p:blipFill>
        <p:spPr>
          <a:xfrm rot="19458914">
            <a:off x="6889700" y="4908296"/>
            <a:ext cx="1669198" cy="12114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colorful-butterfly-clipart-1.jpg"/>
          <p:cNvPicPr>
            <a:picLocks noChangeAspect="1"/>
          </p:cNvPicPr>
          <p:nvPr/>
        </p:nvPicPr>
        <p:blipFill>
          <a:blip r:embed="rId3" cstate="print"/>
          <a:srcRect l="5083" t="11679" r="7624" b="5839"/>
          <a:stretch>
            <a:fillRect/>
          </a:stretch>
        </p:blipFill>
        <p:spPr>
          <a:xfrm rot="15661844">
            <a:off x="7023091" y="947943"/>
            <a:ext cx="1669198" cy="1211438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7" name="Group 16"/>
          <p:cNvGrpSpPr/>
          <p:nvPr/>
        </p:nvGrpSpPr>
        <p:grpSpPr>
          <a:xfrm>
            <a:off x="685800" y="990600"/>
            <a:ext cx="7924800" cy="5105400"/>
            <a:chOff x="685800" y="990600"/>
            <a:chExt cx="7924800" cy="5105400"/>
          </a:xfrm>
        </p:grpSpPr>
        <p:pic>
          <p:nvPicPr>
            <p:cNvPr id="7" name="Picture 6" descr="imagesd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2133600"/>
              <a:ext cx="1371600" cy="25146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8" name="Picture 7" descr="imagesd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9000" y="2286000"/>
              <a:ext cx="1371600" cy="25146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9" name="Picture 8" descr="imagesd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705100" y="4152900"/>
              <a:ext cx="1371600" cy="25146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0" name="Picture 9" descr="imagesd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219700" y="4076700"/>
              <a:ext cx="1371600" cy="25146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1" name="Picture 10" descr="imagesd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286000"/>
              <a:ext cx="1371600" cy="25146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2" name="Picture 11" descr="imagesd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400300" y="419100"/>
              <a:ext cx="1371600" cy="25146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3" name="Picture 12" descr="imagesd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448300" y="495300"/>
              <a:ext cx="1371600" cy="2514600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4" name="Picture 13" descr="indexl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1295400"/>
              <a:ext cx="876300" cy="823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indexl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4953000"/>
              <a:ext cx="876300" cy="823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2438400" y="2971800"/>
            <a:ext cx="4876800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7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534400" cy="6324600"/>
          </a:xfrm>
          <a:prstGeom prst="frame">
            <a:avLst>
              <a:gd name="adj1" fmla="val 4155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219200"/>
            <a:ext cx="2961067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295400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5715000" y="3200400"/>
            <a:ext cx="2743200" cy="3048000"/>
          </a:xfrm>
          <a:prstGeom prst="plaque">
            <a:avLst/>
          </a:prstGeom>
          <a:solidFill>
            <a:srgbClr val="92D05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IN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(জীবনের জন্য পানি),</a:t>
            </a:r>
            <a:endParaRPr lang="bn-BD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শিরোনাম- পানি চক্র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0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762000" y="3505200"/>
            <a:ext cx="2819400" cy="2743200"/>
          </a:xfrm>
          <a:prstGeom prst="plaque">
            <a:avLst/>
          </a:prstGeom>
          <a:solidFill>
            <a:srgbClr val="00B05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পিন্টু চক্রবর্ত্তী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গুরুকচি সরকারি প্রাথমিক বিদ্যাল্যয়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গোয়াইনঘাট- সিলেট।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০১৭৭৪১৪৯০৭৭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098" y="1489996"/>
            <a:ext cx="1868902" cy="1939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14478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indexg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600200"/>
            <a:ext cx="1600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0" y="762000"/>
            <a:ext cx="392767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762000"/>
            <a:ext cx="71978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বরফ থেকে পানি আবার পানি থেকে বাষ্পে পরিণত হচ্ছে।</a:t>
            </a:r>
            <a:endParaRPr lang="en-US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rcRect l="12934" r="34703"/>
          <a:stretch>
            <a:fillRect/>
          </a:stretch>
        </p:blipFill>
        <p:spPr>
          <a:xfrm>
            <a:off x="3374576" y="1567542"/>
            <a:ext cx="1872342" cy="217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22-1445493739-20-1445342458-icecoldwater.jpg"/>
          <p:cNvPicPr>
            <a:picLocks noChangeAspect="1"/>
          </p:cNvPicPr>
          <p:nvPr/>
        </p:nvPicPr>
        <p:blipFill>
          <a:blip r:embed="rId4"/>
          <a:srcRect l="25975" r="14936"/>
          <a:stretch>
            <a:fillRect/>
          </a:stretch>
        </p:blipFill>
        <p:spPr>
          <a:xfrm>
            <a:off x="1088571" y="3381829"/>
            <a:ext cx="1643743" cy="201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3-rapidsimm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430" y="3556000"/>
            <a:ext cx="1658367" cy="1756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urved Up Arrow 16"/>
          <p:cNvSpPr/>
          <p:nvPr/>
        </p:nvSpPr>
        <p:spPr>
          <a:xfrm rot="10800000" flipV="1">
            <a:off x="2598949" y="5776759"/>
            <a:ext cx="3172826" cy="438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2320232" flipV="1">
            <a:off x="5456087" y="2587253"/>
            <a:ext cx="1318363" cy="2315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9332886" flipV="1">
            <a:off x="2023323" y="2431705"/>
            <a:ext cx="1318363" cy="3084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6261" y="5374030"/>
            <a:ext cx="91884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5918" y="5461116"/>
            <a:ext cx="9460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বরফ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8491" y="3777460"/>
            <a:ext cx="9108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rgbClr val="4227E5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solidFill>
                <a:srgbClr val="4227E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04800" y="304800"/>
            <a:ext cx="8534400" cy="6324600"/>
          </a:xfrm>
          <a:prstGeom prst="frame">
            <a:avLst>
              <a:gd name="adj1" fmla="val 4155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 animBg="1"/>
      <p:bldP spid="18" grpId="0" animBg="1"/>
      <p:bldP spid="20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304800"/>
            <a:ext cx="8458200" cy="6248400"/>
            <a:chOff x="381000" y="304800"/>
            <a:chExt cx="8458200" cy="6248400"/>
          </a:xfrm>
        </p:grpSpPr>
        <p:sp>
          <p:nvSpPr>
            <p:cNvPr id="3" name="Frame 2"/>
            <p:cNvSpPr/>
            <p:nvPr/>
          </p:nvSpPr>
          <p:spPr>
            <a:xfrm>
              <a:off x="381000" y="304800"/>
              <a:ext cx="8458200" cy="6248400"/>
            </a:xfrm>
            <a:prstGeom prst="frame">
              <a:avLst>
                <a:gd name="adj1" fmla="val 4711"/>
              </a:avLst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sourcek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838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 descr="sourcek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838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images8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5029200"/>
              <a:ext cx="7391400" cy="914400"/>
            </a:xfrm>
            <a:prstGeom prst="rect">
              <a:avLst/>
            </a:prstGeom>
          </p:spPr>
        </p:pic>
        <p:pic>
          <p:nvPicPr>
            <p:cNvPr id="7" name="Picture 6" descr="sourcek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5029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sourcek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029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Left-Right Arrow Callout 10"/>
          <p:cNvSpPr/>
          <p:nvPr/>
        </p:nvSpPr>
        <p:spPr>
          <a:xfrm>
            <a:off x="1981200" y="914400"/>
            <a:ext cx="5257800" cy="1143000"/>
          </a:xfrm>
          <a:prstGeom prst="leftRightArrowCallout">
            <a:avLst>
              <a:gd name="adj1" fmla="val 29776"/>
              <a:gd name="adj2" fmla="val 25000"/>
              <a:gd name="adj3" fmla="val 25000"/>
              <a:gd name="adj4" fmla="val 48123"/>
            </a:avLst>
          </a:prstGeom>
          <a:solidFill>
            <a:srgbClr val="92D05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4917D7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solidFill>
                <a:srgbClr val="4917D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048000" y="2209800"/>
            <a:ext cx="3276600" cy="2743200"/>
          </a:xfrm>
          <a:prstGeom prst="donut">
            <a:avLst>
              <a:gd name="adj" fmla="val 947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124200"/>
            <a:ext cx="1981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পানি চক্র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.png"/>
          <p:cNvPicPr>
            <a:picLocks noChangeAspect="1"/>
          </p:cNvPicPr>
          <p:nvPr/>
        </p:nvPicPr>
        <p:blipFill>
          <a:blip r:embed="rId5"/>
          <a:srcRect l="4404" t="8312" r="4404"/>
          <a:stretch>
            <a:fillRect/>
          </a:stretch>
        </p:blipFill>
        <p:spPr>
          <a:xfrm>
            <a:off x="838200" y="2362200"/>
            <a:ext cx="1931129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ima.png"/>
          <p:cNvPicPr>
            <a:picLocks noChangeAspect="1"/>
          </p:cNvPicPr>
          <p:nvPr/>
        </p:nvPicPr>
        <p:blipFill>
          <a:blip r:embed="rId5"/>
          <a:srcRect l="4404" t="8312" r="4404"/>
          <a:stretch>
            <a:fillRect/>
          </a:stretch>
        </p:blipFill>
        <p:spPr>
          <a:xfrm>
            <a:off x="6477000" y="2514600"/>
            <a:ext cx="1931129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304800"/>
            <a:ext cx="8458200" cy="6248400"/>
            <a:chOff x="381000" y="304800"/>
            <a:chExt cx="8458200" cy="6248400"/>
          </a:xfrm>
        </p:grpSpPr>
        <p:sp>
          <p:nvSpPr>
            <p:cNvPr id="3" name="Frame 2"/>
            <p:cNvSpPr/>
            <p:nvPr/>
          </p:nvSpPr>
          <p:spPr>
            <a:xfrm>
              <a:off x="381000" y="304800"/>
              <a:ext cx="8458200" cy="6248400"/>
            </a:xfrm>
            <a:prstGeom prst="frame">
              <a:avLst>
                <a:gd name="adj1" fmla="val 4711"/>
              </a:avLst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838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838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images8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5029200"/>
              <a:ext cx="7391400" cy="914400"/>
            </a:xfrm>
            <a:prstGeom prst="rect">
              <a:avLst/>
            </a:prstGeom>
          </p:spPr>
        </p:pic>
        <p:pic>
          <p:nvPicPr>
            <p:cNvPr id="7" name="Picture 6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5029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029200"/>
              <a:ext cx="838200" cy="879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Flowchart: Process 8"/>
          <p:cNvSpPr/>
          <p:nvPr/>
        </p:nvSpPr>
        <p:spPr>
          <a:xfrm>
            <a:off x="2057400" y="762000"/>
            <a:ext cx="228600" cy="1676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2590800" y="762000"/>
            <a:ext cx="228600" cy="1676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3048000" y="762000"/>
            <a:ext cx="228600" cy="1676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6477000" y="762000"/>
            <a:ext cx="228600" cy="1676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7010400" y="762000"/>
            <a:ext cx="228600" cy="16764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1066800"/>
            <a:ext cx="2667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i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b="1" i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2828836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৩.২.১- পানি চক্র ব্যাখ্যাসহ বর্ণনা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৩.২.২- গ্লাস বা বোতলে খুব ঠান্ডা পানি বা বরফ রাখলে এর বাইরের দিকে বিন্দু বিন্দু পানি জমে কেন তা ব্যাখ্যা করতে পারবে।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ln w="5715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762000"/>
            <a:ext cx="441338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দুটির দিকে লক্ষ্য কর। </a:t>
            </a:r>
            <a:endParaRPr lang="en-US" sz="4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প্রজন্ম ফোরাম"/>
          <p:cNvSpPr>
            <a:spLocks noChangeAspect="1" noChangeArrowheads="1"/>
          </p:cNvSpPr>
          <p:nvPr/>
        </p:nvSpPr>
        <p:spPr bwMode="auto">
          <a:xfrm>
            <a:off x="155575" y="-822325"/>
            <a:ext cx="23336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প্রজন্ম ফোরাম"/>
          <p:cNvSpPr>
            <a:spLocks noChangeAspect="1" noChangeArrowheads="1"/>
          </p:cNvSpPr>
          <p:nvPr/>
        </p:nvSpPr>
        <p:spPr bwMode="auto">
          <a:xfrm>
            <a:off x="155575" y="-822325"/>
            <a:ext cx="23336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ew-gra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3733800" cy="2617851"/>
          </a:xfrm>
          <a:prstGeom prst="rect">
            <a:avLst/>
          </a:prstGeom>
        </p:spPr>
      </p:pic>
      <p:pic>
        <p:nvPicPr>
          <p:cNvPr id="8" name="Picture 7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216956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4419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343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334000"/>
            <a:ext cx="75344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রাতে ঘাস, গাছপালা ইত্যাদির উপর যে বিন্দু বিন্দু পানি জমে তাকে</a:t>
            </a:r>
            <a:r>
              <a:rPr lang="bn-IN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শিশির </a:t>
            </a:r>
            <a:r>
              <a:rPr lang="bn-IN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7E5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304800"/>
            <a:ext cx="8458200" cy="6248400"/>
            <a:chOff x="381000" y="304800"/>
            <a:chExt cx="8458200" cy="6248400"/>
          </a:xfrm>
        </p:grpSpPr>
        <p:sp>
          <p:nvSpPr>
            <p:cNvPr id="2" name="Frame 1"/>
            <p:cNvSpPr/>
            <p:nvPr/>
          </p:nvSpPr>
          <p:spPr>
            <a:xfrm>
              <a:off x="381000" y="304800"/>
              <a:ext cx="8458200" cy="6248400"/>
            </a:xfrm>
            <a:prstGeom prst="frame">
              <a:avLst>
                <a:gd name="adj1" fmla="val 4711"/>
              </a:avLst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 descr="dfsfdfd.JPG"/>
            <p:cNvPicPr>
              <a:picLocks noChangeAspect="1"/>
            </p:cNvPicPr>
            <p:nvPr/>
          </p:nvPicPr>
          <p:blipFill>
            <a:blip r:embed="rId3"/>
            <a:srcRect l="5844" t="2048" r="6421" b="4395"/>
            <a:stretch>
              <a:fillRect/>
            </a:stretch>
          </p:blipFill>
          <p:spPr>
            <a:xfrm>
              <a:off x="2362200" y="2133600"/>
              <a:ext cx="4407574" cy="38680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ight Triangle 3"/>
            <p:cNvSpPr/>
            <p:nvPr/>
          </p:nvSpPr>
          <p:spPr>
            <a:xfrm rot="5400000">
              <a:off x="740131" y="707669"/>
              <a:ext cx="1023885" cy="980147"/>
            </a:xfrm>
            <a:prstGeom prst="rtTriangl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/>
            <p:cNvSpPr/>
            <p:nvPr/>
          </p:nvSpPr>
          <p:spPr>
            <a:xfrm rot="10800000">
              <a:off x="7467600" y="685800"/>
              <a:ext cx="1023885" cy="980147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62000" y="5181600"/>
              <a:ext cx="1023885" cy="980147"/>
            </a:xfrm>
            <a:prstGeom prst="rtTriangl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16200000">
              <a:off x="7521931" y="5203469"/>
              <a:ext cx="1023885" cy="980147"/>
            </a:xfrm>
            <a:prstGeom prst="rtTriangl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914400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bn-BD" sz="4000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4800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r>
                <a:rPr lang="bn-BD" sz="2400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 descr="imagesrr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52600" y="762000"/>
              <a:ext cx="944880" cy="9448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 descr="imagesrr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629400" y="838200"/>
              <a:ext cx="944880" cy="9448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>
    <p:pull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solidFill>
            <a:srgbClr val="4227E5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740131" y="707669"/>
            <a:ext cx="1023885" cy="980147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ight Triangle 5"/>
          <p:cNvSpPr/>
          <p:nvPr/>
        </p:nvSpPr>
        <p:spPr>
          <a:xfrm rot="10800000">
            <a:off x="7467600" y="685800"/>
            <a:ext cx="1023885" cy="980147"/>
          </a:xfrm>
          <a:prstGeom prst="rt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762000" y="5181600"/>
            <a:ext cx="1023885" cy="980147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ight Triangle 7"/>
          <p:cNvSpPr/>
          <p:nvPr/>
        </p:nvSpPr>
        <p:spPr>
          <a:xfrm rot="16200000">
            <a:off x="7445731" y="5127269"/>
            <a:ext cx="1023885" cy="980147"/>
          </a:xfrm>
          <a:prstGeom prst="rt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1" name="Picture 10" descr="imagesr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00" y="762000"/>
            <a:ext cx="381000" cy="381000"/>
          </a:xfrm>
          <a:prstGeom prst="ellipse">
            <a:avLst/>
          </a:prstGeom>
          <a:solidFill>
            <a:srgbClr val="4227E5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667000" y="914400"/>
            <a:ext cx="392767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r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00" y="5638800"/>
            <a:ext cx="381000" cy="381000"/>
          </a:xfrm>
          <a:prstGeom prst="ellipse">
            <a:avLst/>
          </a:prstGeom>
          <a:solidFill>
            <a:srgbClr val="4227E5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r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5638800"/>
            <a:ext cx="381000" cy="381000"/>
          </a:xfrm>
          <a:prstGeom prst="ellipse">
            <a:avLst/>
          </a:prstGeom>
          <a:solidFill>
            <a:srgbClr val="4227E5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imagesr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838200"/>
            <a:ext cx="381000" cy="381000"/>
          </a:xfrm>
          <a:prstGeom prst="ellipse">
            <a:avLst/>
          </a:prstGeom>
          <a:solidFill>
            <a:srgbClr val="4227E5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219200" y="1295400"/>
            <a:ext cx="6705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="1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বাষ্প </a:t>
            </a:r>
            <a:r>
              <a:rPr lang="bn-IN" sz="3200" b="1" dirty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 তরলে পরিণত হওয়াকে </a:t>
            </a:r>
            <a:r>
              <a:rPr lang="bn-IN" sz="3200" b="1" dirty="0"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bn-IN" sz="3200" b="1" dirty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b="1" dirty="0"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s.png"/>
          <p:cNvPicPr>
            <a:picLocks noChangeAspect="1"/>
          </p:cNvPicPr>
          <p:nvPr/>
        </p:nvPicPr>
        <p:blipFill>
          <a:blip r:embed="rId3"/>
          <a:srcRect l="13371" r="34995"/>
          <a:stretch>
            <a:fillRect/>
          </a:stretch>
        </p:blipFill>
        <p:spPr>
          <a:xfrm>
            <a:off x="6400800" y="3962400"/>
            <a:ext cx="1932903" cy="1228119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828800" y="2209800"/>
            <a:ext cx="5715001" cy="1905000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52601" y="1905000"/>
            <a:ext cx="6172199" cy="2209800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33600" y="2438401"/>
            <a:ext cx="5275943" cy="1752600"/>
          </a:xfrm>
          <a:custGeom>
            <a:avLst/>
            <a:gdLst>
              <a:gd name="connsiteX0" fmla="*/ 0 w 6865257"/>
              <a:gd name="connsiteY0" fmla="*/ 2019904 h 2121504"/>
              <a:gd name="connsiteX1" fmla="*/ 3294743 w 6865257"/>
              <a:gd name="connsiteY1" fmla="*/ 16933 h 2121504"/>
              <a:gd name="connsiteX2" fmla="*/ 6865257 w 6865257"/>
              <a:gd name="connsiteY2" fmla="*/ 2121504 h 21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257" h="2121504">
                <a:moveTo>
                  <a:pt x="0" y="2019904"/>
                </a:moveTo>
                <a:cubicBezTo>
                  <a:pt x="1075267" y="1009952"/>
                  <a:pt x="2150534" y="0"/>
                  <a:pt x="3294743" y="16933"/>
                </a:cubicBezTo>
                <a:cubicBezTo>
                  <a:pt x="4438953" y="33866"/>
                  <a:pt x="5652105" y="1077685"/>
                  <a:pt x="6865257" y="2121504"/>
                </a:cubicBezTo>
              </a:path>
            </a:pathLst>
          </a:custGeom>
          <a:ln w="127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bn.jpg"/>
          <p:cNvPicPr>
            <a:picLocks noChangeAspect="1"/>
          </p:cNvPicPr>
          <p:nvPr/>
        </p:nvPicPr>
        <p:blipFill>
          <a:blip r:embed="rId4"/>
          <a:srcRect l="3211" t="5714" r="38528"/>
          <a:stretch>
            <a:fillRect/>
          </a:stretch>
        </p:blipFill>
        <p:spPr>
          <a:xfrm>
            <a:off x="990600" y="4419600"/>
            <a:ext cx="1613845" cy="977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 descr="4d631b69728f07927eb387c328623c83.png"/>
          <p:cNvPicPr>
            <a:picLocks noChangeAspect="1"/>
          </p:cNvPicPr>
          <p:nvPr/>
        </p:nvPicPr>
        <p:blipFill>
          <a:blip r:embed="rId5"/>
          <a:srcRect t="16032" r="26825" b="11587"/>
          <a:stretch>
            <a:fillRect/>
          </a:stretch>
        </p:blipFill>
        <p:spPr>
          <a:xfrm>
            <a:off x="990601" y="3810000"/>
            <a:ext cx="1828800" cy="107657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3048000" y="4572000"/>
            <a:ext cx="3124200" cy="762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n.jpg"/>
          <p:cNvPicPr>
            <a:picLocks noChangeAspect="1"/>
          </p:cNvPicPr>
          <p:nvPr/>
        </p:nvPicPr>
        <p:blipFill>
          <a:blip r:embed="rId2"/>
          <a:srcRect l="3211" t="5714" r="38528"/>
          <a:stretch>
            <a:fillRect/>
          </a:stretch>
        </p:blipFill>
        <p:spPr>
          <a:xfrm>
            <a:off x="2895600" y="4343400"/>
            <a:ext cx="3276600" cy="1659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381000" y="304800"/>
            <a:ext cx="8458200" cy="6248400"/>
          </a:xfrm>
          <a:prstGeom prst="frame">
            <a:avLst>
              <a:gd name="adj1" fmla="val 4711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914400"/>
            <a:ext cx="58560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তরল থেকে বাষ্পে পরিণত হওয়াকে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838200"/>
            <a:ext cx="358784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দিকে লক্ষ্য কর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d631b69728f07927eb387c328623c83.png"/>
          <p:cNvPicPr>
            <a:picLocks noChangeAspect="1"/>
          </p:cNvPicPr>
          <p:nvPr/>
        </p:nvPicPr>
        <p:blipFill>
          <a:blip r:embed="rId3"/>
          <a:srcRect t="16032" r="26825" b="11587"/>
          <a:stretch>
            <a:fillRect/>
          </a:stretch>
        </p:blipFill>
        <p:spPr>
          <a:xfrm>
            <a:off x="2895600" y="4191000"/>
            <a:ext cx="3280348" cy="12954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0057" y="3367313"/>
            <a:ext cx="2513208" cy="541159"/>
          </a:xfrm>
          <a:prstGeom prst="wedgeEllipseCallout">
            <a:avLst>
              <a:gd name="adj1" fmla="val 96634"/>
              <a:gd name="adj2" fmla="val -70495"/>
            </a:avLst>
          </a:prstGeom>
          <a:noFill/>
          <a:ln w="38100">
            <a:solidFill>
              <a:srgbClr val="FF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943600" y="3886200"/>
            <a:ext cx="2362200" cy="454072"/>
          </a:xfrm>
          <a:prstGeom prst="wedgeEllipseCallout">
            <a:avLst>
              <a:gd name="adj1" fmla="val -92419"/>
              <a:gd name="adj2" fmla="val 99446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বা তরল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763163" y="3409037"/>
            <a:ext cx="1730828" cy="39915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3149606" y="3555994"/>
            <a:ext cx="1846942" cy="6895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561437" y="3492495"/>
            <a:ext cx="1988458" cy="3266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929745" y="3461657"/>
            <a:ext cx="1970313" cy="22860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267201" y="3352799"/>
            <a:ext cx="1981200" cy="45720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789710" y="3363690"/>
            <a:ext cx="1778001" cy="68942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300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flora</dc:creator>
  <cp:lastModifiedBy>flora</cp:lastModifiedBy>
  <cp:revision>61</cp:revision>
  <dcterms:created xsi:type="dcterms:W3CDTF">2021-06-30T14:27:15Z</dcterms:created>
  <dcterms:modified xsi:type="dcterms:W3CDTF">2021-07-02T16:35:34Z</dcterms:modified>
</cp:coreProperties>
</file>