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  <p:sldMasterId id="2147483684" r:id="rId4"/>
  </p:sldMasterIdLst>
  <p:notesMasterIdLst>
    <p:notesMasterId r:id="rId26"/>
  </p:notesMasterIdLst>
  <p:sldIdLst>
    <p:sldId id="257" r:id="rId5"/>
    <p:sldId id="260" r:id="rId6"/>
    <p:sldId id="261" r:id="rId7"/>
    <p:sldId id="256" r:id="rId8"/>
    <p:sldId id="263" r:id="rId9"/>
    <p:sldId id="266" r:id="rId10"/>
    <p:sldId id="264" r:id="rId11"/>
    <p:sldId id="262" r:id="rId12"/>
    <p:sldId id="268" r:id="rId13"/>
    <p:sldId id="269" r:id="rId14"/>
    <p:sldId id="270" r:id="rId15"/>
    <p:sldId id="271" r:id="rId16"/>
    <p:sldId id="272" r:id="rId17"/>
    <p:sldId id="265" r:id="rId18"/>
    <p:sldId id="267" r:id="rId19"/>
    <p:sldId id="274" r:id="rId20"/>
    <p:sldId id="275" r:id="rId21"/>
    <p:sldId id="276" r:id="rId22"/>
    <p:sldId id="273" r:id="rId23"/>
    <p:sldId id="277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162" autoAdjust="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B80CA-C34D-4EDF-9842-8DF10DF6C36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7602B-7DAD-4994-A31B-CF79157D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3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7602B-7DAD-4994-A31B-CF79157D72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1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2212-CB81-433B-AC30-BFEF88F6985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BDD-DC78-4F4B-B786-DE2848B5C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2212-CB81-433B-AC30-BFEF88F6985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BDD-DC78-4F4B-B786-DE2848B5C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2212-CB81-433B-AC30-BFEF88F6985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BDD-DC78-4F4B-B786-DE2848B5C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94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62" y="292100"/>
            <a:ext cx="732450" cy="755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362" y="5626100"/>
            <a:ext cx="737680" cy="755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0360" y="292100"/>
            <a:ext cx="737680" cy="755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0360" y="5626100"/>
            <a:ext cx="737680" cy="755970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647700" y="698500"/>
            <a:ext cx="10617200" cy="534566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672101" y="6044168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Reeti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72D8-DEA0-42B5-966D-D7839C2009A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649-CA87-4E22-A514-290BECF8C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72D8-DEA0-42B5-966D-D7839C2009A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649-CA87-4E22-A514-290BECF8C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72D8-DEA0-42B5-966D-D7839C2009A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649-CA87-4E22-A514-290BECF8C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72D8-DEA0-42B5-966D-D7839C2009A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649-CA87-4E22-A514-290BECF8C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72D8-DEA0-42B5-966D-D7839C2009A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649-CA87-4E22-A514-290BECF8C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72D8-DEA0-42B5-966D-D7839C2009A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649-CA87-4E22-A514-290BECF8C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72D8-DEA0-42B5-966D-D7839C2009A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649-CA87-4E22-A514-290BECF8C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2212-CB81-433B-AC30-BFEF88F6985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BDD-DC78-4F4B-B786-DE2848B5C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72D8-DEA0-42B5-966D-D7839C2009A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649-CA87-4E22-A514-290BECF8C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72D8-DEA0-42B5-966D-D7839C2009A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649-CA87-4E22-A514-290BECF8C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72D8-DEA0-42B5-966D-D7839C2009A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649-CA87-4E22-A514-290BECF8C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72D8-DEA0-42B5-966D-D7839C2009A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649-CA87-4E22-A514-290BECF8C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BD41-09BF-4B10-9068-B61F7BEF1E7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D9CC-2238-421B-BFE1-50747722BE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BD41-09BF-4B10-9068-B61F7BEF1E7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D9CC-2238-421B-BFE1-50747722BE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BD41-09BF-4B10-9068-B61F7BEF1E7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D9CC-2238-421B-BFE1-50747722BE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BD41-09BF-4B10-9068-B61F7BEF1E7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D9CC-2238-421B-BFE1-50747722BE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BD41-09BF-4B10-9068-B61F7BEF1E7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D9CC-2238-421B-BFE1-50747722BE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BD41-09BF-4B10-9068-B61F7BEF1E7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D9CC-2238-421B-BFE1-50747722BE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2212-CB81-433B-AC30-BFEF88F6985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BDD-DC78-4F4B-B786-DE2848B5C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7" y="278296"/>
            <a:ext cx="710396" cy="707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5548" y="278296"/>
            <a:ext cx="707197" cy="707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5548" y="5805348"/>
            <a:ext cx="707197" cy="707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517" y="5904741"/>
            <a:ext cx="707197" cy="707197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689114" y="689113"/>
            <a:ext cx="10774016" cy="545989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5433392" y="6200402"/>
            <a:ext cx="119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Reeti</a:t>
            </a:r>
            <a:endParaRPr lang="en-US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740522" y="722286"/>
            <a:ext cx="10710956" cy="542672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3617" y="727118"/>
            <a:ext cx="4373218" cy="6824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flipH="1">
            <a:off x="3763645" y="721995"/>
            <a:ext cx="4373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ধর্মের</a:t>
            </a:r>
            <a:r>
              <a:rPr lang="en-US" sz="4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7" y="278296"/>
            <a:ext cx="710396" cy="707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5548" y="278296"/>
            <a:ext cx="707197" cy="707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5548" y="5805348"/>
            <a:ext cx="707197" cy="707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517" y="5904741"/>
            <a:ext cx="707197" cy="707197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689114" y="689113"/>
            <a:ext cx="10774016" cy="545989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5115340" y="6200402"/>
            <a:ext cx="120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Reeti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6" b="10358"/>
          <a:stretch>
            <a:fillRect/>
          </a:stretch>
        </p:blipFill>
        <p:spPr>
          <a:xfrm>
            <a:off x="-1" y="4956313"/>
            <a:ext cx="12192001" cy="1901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9" b="24534"/>
          <a:stretch>
            <a:fillRect/>
          </a:stretch>
        </p:blipFill>
        <p:spPr>
          <a:xfrm>
            <a:off x="1" y="0"/>
            <a:ext cx="12191999" cy="172119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59548" y="6480489"/>
            <a:ext cx="689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Reeti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AA95-A684-4793-97CB-638B296092B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266-C875-448D-8E9A-50A082394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AA95-A684-4793-97CB-638B296092B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266-C875-448D-8E9A-50A082394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AA95-A684-4793-97CB-638B296092B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266-C875-448D-8E9A-50A082394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AA95-A684-4793-97CB-638B296092B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266-C875-448D-8E9A-50A082394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AA95-A684-4793-97CB-638B296092B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266-C875-448D-8E9A-50A082394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AA95-A684-4793-97CB-638B296092B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266-C875-448D-8E9A-50A082394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AA95-A684-4793-97CB-638B296092B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266-C875-448D-8E9A-50A082394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2212-CB81-433B-AC30-BFEF88F6985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BDD-DC78-4F4B-B786-DE2848B5C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AA95-A684-4793-97CB-638B296092B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266-C875-448D-8E9A-50A082394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AA95-A684-4793-97CB-638B296092B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266-C875-448D-8E9A-50A082394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AA95-A684-4793-97CB-638B296092B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266-C875-448D-8E9A-50A082394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AA95-A684-4793-97CB-638B296092B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266-C875-448D-8E9A-50A082394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2212-CB81-433B-AC30-BFEF88F6985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BDD-DC78-4F4B-B786-DE2848B5C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2212-CB81-433B-AC30-BFEF88F6985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BDD-DC78-4F4B-B786-DE2848B5C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998"/>
            </a:avLst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7" y="288235"/>
            <a:ext cx="11606166" cy="628152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671930" y="6622442"/>
            <a:ext cx="662609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Reeti</a:t>
            </a:r>
            <a:endParaRPr lang="en-US" sz="11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2212-CB81-433B-AC30-BFEF88F6985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BDD-DC78-4F4B-B786-DE2848B5C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2212-CB81-433B-AC30-BFEF88F6985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BDD-DC78-4F4B-B786-DE2848B5C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12212-CB81-433B-AC30-BFEF88F6985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A4BDD-DC78-4F4B-B786-DE2848B5CB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972D8-DEA0-42B5-966D-D7839C2009A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05649-CA87-4E22-A514-290BECF8CD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CBD41-09BF-4B10-9068-B61F7BEF1E7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AD9CC-2238-421B-BFE1-50747722BE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2" r:id="rId7"/>
    <p:sldLayoutId id="2147483681" r:id="rId8"/>
    <p:sldLayoutId id="21474836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8AA95-A684-4793-97CB-638B296092B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F266-C875-448D-8E9A-50A0823948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8288" y="4924425"/>
            <a:ext cx="609600" cy="609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57663" y="1700213"/>
            <a:ext cx="3857625" cy="17573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3" r="1332" b="3368"/>
          <a:stretch>
            <a:fillRect/>
          </a:stretch>
        </p:blipFill>
        <p:spPr>
          <a:xfrm>
            <a:off x="1005253" y="3256671"/>
            <a:ext cx="3383280" cy="192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530" y="3259676"/>
            <a:ext cx="3467096" cy="1917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38" y="5205047"/>
            <a:ext cx="2700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ঈদ-উল-ফিতর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5459" y="5162844"/>
            <a:ext cx="233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ঈদ-উল-আযহা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38" y="865052"/>
            <a:ext cx="9829799" cy="126188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 সবচেয়ে বড় ধর্মীয় উৎসব ঈদ।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বছরে দুটি ঈদ পালন করা হয়।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4444582" y="3801794"/>
            <a:ext cx="2533801" cy="82999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282418" y="2532185"/>
            <a:ext cx="858130" cy="144897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1575" y="842456"/>
            <a:ext cx="9787517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 আরও কয়েকটি ধর্মীয় উৎসবের নাম বলি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713873" y="1870995"/>
            <a:ext cx="4262509" cy="3249646"/>
          </a:xfrm>
          <a:prstGeom prst="flowChartConnec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666892" y="2325129"/>
            <a:ext cx="576778" cy="28633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446584" y="2325129"/>
            <a:ext cx="485335" cy="23314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490213" y="3957709"/>
            <a:ext cx="2468879" cy="64506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শব-ই-মেরাজ</a:t>
            </a:r>
            <a:endParaRPr lang="en-US" sz="32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4915" y="2148258"/>
            <a:ext cx="2468880" cy="64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শব-ই-বরাত</a:t>
            </a:r>
            <a:endParaRPr lang="en-US" sz="36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3446585" y="4220308"/>
            <a:ext cx="485335" cy="286629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74915" y="4040944"/>
            <a:ext cx="2671669" cy="64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ঈদ-ই-মিলাদুন্নবি</a:t>
            </a:r>
            <a:endParaRPr lang="en-US" sz="28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793502" y="4220308"/>
            <a:ext cx="562707" cy="26728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490213" y="2146500"/>
            <a:ext cx="2468880" cy="64359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শব-ই-কদর</a:t>
            </a:r>
            <a:endParaRPr lang="en-US" sz="36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2954214"/>
            <a:ext cx="6203852" cy="270099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10" t="-16310" r="-210" b="-1169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017390" y="3938953"/>
            <a:ext cx="1772529" cy="73152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দুর্গাপূজা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67950" y="815925"/>
            <a:ext cx="7118253" cy="165999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 সারা বছর নানা ধরনের পূজা-পার্বণের আয়োজন করে থাকেন হিন্দু ধর্মের লোকেরা।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হিন্দুদের সবচেয়ে বড় উৎসব হল দূর্গাপূজা।</a:t>
            </a:r>
          </a:p>
        </p:txBody>
      </p:sp>
      <p:sp>
        <p:nvSpPr>
          <p:cNvPr id="6" name="Left Arrow 5"/>
          <p:cNvSpPr/>
          <p:nvPr/>
        </p:nvSpPr>
        <p:spPr>
          <a:xfrm>
            <a:off x="7554350" y="4114799"/>
            <a:ext cx="1252025" cy="379828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11235" y="2579281"/>
            <a:ext cx="2743200" cy="201168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173" b="-1099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5673" y="2579281"/>
            <a:ext cx="2743200" cy="20116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920111" y="2579281"/>
            <a:ext cx="2743200" cy="201168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88010" y="4977543"/>
            <a:ext cx="1589650" cy="40796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লক্ষীপূজা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48554" y="5038424"/>
            <a:ext cx="2560319" cy="48533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স্বরসতী পূজা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17058" y="4963242"/>
            <a:ext cx="2349305" cy="56051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কালীপূজা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5920" y="1209822"/>
            <a:ext cx="882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ছাড়াও হিন্দুদের কয়েকটি বড় পূজা হলোঃ-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25" y="4298837"/>
            <a:ext cx="4193384" cy="120032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 ধর্মীয় পোষাকের চিত্র</a:t>
            </a:r>
            <a:endParaRPr lang="en-US" sz="36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43698" y="1069211"/>
            <a:ext cx="4500566" cy="45862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0125" y="1300251"/>
            <a:ext cx="4193384" cy="20621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 ধর্মীয়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পোষাকের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693574" y="1957388"/>
            <a:ext cx="671510" cy="385762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5693574" y="4506172"/>
            <a:ext cx="635795" cy="392830"/>
          </a:xfrm>
          <a:prstGeom prst="lef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775825" y="2278191"/>
            <a:ext cx="2405575" cy="1842867"/>
          </a:xfrm>
          <a:prstGeom prst="flowChartConnec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3474720" y="2292258"/>
            <a:ext cx="2377440" cy="1828800"/>
          </a:xfrm>
          <a:prstGeom prst="flowChartConnec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07" r="-5598" b="-81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6145480" y="2292258"/>
            <a:ext cx="2377440" cy="1828800"/>
          </a:xfrm>
          <a:prstGeom prst="flowChartConnector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23" t="-7500" r="-1923" b="-75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8693835" y="2377440"/>
            <a:ext cx="2377440" cy="1828800"/>
          </a:xfrm>
          <a:prstGeom prst="flowChartConnector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692" t="-8807" r="-7692" b="-785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88101" y="4744319"/>
            <a:ext cx="7364437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ধর্মীয় উৎসবের খাবারের ছবি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8612" y="984738"/>
            <a:ext cx="7629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8101" y="812399"/>
            <a:ext cx="7364437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দেখি ও বলি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6" grpId="0" animBg="1"/>
      <p:bldP spid="27" grpId="0" animBg="1"/>
      <p:bldP spid="29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00500" y="763050"/>
            <a:ext cx="3345212" cy="82141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157" y="1797803"/>
            <a:ext cx="71679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১।মুসলমানদের সবচেয়ে বড় উৎসব কি?                 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২।হিন্দুদের উপাসনালয়ের নাম কি?                      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৩।মুসলমানদের উপাসনালয়ের নাম কি?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04136" y="1797803"/>
            <a:ext cx="26192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4856" y="864273"/>
            <a:ext cx="33071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8173" y="2158510"/>
            <a:ext cx="66899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লিখঃ-</a:t>
            </a:r>
          </a:p>
          <a:p>
            <a:endParaRPr lang="bn-IN" sz="3600" dirty="0" smtClean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১।গত ঈদে তোমরা কী করেছ?</a:t>
            </a:r>
          </a:p>
          <a:p>
            <a:r>
              <a:rPr lang="en-US" sz="36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২।কোথায় কোথায় বেড়াতে গিয়েছ?</a:t>
            </a:r>
          </a:p>
          <a:p>
            <a:r>
              <a:rPr lang="en-US" sz="36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৩।কী কী খাবার খেয়েছ?</a:t>
            </a:r>
          </a:p>
          <a:p>
            <a:r>
              <a:rPr lang="en-US" sz="36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৪।টেলিভিশনে কী কী অনুষ্ঠান দেখেছ?</a:t>
            </a:r>
            <a:endParaRPr lang="en-US" sz="36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42" y="1441342"/>
            <a:ext cx="3092948" cy="339062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14688" y="914400"/>
            <a:ext cx="6029325" cy="6509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১২ নং পৃষ্ঠা পড়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0794" y="1875295"/>
            <a:ext cx="3750590" cy="41225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93789" y="1875294"/>
            <a:ext cx="3704095" cy="412254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1215902"/>
            <a:ext cx="9658349" cy="977766"/>
          </a:xfrm>
          <a:ln w="28575">
            <a:solidFill>
              <a:srgbClr val="0099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উৎযাপন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চারটি বাক্য লিখঃ-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4793" y="2677888"/>
            <a:ext cx="5884069" cy="3695890"/>
          </a:xfrm>
          <a:ln w="38100">
            <a:solidFill>
              <a:srgbClr val="0099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১।ঈদগাহে ও মসজিদে ঈদের নামাজ আদায় করেন।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২।পরস্পর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বিনিময়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করেন।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৩।খাওয়া-দাওয়া করেন।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৪।শিশুরা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দলবেধে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ঘুরে বেড়ায় ও আনন্দ করে।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00435" y="2677889"/>
            <a:ext cx="5614987" cy="3695889"/>
          </a:xfrm>
          <a:ln w="38100">
            <a:solidFill>
              <a:srgbClr val="0099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১।মন্দিরে পূজা করেন।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শুভেচ্ছা বিনিময় করেন।</a:t>
            </a:r>
          </a:p>
          <a:p>
            <a:pPr marL="0" indent="0">
              <a:buNone/>
            </a:pP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৩।খাওয়া-দাওয়া করেন।</a:t>
            </a:r>
          </a:p>
          <a:p>
            <a:pPr marL="0" indent="0">
              <a:buNone/>
            </a:pP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৪।শিশুরা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দলবেধে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ঘুরে বেড়ায়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আনন্দ করে।</a:t>
            </a:r>
          </a:p>
          <a:p>
            <a:pPr marL="0" indent="0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53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95545" y="383972"/>
            <a:ext cx="2726410" cy="5551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uiExpand="1" build="p" animBg="1"/>
      <p:bldP spid="9" grpId="0" uiExpand="1" build="p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347738" y="1796735"/>
            <a:ext cx="3457575" cy="3286125"/>
          </a:xfrm>
          <a:prstGeom prst="star6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5214937" y="1796735"/>
            <a:ext cx="5872162" cy="3286125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57939" y="1885317"/>
            <a:ext cx="350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2" y="2625847"/>
            <a:ext cx="5586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 বেগম</a:t>
            </a:r>
          </a:p>
          <a:p>
            <a:pPr algn="ctr"/>
            <a:r>
              <a:rPr lang="as-IN" sz="28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as-IN" sz="28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খিরারচর সরকারি প্রাথমিক বিদ্যালয়</a:t>
            </a:r>
          </a:p>
          <a:p>
            <a:pPr algn="ctr"/>
            <a:r>
              <a:rPr lang="as-IN" sz="28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করিমগঞ্জ,কিশোরগঞ্জ</a:t>
            </a:r>
            <a:endParaRPr lang="bn-IN" sz="2800" dirty="0" smtClean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01719372662</a:t>
            </a:r>
            <a:endParaRPr lang="as-IN" sz="28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6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6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6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7" b="24288"/>
          <a:stretch>
            <a:fillRect/>
          </a:stretch>
        </p:blipFill>
        <p:spPr>
          <a:xfrm>
            <a:off x="743918" y="3753690"/>
            <a:ext cx="10678331" cy="1734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6275" y="759415"/>
            <a:ext cx="3414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918" y="1980626"/>
            <a:ext cx="10678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।মুসলমানরা ঈদের নামাজ কোথায় গিয়ে পড়েন?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।ঈ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দিন তোমাদের বাড়িতে মেহমান আসলে তুমি কী কী করবে?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487" y="2252752"/>
            <a:ext cx="65008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87" y="2009774"/>
            <a:ext cx="2105025" cy="217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500" y="1976437"/>
            <a:ext cx="2105025" cy="217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86" y="2420430"/>
            <a:ext cx="66294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r>
              <a:rPr lang="en-US" sz="36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r>
              <a:rPr lang="en-US" sz="36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অধ্যায়ঃ২, </a:t>
            </a:r>
            <a:r>
              <a:rPr lang="en-US" sz="36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36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৩ ইসলাম ধর্ম ও হিন্দুধর্ম</a:t>
            </a:r>
          </a:p>
          <a:p>
            <a:r>
              <a:rPr lang="en-US" sz="36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পৃষ্ঠাঃ১২-১৩</a:t>
            </a:r>
            <a:endParaRPr lang="en-US" sz="36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928684" y="800100"/>
            <a:ext cx="6629403" cy="5229224"/>
          </a:xfrm>
          <a:prstGeom prst="can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0275" y="1114426"/>
            <a:ext cx="378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58137" y="1285876"/>
            <a:ext cx="3271838" cy="417114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8150" y="863332"/>
            <a:ext cx="2527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69927" y="753035"/>
            <a:ext cx="3563471" cy="94129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7165" y="2817277"/>
            <a:ext cx="10297085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২.৩.১ । সামাজিক ও ধর্মীয় অবস্থান-নির্বিশেষে সকলের প্রতি সম্মান দেখাবে।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আমাদের দেশে বসবাসকারী বিভিন্ন ধর্মাবলম্বী মানুষের প্রধান প্রধান ধর্মীয় উৎসবের নাম বলতে পারবে।</a:t>
            </a:r>
            <a:endParaRPr lang="en-US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২.৩.৩ । এসব অনুষ্ঠানে শিশুরা সহপাঠী ও বন্ধুদের সাথে শুভেচ্ছা বিনিময় করবে।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14375" y="700088"/>
            <a:ext cx="10744199" cy="542924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Ribbon 4"/>
          <p:cNvSpPr/>
          <p:nvPr/>
        </p:nvSpPr>
        <p:spPr>
          <a:xfrm>
            <a:off x="900113" y="1157289"/>
            <a:ext cx="6457950" cy="1300162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1528760"/>
            <a:ext cx="322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936207" y="2557462"/>
            <a:ext cx="385762" cy="40005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00113" y="3286123"/>
            <a:ext cx="6457949" cy="10858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ধর্ম ও হিন্দুধর্মের উৎসব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855732"/>
            <a:ext cx="4586288" cy="4816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7838" y="1114426"/>
            <a:ext cx="5457825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পাশের প্রতীক গুলো 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ও বলিঃ-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2213" y="3486150"/>
            <a:ext cx="4486275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ধর্মের প্রতীক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0224" y="928688"/>
            <a:ext cx="780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 ও বলিঃ-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3444" y="2646579"/>
            <a:ext cx="2521743" cy="175432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প্রধান  </a:t>
            </a:r>
          </a:p>
          <a:p>
            <a:pPr algn="ctr"/>
            <a:r>
              <a:rPr lang="en-US" sz="36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 ধর্ম</a:t>
            </a:r>
            <a:endParaRPr lang="en-US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8762" y="1828800"/>
            <a:ext cx="3028951" cy="128587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89510" y="3160602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 ধর্ম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72375" y="1828800"/>
            <a:ext cx="3017520" cy="127804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410" b="-897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45304" y="3160602"/>
            <a:ext cx="1871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8762" y="3843338"/>
            <a:ext cx="3032523" cy="128587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35955" y="5129213"/>
            <a:ext cx="221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খ্রিষ্ঠান ধর্ম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72376" y="3843337"/>
            <a:ext cx="3017520" cy="128587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02416" y="5129213"/>
            <a:ext cx="235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 ধর্ম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 animBg="1"/>
      <p:bldP spid="3" grpId="0"/>
      <p:bldP spid="4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76" y="3601329"/>
            <a:ext cx="3807656" cy="2400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5"/>
            <a:ext cx="3774831" cy="2440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5154"/>
          <a:stretch>
            <a:fillRect/>
          </a:stretch>
        </p:blipFill>
        <p:spPr>
          <a:xfrm>
            <a:off x="0" y="3601329"/>
            <a:ext cx="3671669" cy="2400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91" y="19695"/>
            <a:ext cx="3807655" cy="24409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331" y="2489016"/>
            <a:ext cx="215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7725" y="2460683"/>
            <a:ext cx="175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331" y="6001995"/>
            <a:ext cx="1778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গির্জা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1932" y="6001994"/>
            <a:ext cx="2410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প্যাগোডা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2826" y="2254671"/>
            <a:ext cx="3209119" cy="2308324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চারটি ধর্মের উপাসনালয়</a:t>
            </a:r>
            <a:endParaRPr lang="en-US" sz="66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6700" y="405996"/>
            <a:ext cx="4155245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বলি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643446" y="1992626"/>
            <a:ext cx="933160" cy="1970641"/>
          </a:xfrm>
          <a:prstGeom prst="rightArrow">
            <a:avLst>
              <a:gd name="adj1" fmla="val 50000"/>
              <a:gd name="adj2" fmla="val 38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1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1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1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1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1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1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376</Words>
  <Application>Microsoft Office PowerPoint</Application>
  <PresentationFormat>Widescreen</PresentationFormat>
  <Paragraphs>94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ধর্মীয় উৎসব উৎযাপন সম্পর্কে চারটি বাক্য লিখঃ-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202</cp:revision>
  <dcterms:created xsi:type="dcterms:W3CDTF">2021-06-25T11:30:00Z</dcterms:created>
  <dcterms:modified xsi:type="dcterms:W3CDTF">2021-07-02T17:54:53Z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2057-11.2.0.10176</vt:lpwstr>
  </property>
</Properties>
</file>