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0" r:id="rId5"/>
    <p:sldId id="261" r:id="rId6"/>
    <p:sldId id="262" r:id="rId7"/>
    <p:sldId id="265" r:id="rId8"/>
    <p:sldId id="263" r:id="rId9"/>
    <p:sldId id="273" r:id="rId10"/>
    <p:sldId id="267" r:id="rId11"/>
    <p:sldId id="266" r:id="rId12"/>
    <p:sldId id="268" r:id="rId13"/>
    <p:sldId id="272" r:id="rId14"/>
    <p:sldId id="274" r:id="rId15"/>
    <p:sldId id="276" r:id="rId16"/>
    <p:sldId id="269" r:id="rId17"/>
    <p:sldId id="277" r:id="rId18"/>
    <p:sldId id="275" r:id="rId19"/>
    <p:sldId id="279" r:id="rId20"/>
    <p:sldId id="278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5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8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5DAB"/>
    <a:srgbClr val="CA3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D7DF-E40D-44B4-8E21-FD0A4D0F2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4AD66-67F4-435B-89D9-50F4B165E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18AA8-6735-4E13-94B6-FE7B2C8D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2CE64-5019-422C-90EA-3339A684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5E892-37FC-420B-BD42-03C4CC6F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08B7-E0CB-4484-B817-50976CA7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CF53C-0105-4841-A976-ED12ADA8E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CF934-96EE-4A18-924E-5128D2EE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E9219-2E89-4E90-9CF3-ACA4067D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E91F5-8FAB-4187-8F4D-94471273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9A5634-F0AC-47A6-96F2-9BA05A45C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B444D-F538-4A4F-8A6A-F7C7FE69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DA9F1-8C97-49DE-9720-7C1EA0A9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AC6D-C65E-41AE-82E7-59083527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9D99-CC36-48A6-A1A0-34BABF6C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4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5B3F-690C-48C7-92E9-AB1CFDD7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915A-43F9-4B50-A881-7E528A78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7246A-9C23-47E3-993B-89BD080F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2584-BFA3-4694-A117-137C1C5B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99E35-F533-44BE-A1EA-E50EAD3B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D426CCE-7E81-4A77-975D-F69FC89F29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03"/>
            </a:avLst>
          </a:prstGeom>
          <a:solidFill>
            <a:srgbClr val="CA3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6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E5F4-946D-4539-BAB0-5E7B4A06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0D72E-465A-474A-8AD5-9E610ED4E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1E1D-86E9-40C3-BFCF-F58F530F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261B8-3694-4973-A649-A346EE0E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E399-29DC-47FB-8203-FA9C41EC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92E4-371E-43BC-8B4A-2F9C4717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CF82A-6A1D-4077-B1B1-3FB74AF5E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3584E-86F5-4EDB-B787-64AE54B03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A5D69-096B-40CB-AC2A-EC7E333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A0BD-DA9B-4178-B8C7-93B1A484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436E9-A19B-4B8F-AC92-5030BCE4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B2EF-01B6-476E-8651-EEDFCBA4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73252-F938-4E11-BC69-F7380F7C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6DC25-3E34-468D-8245-501379DA3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AAE4C-E97F-44AC-96FF-4B750C20D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79A89-8157-4E44-BA6F-4F6E9F48A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2F8A6-A998-46D8-BEEF-8304D02B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056E9-FE47-4F39-8BA8-045E39E2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65B8A-2706-45AB-89C2-A7772267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92C6-ADFE-4F45-B013-1F8B8EB4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66881-F1DA-4507-BF4C-B0170F60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15E11-EDC0-4BD4-9240-FA78BCE6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B420D-D3BE-4DCC-9911-FD2BA5C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427AC-1FCD-45E7-890E-43DEE337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D98E7-7CFD-4CC4-B029-F5A3B597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C4687-D8CA-4E44-9A62-9D7917A6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24E6-F58D-4180-A3CD-1C172125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2E94-EAF8-472C-AA09-895D5DB1F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FE369-D6AF-401B-8C56-CB8198040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4B9F4-1811-428C-98B9-617D57F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1F522-3AD5-4035-8D02-4DEEF4C4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0D98F-BF4A-4F8B-A6A4-6309C5A5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E602-B8AE-4E99-A110-7ABA7236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80259-0621-425A-ADC1-D460458AA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ECB75-3BF9-40DF-8517-A0404F60D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5752C-129C-4C46-9614-3B0DF41C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2A9CB-F335-47DE-AF1B-ABF2ECE1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89971-89D2-4132-AAB8-B84DBE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16D6F-7974-4FB9-8355-3C9D2C5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2CB9D-4A6E-4CC8-B3C5-F6BC55F41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F36AC-8AAA-4F87-A48D-2AE4593E9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B60D-EBD9-49A6-AC20-F8D438FDB4A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4EA64-55E5-4962-863C-D9FC03351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C77E9-6419-4AF6-B208-528E585E5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4528-7C5E-4105-883B-1F660FE0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EE3A1A-FAAD-43D3-AD71-D28302DE3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930"/>
            <a:ext cx="12192001" cy="676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ACBDB-31AA-4D58-8068-F7F5C01F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32" y="464233"/>
            <a:ext cx="5486400" cy="2236763"/>
          </a:xfrm>
        </p:spPr>
        <p:txBody>
          <a:bodyPr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AA42FBE-981A-4197-9688-938FEDC5B0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03"/>
            </a:avLst>
          </a:prstGeom>
          <a:solidFill>
            <a:srgbClr val="CA3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4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552C0AB-3EB3-4B23-ABC0-29023C3B70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3F0058-5DB3-485D-8F98-F4A61E406860}"/>
              </a:ext>
            </a:extLst>
          </p:cNvPr>
          <p:cNvSpPr/>
          <p:nvPr/>
        </p:nvSpPr>
        <p:spPr>
          <a:xfrm>
            <a:off x="3959350" y="219316"/>
            <a:ext cx="5102352" cy="1243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/>
              </a:rPr>
              <a:t>অযৌন</a:t>
            </a:r>
            <a:r>
              <a:rPr lang="en-US" sz="6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/>
              </a:rPr>
              <a:t>প্রজনন</a:t>
            </a:r>
            <a:r>
              <a:rPr lang="en-US" sz="6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>
                <a:latin typeface="NikoshBAN"/>
              </a:rPr>
              <a:t>ন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C0FF02-4651-47C9-ADF3-54CFAF784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35" y="3197189"/>
            <a:ext cx="4306471" cy="2739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D61F3C-3D81-4806-8E70-BAFD9ECB5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3197189"/>
            <a:ext cx="4306471" cy="2739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B55BF9-027E-4F21-9BDF-EEA435F2D8B3}"/>
              </a:ext>
            </a:extLst>
          </p:cNvPr>
          <p:cNvSpPr txBox="1"/>
          <p:nvPr/>
        </p:nvSpPr>
        <p:spPr>
          <a:xfrm>
            <a:off x="3642611" y="1640234"/>
            <a:ext cx="5419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/>
              </a:rPr>
              <a:t>অযৌন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প্রজনন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দুই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প্রকারঃ</a:t>
            </a:r>
            <a:r>
              <a:rPr lang="en-US" sz="3600" dirty="0">
                <a:latin typeface="NikoshBAN"/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0A8D54-45ED-461E-9BD5-4C014BA579F7}"/>
              </a:ext>
            </a:extLst>
          </p:cNvPr>
          <p:cNvSpPr txBox="1"/>
          <p:nvPr/>
        </p:nvSpPr>
        <p:spPr>
          <a:xfrm>
            <a:off x="1631852" y="2335741"/>
            <a:ext cx="3516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/>
              </a:rPr>
              <a:t>ক) </a:t>
            </a:r>
            <a:r>
              <a:rPr lang="en-US" sz="3200" dirty="0" err="1">
                <a:solidFill>
                  <a:srgbClr val="7030A0"/>
                </a:solidFill>
                <a:latin typeface="NikoshBAN"/>
              </a:rPr>
              <a:t>স্পোর</a:t>
            </a:r>
            <a:r>
              <a:rPr lang="en-US" sz="32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/>
              </a:rPr>
              <a:t>উৎপাদন</a:t>
            </a:r>
            <a:r>
              <a:rPr lang="en-US" sz="3200" dirty="0">
                <a:solidFill>
                  <a:srgbClr val="7030A0"/>
                </a:solidFill>
                <a:latin typeface="NikoshBAN"/>
              </a:rPr>
              <a:t>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56DA3B-A91A-48F3-952B-AD4F20FEE04B}"/>
              </a:ext>
            </a:extLst>
          </p:cNvPr>
          <p:cNvSpPr txBox="1"/>
          <p:nvPr/>
        </p:nvSpPr>
        <p:spPr>
          <a:xfrm>
            <a:off x="7329751" y="2335741"/>
            <a:ext cx="2860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/>
              </a:rPr>
              <a:t>খ) </a:t>
            </a:r>
            <a:r>
              <a:rPr lang="en-US" sz="3600" dirty="0" err="1">
                <a:solidFill>
                  <a:srgbClr val="7030A0"/>
                </a:solidFill>
                <a:latin typeface="NikoshBAN"/>
              </a:rPr>
              <a:t>অঙ্গজ</a:t>
            </a:r>
            <a:r>
              <a:rPr lang="en-US" sz="36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/>
              </a:rPr>
              <a:t>প্রজনন</a:t>
            </a:r>
            <a:r>
              <a:rPr lang="en-US" sz="3600" dirty="0">
                <a:solidFill>
                  <a:srgbClr val="7030A0"/>
                </a:solidFill>
                <a:latin typeface="NikoshBAN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3A2372B-A42B-4194-B0E5-ACB437A92E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DDB9AF-23F3-4D9F-BC85-D6A68D59963A}"/>
              </a:ext>
            </a:extLst>
          </p:cNvPr>
          <p:cNvSpPr/>
          <p:nvPr/>
        </p:nvSpPr>
        <p:spPr>
          <a:xfrm>
            <a:off x="3212915" y="347472"/>
            <a:ext cx="5841143" cy="12070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প্রাকৃতিক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অঙ্গজ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জননঃ</a:t>
            </a:r>
            <a:endParaRPr lang="en-US" sz="4400" dirty="0">
              <a:solidFill>
                <a:srgbClr val="0070C0"/>
              </a:solidFill>
              <a:latin typeface="NikoshBAN" panose="0200000000000000000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3435AF-5B58-4F09-BF8F-64C7AAD0E935}"/>
              </a:ext>
            </a:extLst>
          </p:cNvPr>
          <p:cNvSpPr/>
          <p:nvPr/>
        </p:nvSpPr>
        <p:spPr>
          <a:xfrm>
            <a:off x="1210445" y="2194560"/>
            <a:ext cx="3586638" cy="4048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দেহের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খন্ডায়ন</a:t>
            </a:r>
            <a:endParaRPr lang="en-US" sz="400" dirty="0">
              <a:solidFill>
                <a:srgbClr val="002060"/>
              </a:solidFill>
              <a:latin typeface="NikoshBAN" panose="02000000000000000000"/>
            </a:endParaRPr>
          </a:p>
          <a:p>
            <a:endParaRPr lang="en-US" sz="4400" dirty="0">
              <a:solidFill>
                <a:srgbClr val="002060"/>
              </a:solidFill>
            </a:endParaRPr>
          </a:p>
          <a:p>
            <a:endParaRPr lang="en-US" sz="4400" dirty="0">
              <a:solidFill>
                <a:srgbClr val="002060"/>
              </a:solidFill>
            </a:endParaRPr>
          </a:p>
          <a:p>
            <a:endParaRPr lang="en-US" sz="4400" dirty="0">
              <a:solidFill>
                <a:srgbClr val="002060"/>
              </a:solidFill>
            </a:endParaRPr>
          </a:p>
          <a:p>
            <a:endParaRPr lang="en-US" sz="4400" dirty="0">
              <a:solidFill>
                <a:srgbClr val="002060"/>
              </a:solidFill>
            </a:endParaRPr>
          </a:p>
          <a:p>
            <a:r>
              <a:rPr lang="en-US" sz="4400" dirty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99C64-D71A-47B3-B6B9-D86527FC4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5"/>
          <a:stretch/>
        </p:blipFill>
        <p:spPr>
          <a:xfrm>
            <a:off x="1210445" y="3043003"/>
            <a:ext cx="3586638" cy="3199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1300BC-97D7-45F6-9FA1-EF272809184A}"/>
              </a:ext>
            </a:extLst>
          </p:cNvPr>
          <p:cNvSpPr/>
          <p:nvPr/>
        </p:nvSpPr>
        <p:spPr>
          <a:xfrm>
            <a:off x="6188299" y="2194560"/>
            <a:ext cx="5544156" cy="4048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F0D744-3044-4FAE-89F8-32984DEA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33" y="3043003"/>
            <a:ext cx="5504688" cy="3199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9765F9-D520-449A-8B59-C8722C3914E6}"/>
              </a:ext>
            </a:extLst>
          </p:cNvPr>
          <p:cNvSpPr txBox="1"/>
          <p:nvPr/>
        </p:nvSpPr>
        <p:spPr>
          <a:xfrm>
            <a:off x="7013529" y="2255995"/>
            <a:ext cx="389369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/>
              </a:rPr>
              <a:t>মূলের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মাধ্যমে</a:t>
            </a:r>
            <a:r>
              <a:rPr lang="en-US" sz="3600" dirty="0">
                <a:latin typeface="NikoshBAN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E1BB9-834B-447C-825F-4CFAA7779EC8}"/>
              </a:ext>
            </a:extLst>
          </p:cNvPr>
          <p:cNvSpPr/>
          <p:nvPr/>
        </p:nvSpPr>
        <p:spPr>
          <a:xfrm>
            <a:off x="1284776" y="2295616"/>
            <a:ext cx="3202817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4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3A2372B-A42B-4194-B0E5-ACB437A92E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06BC4-8F45-4460-87C8-21E859AE1845}"/>
              </a:ext>
            </a:extLst>
          </p:cNvPr>
          <p:cNvSpPr txBox="1"/>
          <p:nvPr/>
        </p:nvSpPr>
        <p:spPr>
          <a:xfrm>
            <a:off x="1041015" y="1592095"/>
            <a:ext cx="39764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/>
              </a:rPr>
              <a:t>টিউবার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DEAA4F-C031-45CD-8A8B-0C9FFAD3F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5" y="2506452"/>
            <a:ext cx="4862290" cy="387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ginger2.png">
            <a:extLst>
              <a:ext uri="{FF2B5EF4-FFF2-40B4-BE49-F238E27FC236}">
                <a16:creationId xmlns:a16="http://schemas.microsoft.com/office/drawing/2014/main" id="{768BD9FB-3EE5-46CE-AF19-F6357B67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93" y="2506452"/>
            <a:ext cx="4585251" cy="3870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74002F-598E-4ED2-918E-C53629FA26ED}"/>
              </a:ext>
            </a:extLst>
          </p:cNvPr>
          <p:cNvSpPr txBox="1"/>
          <p:nvPr/>
        </p:nvSpPr>
        <p:spPr>
          <a:xfrm>
            <a:off x="7174524" y="1592095"/>
            <a:ext cx="34184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/>
              </a:rPr>
              <a:t>রাইজোম</a:t>
            </a:r>
            <a:r>
              <a:rPr lang="en-US" sz="3600" dirty="0"/>
              <a:t> </a:t>
            </a:r>
          </a:p>
        </p:txBody>
      </p:sp>
      <p:pic>
        <p:nvPicPr>
          <p:cNvPr id="8" name="Content Placeholder 4" descr="potato_image.jpg">
            <a:extLst>
              <a:ext uri="{FF2B5EF4-FFF2-40B4-BE49-F238E27FC236}">
                <a16:creationId xmlns:a16="http://schemas.microsoft.com/office/drawing/2014/main" id="{89046424-DD8D-4F17-BE10-8AB5919B1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7" t="3423" b="6361"/>
          <a:stretch/>
        </p:blipFill>
        <p:spPr>
          <a:xfrm>
            <a:off x="3318224" y="4343735"/>
            <a:ext cx="2067951" cy="1522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CF630-8E22-4A1B-B6D2-6B9C70530694}"/>
              </a:ext>
            </a:extLst>
          </p:cNvPr>
          <p:cNvSpPr txBox="1"/>
          <p:nvPr/>
        </p:nvSpPr>
        <p:spPr>
          <a:xfrm>
            <a:off x="3516925" y="312690"/>
            <a:ext cx="577697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রূপান্তরিত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কান্ডের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মাধ্যমেঃ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-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1E2D11-478E-4CDE-9D48-C4F00F17B5B8}"/>
              </a:ext>
            </a:extLst>
          </p:cNvPr>
          <p:cNvCxnSpPr>
            <a:cxnSpLocks/>
          </p:cNvCxnSpPr>
          <p:nvPr/>
        </p:nvCxnSpPr>
        <p:spPr>
          <a:xfrm>
            <a:off x="6128825" y="2238426"/>
            <a:ext cx="0" cy="38700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064E634-9CA4-4032-9155-5AB18E7E65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CEB41-F745-4DBE-B88D-C34E58D2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 b="41648"/>
          <a:stretch/>
        </p:blipFill>
        <p:spPr>
          <a:xfrm>
            <a:off x="843478" y="1871004"/>
            <a:ext cx="4723759" cy="3120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63BA6-D89C-4762-87A8-A63103EC692A}"/>
              </a:ext>
            </a:extLst>
          </p:cNvPr>
          <p:cNvSpPr txBox="1"/>
          <p:nvPr/>
        </p:nvSpPr>
        <p:spPr>
          <a:xfrm>
            <a:off x="1868927" y="851329"/>
            <a:ext cx="267286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কন্দ</a:t>
            </a:r>
            <a:r>
              <a:rPr lang="en-US" sz="3200" dirty="0">
                <a:latin typeface="NikoshBAN" panose="02000000000000000000"/>
              </a:rPr>
              <a:t>(</a:t>
            </a:r>
            <a:r>
              <a:rPr lang="en-US" sz="3200" dirty="0" err="1">
                <a:latin typeface="NikoshBAN" panose="02000000000000000000"/>
              </a:rPr>
              <a:t>বাল্ব</a:t>
            </a:r>
            <a:r>
              <a:rPr lang="en-US" sz="3200" dirty="0">
                <a:latin typeface="NikoshBAN" panose="02000000000000000000"/>
              </a:rPr>
              <a:t>) </a:t>
            </a:r>
          </a:p>
        </p:txBody>
      </p:sp>
      <p:pic>
        <p:nvPicPr>
          <p:cNvPr id="8" name="Picture 7" descr="stolon-in-strawberry-and-colocasia.jpeg">
            <a:extLst>
              <a:ext uri="{FF2B5EF4-FFF2-40B4-BE49-F238E27FC236}">
                <a16:creationId xmlns:a16="http://schemas.microsoft.com/office/drawing/2014/main" id="{EA1DA192-F989-4370-BCD1-DF1741872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1004"/>
            <a:ext cx="5059041" cy="3123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A74466-9ED4-4E21-B784-218D7662E356}"/>
              </a:ext>
            </a:extLst>
          </p:cNvPr>
          <p:cNvSpPr txBox="1"/>
          <p:nvPr/>
        </p:nvSpPr>
        <p:spPr>
          <a:xfrm>
            <a:off x="7650213" y="845311"/>
            <a:ext cx="312771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স্টোলন</a:t>
            </a:r>
            <a:endParaRPr lang="en-US" sz="32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954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D6D182B-0AE5-46B6-8B42-14FB7DB5BC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6D475-ADAC-4664-80EF-E7A1ADDD7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6" y="2644725"/>
            <a:ext cx="4091813" cy="2901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42BB3-13D0-4739-B295-00220E1DF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93" y="2644725"/>
            <a:ext cx="4735192" cy="2901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898060-BC42-4670-8C75-606A3FEDCCA1}"/>
              </a:ext>
            </a:extLst>
          </p:cNvPr>
          <p:cNvSpPr txBox="1"/>
          <p:nvPr/>
        </p:nvSpPr>
        <p:spPr>
          <a:xfrm>
            <a:off x="1585383" y="1493024"/>
            <a:ext cx="221577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অফসেটঃ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6D1FC-8C26-47AD-9795-A1AD09837D14}"/>
              </a:ext>
            </a:extLst>
          </p:cNvPr>
          <p:cNvSpPr txBox="1"/>
          <p:nvPr/>
        </p:nvSpPr>
        <p:spPr>
          <a:xfrm>
            <a:off x="7602321" y="1493024"/>
            <a:ext cx="273097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বুলবিলঃ</a:t>
            </a:r>
            <a:endParaRPr lang="en-US" sz="3200" dirty="0">
              <a:latin typeface="NikoshBAN" panose="0200000000000000000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80A22B-335C-43A2-BD5B-495FBE66F3CA}"/>
              </a:ext>
            </a:extLst>
          </p:cNvPr>
          <p:cNvCxnSpPr>
            <a:cxnSpLocks/>
          </p:cNvCxnSpPr>
          <p:nvPr/>
        </p:nvCxnSpPr>
        <p:spPr>
          <a:xfrm>
            <a:off x="5598942" y="2293034"/>
            <a:ext cx="0" cy="325274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02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139805B-8639-40EF-B771-ADCCE44244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66E960-FB99-4B70-9063-5963EC3347FC}"/>
              </a:ext>
            </a:extLst>
          </p:cNvPr>
          <p:cNvSpPr/>
          <p:nvPr/>
        </p:nvSpPr>
        <p:spPr>
          <a:xfrm>
            <a:off x="3755136" y="316989"/>
            <a:ext cx="4681728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পাতার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মাধ্যমে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</p:txBody>
      </p:sp>
      <p:pic>
        <p:nvPicPr>
          <p:cNvPr id="4" name="Picture 3" descr="842383219.jpg">
            <a:extLst>
              <a:ext uri="{FF2B5EF4-FFF2-40B4-BE49-F238E27FC236}">
                <a16:creationId xmlns:a16="http://schemas.microsoft.com/office/drawing/2014/main" id="{B83C4A05-B6FE-4253-AAA4-A9215D77F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97" y="2005577"/>
            <a:ext cx="5655217" cy="4184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577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8867B033-6E37-4737-A697-8FC74F15C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07288B-1828-41E8-9BE2-08EF83D0016D}"/>
              </a:ext>
            </a:extLst>
          </p:cNvPr>
          <p:cNvSpPr/>
          <p:nvPr/>
        </p:nvSpPr>
        <p:spPr>
          <a:xfrm>
            <a:off x="3312826" y="284813"/>
            <a:ext cx="5226264" cy="142406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/>
              </a:rPr>
              <a:t>জোরায়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/>
              </a:rPr>
              <a:t>কাজ</a:t>
            </a:r>
            <a:r>
              <a:rPr lang="en-US" sz="5400" dirty="0">
                <a:solidFill>
                  <a:srgbClr val="0070C0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C3E94C-3C37-4D45-A3BC-C847C0A9E2CD}"/>
              </a:ext>
            </a:extLst>
          </p:cNvPr>
          <p:cNvSpPr/>
          <p:nvPr/>
        </p:nvSpPr>
        <p:spPr>
          <a:xfrm>
            <a:off x="494675" y="2098623"/>
            <a:ext cx="11062741" cy="3312826"/>
          </a:xfrm>
          <a:prstGeom prst="roundRect">
            <a:avLst>
              <a:gd name="adj" fmla="val 139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উদ্ভিদের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বংশবিস্তারে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অযৌন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প্রজননের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গুরুত্ব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ব্যাখ্যা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কর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DF852-9555-4BDE-8DCE-7B2D3715E0F8}"/>
              </a:ext>
            </a:extLst>
          </p:cNvPr>
          <p:cNvSpPr txBox="1"/>
          <p:nvPr/>
        </p:nvSpPr>
        <p:spPr>
          <a:xfrm>
            <a:off x="8693834" y="717452"/>
            <a:ext cx="286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A05DAB"/>
                </a:solidFill>
                <a:latin typeface="NikoshBAN" panose="02000000000000000000"/>
              </a:rPr>
              <a:t>সময়ঃ-৫মিনিট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06464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139805B-8639-40EF-B771-ADCCE44244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BE8FCF-7E21-4F14-B97B-3CE7C77647B9}"/>
              </a:ext>
            </a:extLst>
          </p:cNvPr>
          <p:cNvSpPr/>
          <p:nvPr/>
        </p:nvSpPr>
        <p:spPr>
          <a:xfrm>
            <a:off x="3207895" y="256032"/>
            <a:ext cx="5966085" cy="11887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/>
              </a:rPr>
              <a:t>কৃত্রিম</a:t>
            </a:r>
            <a:r>
              <a:rPr lang="en-US" sz="5400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/>
              </a:rPr>
              <a:t>অঙ্গজ</a:t>
            </a:r>
            <a:r>
              <a:rPr lang="en-US" sz="5400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/>
              </a:rPr>
              <a:t>জনন</a:t>
            </a:r>
            <a:r>
              <a:rPr lang="en-US" sz="5400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C5D84-DF98-4006-B307-BF0034C12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8" y="2484314"/>
            <a:ext cx="5036703" cy="3536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FEEA4-6297-4091-AAFB-6D33B0BC3226}"/>
              </a:ext>
            </a:extLst>
          </p:cNvPr>
          <p:cNvSpPr txBox="1"/>
          <p:nvPr/>
        </p:nvSpPr>
        <p:spPr>
          <a:xfrm>
            <a:off x="7512148" y="1667743"/>
            <a:ext cx="310895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/>
              </a:rPr>
              <a:t>শাখা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কলম</a:t>
            </a:r>
            <a:r>
              <a:rPr lang="en-US" sz="4000" dirty="0">
                <a:latin typeface="NikoshBAN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2852C-9C3A-43EB-A66B-90368E589912}"/>
              </a:ext>
            </a:extLst>
          </p:cNvPr>
          <p:cNvSpPr txBox="1"/>
          <p:nvPr/>
        </p:nvSpPr>
        <p:spPr>
          <a:xfrm>
            <a:off x="1194696" y="1647286"/>
            <a:ext cx="351903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/>
              </a:rPr>
              <a:t>কলম</a:t>
            </a:r>
            <a:r>
              <a:rPr lang="en-US" dirty="0"/>
              <a:t> </a:t>
            </a:r>
          </a:p>
        </p:txBody>
      </p:sp>
      <p:pic>
        <p:nvPicPr>
          <p:cNvPr id="8" name="Picture 7" descr="3864873_f520.jpg">
            <a:extLst>
              <a:ext uri="{FF2B5EF4-FFF2-40B4-BE49-F238E27FC236}">
                <a16:creationId xmlns:a16="http://schemas.microsoft.com/office/drawing/2014/main" id="{A491132D-E6C8-43AC-9A22-C22A830C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7" y="2484313"/>
            <a:ext cx="4501654" cy="3536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A0212-26B8-4AAB-9249-4B3A8071DB8E}"/>
              </a:ext>
            </a:extLst>
          </p:cNvPr>
          <p:cNvCxnSpPr/>
          <p:nvPr/>
        </p:nvCxnSpPr>
        <p:spPr>
          <a:xfrm>
            <a:off x="5781821" y="2531780"/>
            <a:ext cx="0" cy="30844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BE522D2-8F36-435D-BC45-552FF3DAA9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A8728C-D6F1-4122-B47A-D213949DFC45}"/>
              </a:ext>
            </a:extLst>
          </p:cNvPr>
          <p:cNvSpPr/>
          <p:nvPr/>
        </p:nvSpPr>
        <p:spPr>
          <a:xfrm>
            <a:off x="659567" y="1459779"/>
            <a:ext cx="10971003" cy="5006715"/>
          </a:xfrm>
          <a:prstGeom prst="roundRect">
            <a:avLst>
              <a:gd name="adj" fmla="val 101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4400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4400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উপরের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চিত্রটি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কোন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ধরনের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বংশ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বিস্তার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পদ্ধতি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?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এটি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কি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ভাবে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করতে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ব্যাখ্যা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9C49ED-9C84-46E7-A3AB-E057653E5539}"/>
              </a:ext>
            </a:extLst>
          </p:cNvPr>
          <p:cNvSpPr/>
          <p:nvPr/>
        </p:nvSpPr>
        <p:spPr>
          <a:xfrm>
            <a:off x="3607189" y="206506"/>
            <a:ext cx="5266987" cy="86176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দলগত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F307B-545F-4BC1-9785-987726D64376}"/>
              </a:ext>
            </a:extLst>
          </p:cNvPr>
          <p:cNvSpPr txBox="1"/>
          <p:nvPr/>
        </p:nvSpPr>
        <p:spPr>
          <a:xfrm>
            <a:off x="9073662" y="717452"/>
            <a:ext cx="255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A05DAB"/>
                </a:solidFill>
                <a:latin typeface="NikoshBAN" panose="02000000000000000000"/>
              </a:rPr>
              <a:t>সময়ঃ-১০মিনিট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4A026-F089-4490-A48C-82ABF9E35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21286" r="12599" b="23934"/>
          <a:stretch/>
        </p:blipFill>
        <p:spPr>
          <a:xfrm>
            <a:off x="4387121" y="1459779"/>
            <a:ext cx="3417758" cy="346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76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BE522D2-8F36-435D-BC45-552FF3DAA9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92F067-FBC5-4E5C-AA1C-3361626260FB}"/>
              </a:ext>
            </a:extLst>
          </p:cNvPr>
          <p:cNvSpPr/>
          <p:nvPr/>
        </p:nvSpPr>
        <p:spPr>
          <a:xfrm>
            <a:off x="3873303" y="232117"/>
            <a:ext cx="4468839" cy="1139483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NikoshBAN" panose="02000000000000000000"/>
              </a:rPr>
              <a:t>মূল্যায়ন</a:t>
            </a:r>
            <a:r>
              <a:rPr lang="en-US" sz="3600" dirty="0">
                <a:latin typeface="NikoshBAN" panose="0200000000000000000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6D4C55-7583-4A4C-B426-C271A7B56B58}"/>
              </a:ext>
            </a:extLst>
          </p:cNvPr>
          <p:cNvSpPr/>
          <p:nvPr/>
        </p:nvSpPr>
        <p:spPr>
          <a:xfrm>
            <a:off x="588497" y="1927274"/>
            <a:ext cx="11015004" cy="4375052"/>
          </a:xfrm>
          <a:prstGeom prst="roundRect">
            <a:avLst>
              <a:gd name="adj" fmla="val 115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002060"/>
              </a:solidFill>
              <a:latin typeface="NikoshBAN" panose="0200000000000000000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১।প্রজনন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বুঝ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?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প্রজনন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প্রকার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?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৩।অযৌন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প্রজনন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প্রকার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?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৪।নীচের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উদ্ভিদটি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স্পোর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উৎপাদন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অঙ্গজ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জননের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বংশ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বিস্তার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?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ক)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মিষ্টি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আলু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                                         খ)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পেনিসিলিয়াম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গ)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মিউকর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                                           ঘ)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স্পাইরোগায়রা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 </a:t>
            </a:r>
          </a:p>
          <a:p>
            <a:pPr algn="ctr"/>
            <a:endParaRPr lang="en-US" dirty="0">
              <a:solidFill>
                <a:srgbClr val="002060"/>
              </a:solidFill>
              <a:latin typeface="NikoshBAN" panose="0200000000000000000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16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B76E0-E875-422B-B2F7-A146E0846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582" y="1319135"/>
            <a:ext cx="3590508" cy="73667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9000" dirty="0" err="1">
                <a:latin typeface="NikoshBAN"/>
              </a:rPr>
              <a:t>শিক্ষক</a:t>
            </a:r>
            <a:r>
              <a:rPr lang="en-US" sz="9000" dirty="0">
                <a:latin typeface="NikoshBAN"/>
              </a:rPr>
              <a:t> </a:t>
            </a:r>
            <a:r>
              <a:rPr lang="en-US" sz="9000" dirty="0" err="1">
                <a:latin typeface="NikoshBAN"/>
              </a:rPr>
              <a:t>পরিচিতি</a:t>
            </a:r>
            <a:r>
              <a:rPr lang="en-US" sz="9000" dirty="0">
                <a:latin typeface="NikoshBAN"/>
              </a:rPr>
              <a:t> </a:t>
            </a:r>
            <a:r>
              <a:rPr lang="en-US" dirty="0">
                <a:latin typeface="NikoshBAN"/>
              </a:rPr>
              <a:t>	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00852-F4AA-4E81-A621-434EFA31A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30317" y="1470661"/>
            <a:ext cx="4122295" cy="483873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NikoshBAN"/>
              </a:rPr>
              <a:t>পাঠ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পরিচিতি</a:t>
            </a:r>
            <a:r>
              <a:rPr lang="en-US" sz="4000" dirty="0">
                <a:latin typeface="NikoshBAN"/>
              </a:rPr>
              <a:t>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5D53B88-4520-4383-BC9C-5B58F5697D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03"/>
            </a:avLst>
          </a:prstGeom>
          <a:solidFill>
            <a:srgbClr val="CA3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8E6735-E36A-4131-A3B4-0384F82E9F03}"/>
              </a:ext>
            </a:extLst>
          </p:cNvPr>
          <p:cNvSpPr/>
          <p:nvPr/>
        </p:nvSpPr>
        <p:spPr>
          <a:xfrm>
            <a:off x="3958653" y="301365"/>
            <a:ext cx="4122295" cy="112341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6AF09D-A260-4C22-931B-24A533E310B7}"/>
              </a:ext>
            </a:extLst>
          </p:cNvPr>
          <p:cNvSpPr/>
          <p:nvPr/>
        </p:nvSpPr>
        <p:spPr>
          <a:xfrm>
            <a:off x="6499276" y="1907445"/>
            <a:ext cx="5359687" cy="4478368"/>
          </a:xfrm>
          <a:prstGeom prst="roundRect">
            <a:avLst>
              <a:gd name="adj" fmla="val 1052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/>
          </a:p>
          <a:p>
            <a:endParaRPr lang="en-US" sz="4000" dirty="0"/>
          </a:p>
          <a:p>
            <a:pPr algn="ctr"/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 শ্রেনীঃ-৮ম</a:t>
            </a:r>
          </a:p>
          <a:p>
            <a:pPr algn="ctr"/>
            <a:r>
              <a:rPr lang="en-US" sz="3200" dirty="0"/>
              <a:t>   </a:t>
            </a:r>
            <a:r>
              <a:rPr lang="en-US" sz="3200" dirty="0" err="1"/>
              <a:t>বিষয়ঃ-বিজ্ঞান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   অধ্যায়ঃ-৪র্থ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US" sz="2800" dirty="0">
              <a:latin typeface="NikoshBAN" panose="02000000000000000000"/>
            </a:endParaRPr>
          </a:p>
          <a:p>
            <a:pPr algn="ctr"/>
            <a:r>
              <a:rPr lang="en-US" sz="3200" dirty="0"/>
              <a:t>  তারিখঃ-০২/০৬/২০২১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202D82-C5C1-4465-95E0-5D2F4384E334}"/>
              </a:ext>
            </a:extLst>
          </p:cNvPr>
          <p:cNvSpPr/>
          <p:nvPr/>
        </p:nvSpPr>
        <p:spPr>
          <a:xfrm>
            <a:off x="478302" y="1907443"/>
            <a:ext cx="4708294" cy="4478368"/>
          </a:xfrm>
          <a:prstGeom prst="roundRect">
            <a:avLst>
              <a:gd name="adj" fmla="val 108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rgbClr val="7030A0"/>
              </a:solidFill>
              <a:latin typeface="NikoshBAN"/>
            </a:endParaRPr>
          </a:p>
          <a:p>
            <a:endParaRPr lang="en-US" sz="2400" dirty="0">
              <a:solidFill>
                <a:srgbClr val="7030A0"/>
              </a:solidFill>
              <a:latin typeface="NikoshBAN"/>
            </a:endParaRPr>
          </a:p>
          <a:p>
            <a:endParaRPr lang="en-US" sz="2400" dirty="0">
              <a:solidFill>
                <a:srgbClr val="7030A0"/>
              </a:solidFill>
              <a:latin typeface="NikoshBAN"/>
            </a:endParaRPr>
          </a:p>
          <a:p>
            <a:endParaRPr lang="en-US" sz="2400" dirty="0">
              <a:solidFill>
                <a:srgbClr val="7030A0"/>
              </a:solidFill>
              <a:latin typeface="NikoshBAN"/>
            </a:endParaRPr>
          </a:p>
          <a:p>
            <a:endParaRPr lang="en-US" sz="2400" dirty="0">
              <a:solidFill>
                <a:srgbClr val="7030A0"/>
              </a:solidFill>
              <a:latin typeface="NikoshBAN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/>
              </a:rPr>
              <a:t>      </a:t>
            </a:r>
            <a:r>
              <a:rPr lang="en-US" sz="3200" dirty="0" err="1">
                <a:solidFill>
                  <a:srgbClr val="7030A0"/>
                </a:solidFill>
                <a:latin typeface="NikoshBAN"/>
              </a:rPr>
              <a:t>মোঃরফিকুল</a:t>
            </a:r>
            <a:r>
              <a:rPr lang="en-US" sz="32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/>
              </a:rPr>
              <a:t>ইসলাম</a:t>
            </a:r>
            <a:endParaRPr lang="en-US" sz="3200" dirty="0">
              <a:solidFill>
                <a:srgbClr val="7030A0"/>
              </a:solidFill>
              <a:latin typeface="NikoshBAN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/>
              </a:rPr>
              <a:t>             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সিনিয়র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শিক্ষক</a:t>
            </a:r>
            <a:endParaRPr lang="en-US" sz="2400" dirty="0">
              <a:solidFill>
                <a:srgbClr val="7030A0"/>
              </a:solidFill>
              <a:latin typeface="NikoshBAN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শালীহর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হাজী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আমির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উদ্দিন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উচ্চ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/>
              </a:rPr>
              <a:t>          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গৌরীপুর,ময়মনসিংহ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মোবাইল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নং-০১৭১২৪১২১৬২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/>
              </a:rPr>
              <a:t>  ই-মেইলঃ-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rafiqi2162@gmail.com</a:t>
            </a:r>
            <a:endParaRPr lang="en-US" sz="2400" dirty="0">
              <a:solidFill>
                <a:srgbClr val="7030A0"/>
              </a:solidFill>
              <a:latin typeface="NikoshBAN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6756124-ECAA-4D6A-8CCD-FB110C33B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67" y="2060132"/>
            <a:ext cx="1865102" cy="185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FEE7A-2847-45E3-8ADD-88061545B523}"/>
              </a:ext>
            </a:extLst>
          </p:cNvPr>
          <p:cNvGrpSpPr/>
          <p:nvPr/>
        </p:nvGrpSpPr>
        <p:grpSpPr>
          <a:xfrm>
            <a:off x="5616526" y="2238346"/>
            <a:ext cx="510023" cy="3926412"/>
            <a:chOff x="5616526" y="2238346"/>
            <a:chExt cx="510023" cy="392641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1CCE39-F6F3-420B-A4B7-96FAA8B7853A}"/>
                </a:ext>
              </a:extLst>
            </p:cNvPr>
            <p:cNvSpPr/>
            <p:nvPr/>
          </p:nvSpPr>
          <p:spPr>
            <a:xfrm>
              <a:off x="5616526" y="2238346"/>
              <a:ext cx="152397" cy="181297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E9C424-99A5-491F-9C9D-22D0F4EEE4ED}"/>
                </a:ext>
              </a:extLst>
            </p:cNvPr>
            <p:cNvGrpSpPr/>
            <p:nvPr/>
          </p:nvGrpSpPr>
          <p:grpSpPr>
            <a:xfrm>
              <a:off x="5709085" y="2308658"/>
              <a:ext cx="417464" cy="3856100"/>
              <a:chOff x="5598942" y="2419643"/>
              <a:chExt cx="417464" cy="38561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D659298-A550-4D14-B6E9-B2FBF29F96A8}"/>
                  </a:ext>
                </a:extLst>
              </p:cNvPr>
              <p:cNvCxnSpPr/>
              <p:nvPr/>
            </p:nvCxnSpPr>
            <p:spPr>
              <a:xfrm>
                <a:off x="5598942" y="2419643"/>
                <a:ext cx="0" cy="346065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605F324-5643-4F14-8864-8B58CB811ECA}"/>
                  </a:ext>
                </a:extLst>
              </p:cNvPr>
              <p:cNvCxnSpPr/>
              <p:nvPr/>
            </p:nvCxnSpPr>
            <p:spPr>
              <a:xfrm>
                <a:off x="5751342" y="2572043"/>
                <a:ext cx="0" cy="346065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E12065A-3AAC-405E-A474-FA5977EA0B20}"/>
                  </a:ext>
                </a:extLst>
              </p:cNvPr>
              <p:cNvCxnSpPr/>
              <p:nvPr/>
            </p:nvCxnSpPr>
            <p:spPr>
              <a:xfrm>
                <a:off x="5903742" y="2724443"/>
                <a:ext cx="0" cy="346065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A811FB6-9A1D-4247-A682-502FFA5F2EF6}"/>
                  </a:ext>
                </a:extLst>
              </p:cNvPr>
              <p:cNvSpPr/>
              <p:nvPr/>
            </p:nvSpPr>
            <p:spPr>
              <a:xfrm>
                <a:off x="5684829" y="2543146"/>
                <a:ext cx="152397" cy="181297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73D35A7-3718-4164-8D87-4361521BC092}"/>
                  </a:ext>
                </a:extLst>
              </p:cNvPr>
              <p:cNvSpPr/>
              <p:nvPr/>
            </p:nvSpPr>
            <p:spPr>
              <a:xfrm>
                <a:off x="5818037" y="2724443"/>
                <a:ext cx="152397" cy="181297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A5CF48-71C6-4BEB-8613-782EEA7E1136}"/>
                  </a:ext>
                </a:extLst>
              </p:cNvPr>
              <p:cNvSpPr/>
              <p:nvPr/>
            </p:nvSpPr>
            <p:spPr>
              <a:xfrm>
                <a:off x="5864009" y="6094446"/>
                <a:ext cx="152397" cy="181297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C820015-0E01-4485-955D-A50410BB76AC}"/>
                  </a:ext>
                </a:extLst>
              </p:cNvPr>
              <p:cNvSpPr/>
              <p:nvPr/>
            </p:nvSpPr>
            <p:spPr>
              <a:xfrm>
                <a:off x="5675143" y="5942046"/>
                <a:ext cx="152397" cy="181297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E9A216-C450-4417-9603-459D0FA5F37A}"/>
                </a:ext>
              </a:extLst>
            </p:cNvPr>
            <p:cNvSpPr/>
            <p:nvPr/>
          </p:nvSpPr>
          <p:spPr>
            <a:xfrm>
              <a:off x="5630367" y="5616909"/>
              <a:ext cx="152397" cy="181297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F45465-529C-490C-8A41-AAC34EEB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50" y="1936705"/>
            <a:ext cx="1748737" cy="19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BE522D2-8F36-435D-BC45-552FF3DAA9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6D4C55-7583-4A4C-B426-C271A7B56B58}"/>
              </a:ext>
            </a:extLst>
          </p:cNvPr>
          <p:cNvSpPr/>
          <p:nvPr/>
        </p:nvSpPr>
        <p:spPr>
          <a:xfrm>
            <a:off x="629530" y="2954216"/>
            <a:ext cx="10932943" cy="220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মাতৃউদ্ভিদের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বৈশিষ্ট্য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সংরক্ষণে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কৃত্তিম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অঙ্গজ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জননের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ভূমিকা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বিশ্লেষন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/>
              </a:rPr>
              <a:t>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endParaRPr lang="en-US" sz="2000" dirty="0">
              <a:solidFill>
                <a:srgbClr val="0070C0"/>
              </a:solidFill>
              <a:latin typeface="NikoshBAN" panose="0200000000000000000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A936C5-28DD-4D78-9F61-C5209FCE50DF}"/>
              </a:ext>
            </a:extLst>
          </p:cNvPr>
          <p:cNvSpPr/>
          <p:nvPr/>
        </p:nvSpPr>
        <p:spPr>
          <a:xfrm>
            <a:off x="3621258" y="611946"/>
            <a:ext cx="4949483" cy="1294228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anose="02000000000000000000"/>
              </a:rPr>
              <a:t>বাড়ীর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/>
              </a:rPr>
              <a:t>কাজ</a:t>
            </a:r>
            <a:endParaRPr lang="en-US" sz="5400" dirty="0">
              <a:solidFill>
                <a:srgbClr val="00B05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617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Best Spring Flowers to Plant of Display">
            <a:extLst>
              <a:ext uri="{FF2B5EF4-FFF2-40B4-BE49-F238E27FC236}">
                <a16:creationId xmlns:a16="http://schemas.microsoft.com/office/drawing/2014/main" id="{BF1DBEAB-BEA0-4A34-83AA-FABB7536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" y="127977"/>
            <a:ext cx="11929403" cy="660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630B4B9-3AD4-4F9E-BEA0-EEC4ED5F58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730A18-8B32-4CBA-973F-71B2DAD96DE2}"/>
              </a:ext>
            </a:extLst>
          </p:cNvPr>
          <p:cNvSpPr/>
          <p:nvPr/>
        </p:nvSpPr>
        <p:spPr>
          <a:xfrm>
            <a:off x="3727939" y="633047"/>
            <a:ext cx="4965895" cy="1237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FF00"/>
                </a:solidFill>
                <a:latin typeface="NikoshBAN" panose="0200000000000000000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4112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3A2372B-A42B-4194-B0E5-ACB437A92E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 descr="PumpkinSeeds_iStockphotoThinkstock-e1350395687817.jpg">
            <a:extLst>
              <a:ext uri="{FF2B5EF4-FFF2-40B4-BE49-F238E27FC236}">
                <a16:creationId xmlns:a16="http://schemas.microsoft.com/office/drawing/2014/main" id="{3C3F84E3-E7EF-4CDB-B20A-343B2D7D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70" y="2405575"/>
            <a:ext cx="4614203" cy="3205208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5" descr="3474913_orig.jpg">
            <a:extLst>
              <a:ext uri="{FF2B5EF4-FFF2-40B4-BE49-F238E27FC236}">
                <a16:creationId xmlns:a16="http://schemas.microsoft.com/office/drawing/2014/main" id="{4204ABD7-62C9-4FF6-B749-1DC5D35D8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04" y="2403494"/>
            <a:ext cx="4762974" cy="320729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1EED5E-82DC-4755-B0B9-F7F40570716D}"/>
              </a:ext>
            </a:extLst>
          </p:cNvPr>
          <p:cNvSpPr/>
          <p:nvPr/>
        </p:nvSpPr>
        <p:spPr>
          <a:xfrm>
            <a:off x="3094891" y="424599"/>
            <a:ext cx="6513343" cy="10243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/>
              </a:rPr>
              <a:t>নীচের</a:t>
            </a:r>
            <a:r>
              <a:rPr lang="en-US" sz="5400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/>
              </a:rPr>
              <a:t>ছবি</a:t>
            </a:r>
            <a:r>
              <a:rPr lang="en-US" sz="5400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/>
              </a:rPr>
              <a:t>গুলো</a:t>
            </a:r>
            <a:r>
              <a:rPr lang="en-US" sz="5400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/>
              </a:rPr>
              <a:t>লক্ষ্য</a:t>
            </a:r>
            <a:r>
              <a:rPr lang="en-US" sz="5400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/>
              </a:rPr>
              <a:t>কর</a:t>
            </a:r>
            <a:endParaRPr lang="en-US" sz="5400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528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B9F43-8A2E-4AF1-AED5-1FAF613F7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/>
          <a:stretch/>
        </p:blipFill>
        <p:spPr>
          <a:xfrm>
            <a:off x="356938" y="2569463"/>
            <a:ext cx="354050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505BDE44-5B8D-41B3-8DEF-C28B2FAAE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9BD5D-36EA-47FF-9BE6-9AE42BD41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68" y="2569463"/>
            <a:ext cx="3375612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C1871B-1159-4D23-ACA9-3C42782B8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707" y="2569463"/>
            <a:ext cx="354050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919C92-C48B-4E26-A2FF-A329FC991DEE}"/>
              </a:ext>
            </a:extLst>
          </p:cNvPr>
          <p:cNvSpPr/>
          <p:nvPr/>
        </p:nvSpPr>
        <p:spPr>
          <a:xfrm>
            <a:off x="2023672" y="436098"/>
            <a:ext cx="8289561" cy="9988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/>
              </a:rPr>
              <a:t>নীচের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/>
              </a:rPr>
              <a:t>ছবি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/>
              </a:rPr>
              <a:t>গুলো</a:t>
            </a:r>
            <a:r>
              <a:rPr lang="en-US" sz="4000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/>
              </a:rPr>
              <a:t>মনোযোগ</a:t>
            </a:r>
            <a:r>
              <a:rPr lang="en-US" sz="4000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/>
              </a:rPr>
              <a:t>দিয়ে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/>
              </a:rPr>
              <a:t>লক্ষ্য</a:t>
            </a:r>
            <a:r>
              <a:rPr lang="en-US" sz="4000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/>
              </a:rPr>
              <a:t>কর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08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7228-E398-47AD-B9F6-1B98B6CE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44" y="365125"/>
            <a:ext cx="9473784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আমাদের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আজকের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anose="02000000000000000000"/>
              </a:rPr>
              <a:t>-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856D3D3-8B29-4438-AA52-B65121B499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FE6FAD-5069-466B-9BA8-BB2188C2AA83}"/>
              </a:ext>
            </a:extLst>
          </p:cNvPr>
          <p:cNvSpPr/>
          <p:nvPr/>
        </p:nvSpPr>
        <p:spPr>
          <a:xfrm>
            <a:off x="942535" y="1927274"/>
            <a:ext cx="10410093" cy="360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উদ্ভিদের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বংশ</a:t>
            </a:r>
            <a:r>
              <a:rPr lang="en-US" sz="4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বৃদ্ধি</a:t>
            </a:r>
            <a:endParaRPr lang="en-US" sz="4800" dirty="0">
              <a:solidFill>
                <a:srgbClr val="002060"/>
              </a:solidFill>
              <a:latin typeface="NikoshBAN" panose="02000000000000000000"/>
            </a:endParaRPr>
          </a:p>
          <a:p>
            <a:pPr algn="ctr"/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প্রজনন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বা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জনন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3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1379-050A-4FAF-BE46-BF8E37FA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1"/>
            <a:ext cx="10515600" cy="109428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/>
              </a:rPr>
              <a:t>শিখন</a:t>
            </a:r>
            <a:r>
              <a:rPr lang="en-US" sz="5400" dirty="0">
                <a:latin typeface="NikoshBAN" panose="02000000000000000000"/>
              </a:rPr>
              <a:t> </a:t>
            </a:r>
            <a:r>
              <a:rPr lang="en-US" sz="5400" dirty="0" err="1">
                <a:latin typeface="NikoshBAN" panose="02000000000000000000"/>
              </a:rPr>
              <a:t>ফল</a:t>
            </a:r>
            <a:r>
              <a:rPr lang="en-US" sz="5400" dirty="0">
                <a:latin typeface="NikoshBAN" panose="0200000000000000000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710EF74-AE22-477B-8935-C51365FDAF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E39D59-2D89-426D-97C5-416E2F957D9F}"/>
              </a:ext>
            </a:extLst>
          </p:cNvPr>
          <p:cNvSpPr/>
          <p:nvPr/>
        </p:nvSpPr>
        <p:spPr>
          <a:xfrm>
            <a:off x="349349" y="1199214"/>
            <a:ext cx="11493303" cy="528945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এই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পাঠ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শেষে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শিক্ষার্থীরা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-</a:t>
            </a:r>
          </a:p>
          <a:p>
            <a:endParaRPr lang="en-US" sz="1100" dirty="0">
              <a:solidFill>
                <a:srgbClr val="7030A0"/>
              </a:solidFill>
              <a:latin typeface="NikoshBAN" panose="0200000000000000000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প্রজনন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কাকে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বলে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তা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বলতে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/>
              </a:rPr>
              <a:t>। </a:t>
            </a:r>
            <a:endParaRPr lang="bn-BD" sz="4000" dirty="0">
              <a:solidFill>
                <a:srgbClr val="7030A0"/>
              </a:solidFill>
              <a:latin typeface="Kalpurush ANSI" panose="02000000000000000000" pitchFamily="2" charset="0"/>
              <a:cs typeface="Shonar Bangl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প্রজনন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এর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প্রকারভেদ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ব্যাখ্যা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/>
              </a:rPr>
              <a:t>। </a:t>
            </a:r>
            <a:endParaRPr lang="en-US" sz="4000" dirty="0">
              <a:solidFill>
                <a:srgbClr val="7030A0"/>
              </a:solidFill>
              <a:latin typeface="NikoshBAN" panose="0200000000000000000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উদ্ভিদের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ভিবিন্ন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প্রকার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অযৌন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জনন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চিহ্নিত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করে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বর্ণনা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কৃত্রিম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অঙ্গজ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জনন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কাকে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বলে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/>
              </a:rPr>
              <a:t>?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এর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গুরুত্ব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বিশ্লেষণ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/>
              </a:rPr>
              <a:t>।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33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552C0AB-3EB3-4B23-ABC0-29023C3B70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A0357-2A09-4C4A-AE02-25673E81576E}"/>
              </a:ext>
            </a:extLst>
          </p:cNvPr>
          <p:cNvSpPr txBox="1"/>
          <p:nvPr/>
        </p:nvSpPr>
        <p:spPr>
          <a:xfrm>
            <a:off x="501982" y="575368"/>
            <a:ext cx="111880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NikoshBAN" panose="02000000000000000000"/>
              </a:rPr>
              <a:t>প্রজননঃ</a:t>
            </a:r>
            <a:r>
              <a:rPr lang="en-US" sz="5400" b="1" dirty="0">
                <a:solidFill>
                  <a:schemeClr val="accent2"/>
                </a:solidFill>
                <a:latin typeface="NikoshBAN" panose="02000000000000000000"/>
              </a:rPr>
              <a:t>-</a:t>
            </a:r>
          </a:p>
          <a:p>
            <a:endParaRPr lang="en-US" sz="4800" dirty="0">
              <a:latin typeface="NikoshBAN" panose="02000000000000000000"/>
            </a:endParaRPr>
          </a:p>
          <a:p>
            <a:endParaRPr lang="en-US" sz="4800" dirty="0">
              <a:latin typeface="NikoshBAN" panose="02000000000000000000"/>
            </a:endParaRPr>
          </a:p>
          <a:p>
            <a:endParaRPr lang="en-US" sz="6000" dirty="0">
              <a:latin typeface="NikoshBAN" panose="02000000000000000000"/>
            </a:endParaRPr>
          </a:p>
          <a:p>
            <a:endParaRPr lang="en-US" sz="6000" dirty="0">
              <a:latin typeface="NikoshBAN" panose="02000000000000000000"/>
            </a:endParaRPr>
          </a:p>
          <a:p>
            <a:r>
              <a:rPr lang="en-US" sz="60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যে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জটিল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প্রক্রিয়ায়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জীব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তার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প্রতি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রূপ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বংশধর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সৃষ্টি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করে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তাকে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প্রজনন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বলে</a:t>
            </a:r>
            <a:r>
              <a:rPr lang="en-US" sz="3600" dirty="0">
                <a:latin typeface="NikoshBAN" panose="02000000000000000000"/>
              </a:rPr>
              <a:t>। </a:t>
            </a:r>
            <a:endParaRPr lang="en-US" sz="6000" dirty="0"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252CA-6768-4A66-987C-7EAA2F2D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897" y="1221076"/>
            <a:ext cx="4736210" cy="328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0675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552C0AB-3EB3-4B23-ABC0-29023C3B70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A0357-2A09-4C4A-AE02-25673E81576E}"/>
              </a:ext>
            </a:extLst>
          </p:cNvPr>
          <p:cNvSpPr txBox="1"/>
          <p:nvPr/>
        </p:nvSpPr>
        <p:spPr>
          <a:xfrm>
            <a:off x="604911" y="356596"/>
            <a:ext cx="1118381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/>
              </a:rPr>
              <a:t>প্রজনন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বা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জনন</a:t>
            </a:r>
            <a:r>
              <a:rPr lang="en-US" sz="5400" b="1" dirty="0">
                <a:latin typeface="NikoshBAN" panose="02000000000000000000"/>
              </a:rPr>
              <a:t> ২ </a:t>
            </a:r>
            <a:r>
              <a:rPr lang="en-US" sz="5400" b="1" dirty="0" err="1">
                <a:latin typeface="NikoshBAN" panose="02000000000000000000"/>
              </a:rPr>
              <a:t>প্রকারঃ</a:t>
            </a:r>
            <a:r>
              <a:rPr lang="en-US" sz="5400" b="1" dirty="0">
                <a:latin typeface="NikoshBAN" panose="02000000000000000000"/>
              </a:rPr>
              <a:t>-</a:t>
            </a:r>
          </a:p>
          <a:p>
            <a:endParaRPr lang="en-US" sz="5400" dirty="0">
              <a:latin typeface="NikoshBAN" panose="02000000000000000000"/>
            </a:endParaRPr>
          </a:p>
          <a:p>
            <a:r>
              <a:rPr lang="en-US" sz="4400" dirty="0">
                <a:latin typeface="NikoshBAN" panose="02000000000000000000"/>
              </a:rPr>
              <a:t>১।অযৌন </a:t>
            </a:r>
            <a:r>
              <a:rPr lang="en-US" sz="4400" dirty="0" err="1">
                <a:latin typeface="NikoshBAN" panose="02000000000000000000"/>
              </a:rPr>
              <a:t>প্রজননঃ</a:t>
            </a:r>
            <a:endParaRPr lang="en-US" sz="4400" dirty="0">
              <a:latin typeface="NikoshBAN" panose="02000000000000000000"/>
            </a:endParaRPr>
          </a:p>
          <a:p>
            <a:r>
              <a:rPr lang="en-US" sz="3200" dirty="0">
                <a:latin typeface="NikoshBAN" panose="02000000000000000000"/>
              </a:rPr>
              <a:t> </a:t>
            </a:r>
          </a:p>
          <a:p>
            <a:endParaRPr lang="en-US" sz="3200" dirty="0">
              <a:latin typeface="NikoshBAN" panose="02000000000000000000"/>
            </a:endParaRPr>
          </a:p>
          <a:p>
            <a:endParaRPr lang="en-US" sz="3200" dirty="0">
              <a:latin typeface="NikoshBAN" panose="02000000000000000000"/>
            </a:endParaRPr>
          </a:p>
          <a:p>
            <a:endParaRPr lang="en-US" sz="3200" dirty="0">
              <a:latin typeface="NikoshBAN" panose="02000000000000000000"/>
            </a:endParaRPr>
          </a:p>
          <a:p>
            <a:endParaRPr lang="en-US" sz="3200" dirty="0">
              <a:latin typeface="NikoshBAN" panose="02000000000000000000"/>
            </a:endParaRPr>
          </a:p>
          <a:p>
            <a:r>
              <a:rPr lang="en-US" sz="4400" dirty="0">
                <a:latin typeface="NikoshBAN" panose="02000000000000000000"/>
              </a:rPr>
              <a:t>২।যৌন </a:t>
            </a:r>
            <a:r>
              <a:rPr lang="en-US" sz="4400" dirty="0" err="1">
                <a:latin typeface="NikoshBAN" panose="02000000000000000000"/>
              </a:rPr>
              <a:t>প্রজননঃ</a:t>
            </a:r>
            <a:endParaRPr lang="en-US" sz="4400" dirty="0">
              <a:latin typeface="NikoshBAN" panose="02000000000000000000"/>
            </a:endParaRPr>
          </a:p>
          <a:p>
            <a:endParaRPr lang="en-US" sz="3200" dirty="0">
              <a:latin typeface="NikoshBAN" panose="02000000000000000000"/>
            </a:endParaRPr>
          </a:p>
          <a:p>
            <a:endParaRPr lang="en-US" sz="3200" dirty="0">
              <a:latin typeface="NikoshBAN" panose="02000000000000000000"/>
            </a:endParaRPr>
          </a:p>
          <a:p>
            <a:endParaRPr lang="en-US" sz="3200" dirty="0">
              <a:latin typeface="NikoshBAN" panose="02000000000000000000"/>
            </a:endParaRPr>
          </a:p>
        </p:txBody>
      </p:sp>
      <p:pic>
        <p:nvPicPr>
          <p:cNvPr id="4" name="Picture 3" descr="biobook_plantsf_graphik_24.png">
            <a:extLst>
              <a:ext uri="{FF2B5EF4-FFF2-40B4-BE49-F238E27FC236}">
                <a16:creationId xmlns:a16="http://schemas.microsoft.com/office/drawing/2014/main" id="{0787D98C-E887-4606-A879-EE9E97E6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91" y="963336"/>
            <a:ext cx="4012943" cy="25607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A2E2B-515A-443A-8146-2BC2A34F7C53}"/>
              </a:ext>
            </a:extLst>
          </p:cNvPr>
          <p:cNvSpPr txBox="1"/>
          <p:nvPr/>
        </p:nvSpPr>
        <p:spPr>
          <a:xfrm>
            <a:off x="7021556" y="350094"/>
            <a:ext cx="321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অনুবীজ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থলী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9C228-D2B5-4D07-824F-92D0B449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77" y="3887141"/>
            <a:ext cx="4012943" cy="26207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972513-4755-4341-A82B-A638950D4BA7}"/>
              </a:ext>
            </a:extLst>
          </p:cNvPr>
          <p:cNvCxnSpPr>
            <a:cxnSpLocks/>
          </p:cNvCxnSpPr>
          <p:nvPr/>
        </p:nvCxnSpPr>
        <p:spPr>
          <a:xfrm>
            <a:off x="3657600" y="2377441"/>
            <a:ext cx="24384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36544F-6E48-49C4-87A4-903746275182}"/>
              </a:ext>
            </a:extLst>
          </p:cNvPr>
          <p:cNvCxnSpPr>
            <a:cxnSpLocks/>
          </p:cNvCxnSpPr>
          <p:nvPr/>
        </p:nvCxnSpPr>
        <p:spPr>
          <a:xfrm>
            <a:off x="3359834" y="5484056"/>
            <a:ext cx="2736166" cy="0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70C211-57BA-4829-B72D-DF9FE7B839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C7CE03-CF9D-4F3F-ABAE-799566DE75EF}"/>
              </a:ext>
            </a:extLst>
          </p:cNvPr>
          <p:cNvSpPr/>
          <p:nvPr/>
        </p:nvSpPr>
        <p:spPr>
          <a:xfrm>
            <a:off x="3015175" y="590843"/>
            <a:ext cx="5861539" cy="1041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একক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কাজ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ABF106-848D-4014-8172-7BE5A1A6D053}"/>
              </a:ext>
            </a:extLst>
          </p:cNvPr>
          <p:cNvSpPr/>
          <p:nvPr/>
        </p:nvSpPr>
        <p:spPr>
          <a:xfrm>
            <a:off x="1055423" y="2549483"/>
            <a:ext cx="10081154" cy="2307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প্রজননের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সংজ্ঞা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দাও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এর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প্রকার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ভেদ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/>
              </a:rPr>
              <a:t>লিখ</a:t>
            </a:r>
            <a:r>
              <a:rPr lang="en-US" sz="5400" dirty="0">
                <a:solidFill>
                  <a:srgbClr val="002060"/>
                </a:solidFill>
                <a:latin typeface="NikoshBAN" panose="02000000000000000000"/>
              </a:rPr>
              <a:t>?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D5597-612F-4D4D-88D5-F0D2BB29A5BE}"/>
              </a:ext>
            </a:extLst>
          </p:cNvPr>
          <p:cNvSpPr txBox="1"/>
          <p:nvPr/>
        </p:nvSpPr>
        <p:spPr>
          <a:xfrm>
            <a:off x="9073661" y="717452"/>
            <a:ext cx="281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A05DAB"/>
                </a:solidFill>
                <a:latin typeface="NikoshBAN" panose="02000000000000000000"/>
              </a:rPr>
              <a:t>সময়ঃ-৫মিনিট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67596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301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Kalpurush ANSI</vt:lpstr>
      <vt:lpstr>NikoshBAN</vt:lpstr>
      <vt:lpstr>Times New Roman</vt:lpstr>
      <vt:lpstr>Wingdings</vt:lpstr>
      <vt:lpstr>Office Theme</vt:lpstr>
      <vt:lpstr>স্বাগতম </vt:lpstr>
      <vt:lpstr>PowerPoint Presentation</vt:lpstr>
      <vt:lpstr>PowerPoint Presentation</vt:lpstr>
      <vt:lpstr>PowerPoint Presentation</vt:lpstr>
      <vt:lpstr>আমাদের আজকের পাঠ-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165</cp:revision>
  <dcterms:created xsi:type="dcterms:W3CDTF">2021-04-17T12:23:30Z</dcterms:created>
  <dcterms:modified xsi:type="dcterms:W3CDTF">2021-07-03T12:12:11Z</dcterms:modified>
</cp:coreProperties>
</file>