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A0C"/>
    <a:srgbClr val="00FF99"/>
    <a:srgbClr val="52540C"/>
    <a:srgbClr val="FF0066"/>
    <a:srgbClr val="FF0000"/>
    <a:srgbClr val="640000"/>
    <a:srgbClr val="00FFFF"/>
    <a:srgbClr val="00FFCC"/>
    <a:srgbClr val="5C2304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DEC85-98B0-4278-8BC2-601EE2F7BF5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5FCB0-D11A-4C6B-A2A4-D64E89786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5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5FCB0-D11A-4C6B-A2A4-D64E89786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7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30058-6FEA-4755-9F08-B82D5BE19688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6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121F-A425-4B8E-970B-79470E97DB0F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7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0BC-3B3C-424B-B163-4C75F2A70E6F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8CFF-EA0C-475A-B970-2F2EBB2F247D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B2D-D89F-4AA1-AECE-2E8F7DE128E7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1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C539-5FE9-4C0F-8569-BFBA55F6E179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7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CA4A-71CC-4D6A-B72C-75A422E8B4A2}" type="datetime1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2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922E-87DC-4974-BE81-48C1ABDC2DFE}" type="datetime1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5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EA03-9088-4D7F-9D87-DB9C8700BB65}" type="datetime1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8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6EF5-0536-473D-8BA1-DC7E628C6442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2431-ACDB-4CF5-B2EA-07E1FDAFD9E8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2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A436-FABD-4457-973F-625EE37E31E2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78037-64FD-403F-9423-81F903E3E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0800000">
            <a:off x="2743200" y="668740"/>
            <a:ext cx="6414447" cy="4589060"/>
          </a:xfrm>
          <a:prstGeom prst="ellipse">
            <a:avLst/>
          </a:prstGeom>
          <a:ln w="5715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>
                <a:gd name="adj" fmla="val 10886575"/>
              </a:avLst>
            </a:prstTxWarp>
            <a:noAutofit/>
          </a:bodyPr>
          <a:lstStyle/>
          <a:p>
            <a:pPr algn="ctr"/>
            <a:r>
              <a:rPr lang="ar-MA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السلام عليكم ورحمة الله وبركاته , اهلا سهلا مرحبا بكم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3BF7-57D7-4925-B09E-2FADFE39A113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Md.Nur</a:t>
            </a:r>
            <a:r>
              <a:rPr lang="en-US" dirty="0" smtClean="0">
                <a:solidFill>
                  <a:srgbClr val="FFFF00"/>
                </a:solidFill>
              </a:rPr>
              <a:t> Hosen .01721035735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4650" y="6356350"/>
            <a:ext cx="1528549" cy="365125"/>
          </a:xfrm>
          <a:solidFill>
            <a:srgbClr val="5B1A0C"/>
          </a:solidFill>
        </p:spPr>
        <p:txBody>
          <a:bodyPr/>
          <a:lstStyle/>
          <a:p>
            <a:fld id="{0EE7EA03-9088-4D7F-9D87-DB9C8700BB65}" type="datetime1">
              <a:rPr lang="en-US" smtClean="0">
                <a:solidFill>
                  <a:srgbClr val="FF0000"/>
                </a:solidFill>
              </a:rPr>
              <a:t>7/30/2021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solidFill>
            <a:srgbClr val="00FFCC"/>
          </a:solidFill>
        </p:spPr>
        <p:txBody>
          <a:bodyPr>
            <a:prstTxWarp prst="textInflate">
              <a:avLst/>
            </a:prstTxWarp>
          </a:bodyPr>
          <a:lstStyle/>
          <a:p>
            <a:r>
              <a:rPr lang="en-US" dirty="0" err="1" smtClean="0">
                <a:solidFill>
                  <a:srgbClr val="5C2304"/>
                </a:solidFill>
              </a:rPr>
              <a:t>Md.Nur</a:t>
            </a:r>
            <a:r>
              <a:rPr lang="en-US" dirty="0" smtClean="0">
                <a:solidFill>
                  <a:srgbClr val="5C2304"/>
                </a:solidFill>
              </a:rPr>
              <a:t> Hosen .01721035735</a:t>
            </a:r>
            <a:endParaRPr lang="en-US" dirty="0">
              <a:solidFill>
                <a:srgbClr val="5C230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7689" y="1760561"/>
            <a:ext cx="9016622" cy="181588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lvl="3" algn="r"/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۱. ان الامام الاعظم ابو حنيفة  رجلا ....يتق الله فى كل الامور</a:t>
            </a:r>
          </a:p>
          <a:p>
            <a:pPr lvl="3" algn="r"/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۲. ولد الامام الاعظم بالكوفة سنة .......</a:t>
            </a:r>
          </a:p>
          <a:p>
            <a:pPr lvl="3" algn="r"/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۳. ان اباحنيفة يجادل الملاحدة ويرد عن الشريعة ......</a:t>
            </a:r>
          </a:p>
          <a:p>
            <a:pPr lvl="3" algn="r"/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۴. ان الامام الاعظم هو احد من الأئمة ......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943" y="904988"/>
            <a:ext cx="5662115" cy="523220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املأ الفراغ بكلمة مناسبة من عندك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7689" y="3684896"/>
            <a:ext cx="9016622" cy="1815882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lvl="3" algn="r"/>
            <a:r>
              <a:rPr lang="ar-MA" sz="2800" dirty="0">
                <a:solidFill>
                  <a:srgbClr val="002060"/>
                </a:solidFill>
                <a:latin typeface="Arial" panose="020B0604020202020204" pitchFamily="34" charset="0"/>
              </a:rPr>
              <a:t>۱. ان الامام الاعظم ابو حنيفة  رجلا </a:t>
            </a:r>
            <a:r>
              <a:rPr lang="ar-MA" sz="28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ربانيا</a:t>
            </a:r>
            <a:r>
              <a:rPr lang="ar-MA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MA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يتق </a:t>
            </a:r>
            <a:r>
              <a:rPr lang="ar-MA" sz="2800" dirty="0">
                <a:solidFill>
                  <a:srgbClr val="002060"/>
                </a:solidFill>
                <a:latin typeface="Arial" panose="020B0604020202020204" pitchFamily="34" charset="0"/>
              </a:rPr>
              <a:t>الله فى كل الامور</a:t>
            </a:r>
          </a:p>
          <a:p>
            <a:pPr lvl="3" algn="r"/>
            <a:r>
              <a:rPr lang="ar-MA" sz="2800" dirty="0">
                <a:solidFill>
                  <a:srgbClr val="002060"/>
                </a:solidFill>
                <a:latin typeface="Arial" panose="020B0604020202020204" pitchFamily="34" charset="0"/>
              </a:rPr>
              <a:t>۲. ولد الامام الاعظم بالكوفة سنة </a:t>
            </a:r>
            <a:r>
              <a:rPr lang="ar-MA" sz="28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 ثمانين </a:t>
            </a:r>
            <a:r>
              <a:rPr lang="ar-MA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من الهجرة </a:t>
            </a:r>
          </a:p>
          <a:p>
            <a:pPr lvl="3" algn="r"/>
            <a:r>
              <a:rPr lang="ar-MA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۳</a:t>
            </a:r>
            <a:r>
              <a:rPr lang="ar-MA" sz="2800" dirty="0">
                <a:solidFill>
                  <a:srgbClr val="002060"/>
                </a:solidFill>
                <a:latin typeface="Arial" panose="020B0604020202020204" pitchFamily="34" charset="0"/>
              </a:rPr>
              <a:t>. ان اباحنيفة يجادل الملاحدة ويرد عن الشريعة </a:t>
            </a:r>
            <a:r>
              <a:rPr lang="ar-MA" sz="28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الشبهات</a:t>
            </a:r>
          </a:p>
          <a:p>
            <a:pPr lvl="3" algn="r"/>
            <a:r>
              <a:rPr lang="ar-MA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۴</a:t>
            </a:r>
            <a:r>
              <a:rPr lang="ar-MA" sz="2800" dirty="0">
                <a:solidFill>
                  <a:srgbClr val="002060"/>
                </a:solidFill>
                <a:latin typeface="Arial" panose="020B0604020202020204" pitchFamily="34" charset="0"/>
              </a:rPr>
              <a:t>. ان الامام الاعظم هو احد من </a:t>
            </a:r>
            <a:r>
              <a:rPr lang="ar-MA" sz="2800" dirty="0" smtClean="0">
                <a:solidFill>
                  <a:srgbClr val="002060"/>
                </a:solidFill>
                <a:latin typeface="Arial" panose="020B0604020202020204" pitchFamily="34" charset="0"/>
              </a:rPr>
              <a:t>الأئمة</a:t>
            </a:r>
            <a:r>
              <a:rPr lang="ar-MA" sz="28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المتبعة</a:t>
            </a:r>
            <a:endParaRPr 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50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EA03-9088-4D7F-9D87-DB9C8700BB65}" type="datetime1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64090" y="627797"/>
            <a:ext cx="6193809" cy="523220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ar-MA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MA" sz="280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ملأ الفراغ بصفة او موصف مناسب من الصندق</a:t>
            </a:r>
            <a:endParaRPr lang="en-US" sz="280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41394"/>
              </p:ext>
            </p:extLst>
          </p:nvPr>
        </p:nvGraphicFramePr>
        <p:xfrm>
          <a:off x="2019866" y="1569494"/>
          <a:ext cx="8461614" cy="64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0269"/>
                <a:gridCol w="1410269"/>
                <a:gridCol w="1410269"/>
                <a:gridCol w="1410269"/>
                <a:gridCol w="1410269"/>
                <a:gridCol w="1410269"/>
              </a:tblGrid>
              <a:tr h="300250">
                <a:tc>
                  <a:txBody>
                    <a:bodyPr/>
                    <a:lstStyle/>
                    <a:p>
                      <a:pPr algn="ctr"/>
                      <a:r>
                        <a:rPr lang="ar-MA" sz="3600" dirty="0" smtClean="0">
                          <a:ln>
                            <a:solidFill>
                              <a:srgbClr val="00FFCC"/>
                            </a:solidFill>
                          </a:ln>
                          <a:solidFill>
                            <a:srgbClr val="002060"/>
                          </a:solidFill>
                        </a:rPr>
                        <a:t>الكريم</a:t>
                      </a:r>
                      <a:endParaRPr lang="en-US" sz="3600" dirty="0">
                        <a:ln>
                          <a:solidFill>
                            <a:srgbClr val="00FFCC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dirty="0" smtClean="0">
                          <a:ln>
                            <a:solidFill>
                              <a:srgbClr val="00FFCC"/>
                            </a:solidFill>
                          </a:ln>
                          <a:solidFill>
                            <a:srgbClr val="002060"/>
                          </a:solidFill>
                        </a:rPr>
                        <a:t>ثابتة </a:t>
                      </a:r>
                      <a:endParaRPr lang="en-US" sz="3600" dirty="0">
                        <a:ln>
                          <a:solidFill>
                            <a:srgbClr val="00FFCC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dirty="0" smtClean="0">
                          <a:ln>
                            <a:solidFill>
                              <a:srgbClr val="00FFCC"/>
                            </a:solidFill>
                          </a:ln>
                          <a:solidFill>
                            <a:srgbClr val="002060"/>
                          </a:solidFill>
                        </a:rPr>
                        <a:t>نصيحة </a:t>
                      </a:r>
                      <a:endParaRPr lang="en-US" sz="3600" dirty="0">
                        <a:ln>
                          <a:solidFill>
                            <a:srgbClr val="00FFCC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dirty="0" smtClean="0">
                          <a:ln>
                            <a:solidFill>
                              <a:srgbClr val="00FFCC"/>
                            </a:solidFill>
                          </a:ln>
                          <a:solidFill>
                            <a:srgbClr val="002060"/>
                          </a:solidFill>
                        </a:rPr>
                        <a:t>طالبة</a:t>
                      </a:r>
                      <a:endParaRPr lang="en-US" sz="3600" dirty="0">
                        <a:ln>
                          <a:solidFill>
                            <a:srgbClr val="00FFCC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dirty="0" smtClean="0">
                          <a:ln>
                            <a:solidFill>
                              <a:srgbClr val="00FFCC"/>
                            </a:solidFill>
                          </a:ln>
                          <a:solidFill>
                            <a:srgbClr val="002060"/>
                          </a:solidFill>
                        </a:rPr>
                        <a:t>النبوية</a:t>
                      </a:r>
                      <a:endParaRPr lang="en-US" sz="3600" dirty="0">
                        <a:ln>
                          <a:solidFill>
                            <a:srgbClr val="00FFCC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3600" dirty="0" smtClean="0">
                          <a:ln>
                            <a:solidFill>
                              <a:srgbClr val="00FFCC"/>
                            </a:solidFill>
                          </a:ln>
                          <a:solidFill>
                            <a:srgbClr val="002060"/>
                          </a:solidFill>
                        </a:rPr>
                        <a:t>اللغة </a:t>
                      </a:r>
                      <a:endParaRPr lang="en-US" sz="3600" dirty="0">
                        <a:ln>
                          <a:solidFill>
                            <a:srgbClr val="00FFCC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87152" y="3684891"/>
            <a:ext cx="4708478" cy="2554545"/>
          </a:xfrm>
          <a:prstGeom prst="rect">
            <a:avLst/>
          </a:prstGeom>
          <a:solidFill>
            <a:srgbClr val="00FFCC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۱. اعتقد انك .... جديدة </a:t>
            </a:r>
          </a:p>
          <a:p>
            <a:pPr algn="r"/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۲. هل درست ......العربية</a:t>
            </a:r>
            <a:endParaRPr lang="en-US" sz="3200" dirty="0" smtClean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۳. لماذا تدرسينها مرة ......؟</a:t>
            </a:r>
          </a:p>
          <a:p>
            <a:pPr algn="r"/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۴. احفظى بعض الاحاديث .....</a:t>
            </a:r>
          </a:p>
          <a:p>
            <a:pPr algn="r"/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۵. هذه.............. مفيدة  </a:t>
            </a:r>
            <a:endParaRPr lang="en-US" sz="32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455" y="3684891"/>
            <a:ext cx="4839269" cy="2554545"/>
          </a:xfrm>
          <a:prstGeom prst="rect">
            <a:avLst/>
          </a:prstGeom>
          <a:solidFill>
            <a:srgbClr val="00FFFF">
              <a:alpha val="80000"/>
            </a:srgbClr>
          </a:solidFill>
          <a:ln w="38100">
            <a:solidFill>
              <a:srgbClr val="002060"/>
            </a:solidFill>
            <a:prstDash val="sysDot"/>
          </a:ln>
        </p:spPr>
        <p:txBody>
          <a:bodyPr wrap="square">
            <a:spAutoFit/>
          </a:bodyPr>
          <a:lstStyle/>
          <a:p>
            <a:pPr algn="r"/>
            <a:r>
              <a:rPr lang="ar-MA" sz="32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۱. اعتقد انك </a:t>
            </a:r>
            <a:r>
              <a:rPr lang="ar-MA" sz="3200" u="sng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طالبة</a:t>
            </a:r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</a:t>
            </a:r>
            <a:r>
              <a:rPr lang="ar-MA" sz="32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جديدة </a:t>
            </a:r>
          </a:p>
          <a:p>
            <a:pPr algn="r"/>
            <a:r>
              <a:rPr lang="ar-MA" sz="32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۲. هل درست  </a:t>
            </a:r>
            <a:r>
              <a:rPr lang="ar-MA" sz="3200" u="sng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اللغة</a:t>
            </a:r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العربية؟</a:t>
            </a:r>
            <a:endParaRPr lang="en-US" sz="32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MA" sz="32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۳. لماذا تدرسينها مرة </a:t>
            </a:r>
            <a:r>
              <a:rPr lang="ar-MA" sz="3200" u="sng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ثانبة</a:t>
            </a:r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؟</a:t>
            </a:r>
            <a:endParaRPr lang="ar-MA" sz="32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 algn="r"/>
            <a:r>
              <a:rPr lang="ar-MA" sz="32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۴. احفظى بعض الاحاديث </a:t>
            </a:r>
            <a:r>
              <a:rPr lang="ar-MA" sz="3200" u="sng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النبوية</a:t>
            </a:r>
            <a:endParaRPr lang="ar-MA" sz="3200" u="sng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 algn="r"/>
            <a:r>
              <a:rPr lang="ar-MA" sz="32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۵. </a:t>
            </a:r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هذه </a:t>
            </a:r>
            <a:r>
              <a:rPr lang="ar-MA" sz="3200" u="sng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نصيحة</a:t>
            </a:r>
            <a:r>
              <a:rPr lang="ar-MA" sz="3200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</a:rPr>
              <a:t> مفيدة  </a:t>
            </a:r>
            <a:endParaRPr lang="en-US" sz="3200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1666" y="2749272"/>
            <a:ext cx="147623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ar-M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السوال</a:t>
            </a:r>
            <a:r>
              <a:rPr lang="ar-M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6848" y="2749272"/>
            <a:ext cx="1651379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0FFCC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ar-MA" sz="4000" dirty="0" smtClean="0">
                <a:blipFill>
                  <a:blip r:embed="rId2"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rPr>
              <a:t>الجواب</a:t>
            </a:r>
            <a:endParaRPr lang="en-US" sz="4000" dirty="0">
              <a:blipFill>
                <a:blip r:embed="rId2"/>
                <a:tile tx="0" ty="0" sx="100000" sy="100000" flip="none" algn="tl"/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8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01589" y="6356350"/>
            <a:ext cx="1337481" cy="365125"/>
          </a:xfrm>
        </p:spPr>
        <p:txBody>
          <a:bodyPr/>
          <a:lstStyle/>
          <a:p>
            <a:fld id="{0EE7EA03-9088-4D7F-9D87-DB9C8700BB65}" type="datetime1">
              <a:rPr lang="en-US" smtClean="0">
                <a:solidFill>
                  <a:srgbClr val="FF0066"/>
                </a:solidFill>
              </a:rPr>
              <a:t>7/30/2021</a:t>
            </a:fld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69791" y="6356350"/>
            <a:ext cx="2868303" cy="365125"/>
          </a:xfrm>
          <a:solidFill>
            <a:srgbClr val="00FFFF"/>
          </a:solidFill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Md.Nur</a:t>
            </a:r>
            <a:r>
              <a:rPr lang="en-US" dirty="0" smtClean="0">
                <a:solidFill>
                  <a:srgbClr val="FF0000"/>
                </a:solidFill>
              </a:rPr>
              <a:t> Hosen .01721035735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3905" y="777922"/>
            <a:ext cx="8284190" cy="584775"/>
          </a:xfrm>
          <a:prstGeom prst="rect">
            <a:avLst/>
          </a:prstGeom>
          <a:solidFill>
            <a:srgbClr val="00FFCC">
              <a:alpha val="69804"/>
            </a:srgbClr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MA" sz="3200" dirty="0" smtClean="0">
                <a:solidFill>
                  <a:srgbClr val="5B1A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استخرج من النص الصيغ المضارع ثم حولها إلى الماضى</a:t>
            </a:r>
            <a:endParaRPr lang="en-US" sz="3200" dirty="0">
              <a:solidFill>
                <a:srgbClr val="5B1A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74934"/>
              </p:ext>
            </p:extLst>
          </p:nvPr>
        </p:nvGraphicFramePr>
        <p:xfrm>
          <a:off x="2031999" y="1828800"/>
          <a:ext cx="8206096" cy="3691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048"/>
                <a:gridCol w="4103048"/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>
                          <a:solidFill>
                            <a:srgbClr val="5B1A0C"/>
                          </a:solidFill>
                        </a:rPr>
                        <a:t>الصيغ الماضى</a:t>
                      </a:r>
                      <a:endParaRPr lang="en-US" dirty="0">
                        <a:solidFill>
                          <a:srgbClr val="5B1A0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الصيغ</a:t>
                      </a:r>
                      <a:r>
                        <a:rPr lang="ar-MA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المضارع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ar-MA" sz="2800" dirty="0" smtClean="0">
                          <a:solidFill>
                            <a:srgbClr val="5B1A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ناقش</a:t>
                      </a:r>
                      <a:endParaRPr lang="en-US" sz="2800" dirty="0">
                        <a:solidFill>
                          <a:srgbClr val="5B1A0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000" dirty="0" smtClean="0">
                          <a:solidFill>
                            <a:srgbClr val="FF00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يناقش</a:t>
                      </a:r>
                      <a:endParaRPr lang="en-US" sz="2000" dirty="0">
                        <a:solidFill>
                          <a:srgbClr val="FF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solidFill>
                            <a:srgbClr val="5B1A0C"/>
                          </a:solidFill>
                        </a:rPr>
                        <a:t>جادل</a:t>
                      </a:r>
                      <a:endParaRPr lang="en-US" sz="2400" dirty="0">
                        <a:solidFill>
                          <a:srgbClr val="5B1A0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000" dirty="0" smtClean="0">
                          <a:solidFill>
                            <a:srgbClr val="FF0066"/>
                          </a:solidFill>
                        </a:rPr>
                        <a:t>يجادل</a:t>
                      </a:r>
                      <a:r>
                        <a:rPr lang="ar-MA" sz="2000" baseline="0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solidFill>
                            <a:srgbClr val="5B1A0C"/>
                          </a:solidFill>
                        </a:rPr>
                        <a:t>رد</a:t>
                      </a:r>
                      <a:endParaRPr lang="en-US" sz="2400" dirty="0">
                        <a:solidFill>
                          <a:srgbClr val="5B1A0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000" dirty="0" smtClean="0">
                          <a:solidFill>
                            <a:srgbClr val="FF0066"/>
                          </a:solidFill>
                        </a:rPr>
                        <a:t>يرد </a:t>
                      </a:r>
                      <a:endParaRPr lang="en-US" sz="20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solidFill>
                            <a:srgbClr val="5B1A0C"/>
                          </a:solidFill>
                        </a:rPr>
                        <a:t>الصقوا </a:t>
                      </a:r>
                      <a:endParaRPr lang="en-US" sz="2400" dirty="0">
                        <a:solidFill>
                          <a:srgbClr val="5B1A0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000" dirty="0" smtClean="0">
                          <a:solidFill>
                            <a:srgbClr val="FF0066"/>
                          </a:solidFill>
                        </a:rPr>
                        <a:t>يصلقون</a:t>
                      </a:r>
                      <a:endParaRPr lang="en-US" sz="20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solidFill>
                            <a:srgbClr val="5B1A0C"/>
                          </a:solidFill>
                        </a:rPr>
                        <a:t>ما</a:t>
                      </a:r>
                      <a:r>
                        <a:rPr lang="ar-MA" sz="2400" baseline="0" dirty="0" smtClean="0">
                          <a:solidFill>
                            <a:srgbClr val="5B1A0C"/>
                          </a:solidFill>
                        </a:rPr>
                        <a:t> زال</a:t>
                      </a:r>
                      <a:endParaRPr lang="en-US" sz="2400" dirty="0">
                        <a:solidFill>
                          <a:srgbClr val="5B1A0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000" dirty="0" smtClean="0">
                          <a:solidFill>
                            <a:srgbClr val="FF0066"/>
                          </a:solidFill>
                        </a:rPr>
                        <a:t>ما</a:t>
                      </a:r>
                      <a:r>
                        <a:rPr lang="ar-MA" sz="2000" baseline="0" dirty="0" smtClean="0">
                          <a:solidFill>
                            <a:srgbClr val="FF0066"/>
                          </a:solidFill>
                        </a:rPr>
                        <a:t> يزال</a:t>
                      </a:r>
                      <a:endParaRPr lang="en-US" sz="20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90865"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solidFill>
                            <a:srgbClr val="5B1A0C"/>
                          </a:solidFill>
                        </a:rPr>
                        <a:t>سلط</a:t>
                      </a:r>
                      <a:endParaRPr lang="en-US" sz="2400" dirty="0">
                        <a:solidFill>
                          <a:srgbClr val="5B1A0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000" dirty="0" smtClean="0">
                          <a:solidFill>
                            <a:srgbClr val="FF0066"/>
                          </a:solidFill>
                        </a:rPr>
                        <a:t>يسلط</a:t>
                      </a:r>
                      <a:endParaRPr lang="en-US" sz="20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ar-MA" sz="2400" dirty="0" smtClean="0">
                          <a:solidFill>
                            <a:srgbClr val="5B1A0C"/>
                          </a:solidFill>
                        </a:rPr>
                        <a:t>صلى</a:t>
                      </a:r>
                      <a:endParaRPr lang="en-US" sz="2400" dirty="0">
                        <a:solidFill>
                          <a:srgbClr val="5B1A0C"/>
                        </a:solidFill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000" dirty="0" smtClean="0">
                          <a:solidFill>
                            <a:srgbClr val="FF0066"/>
                          </a:solidFill>
                        </a:rPr>
                        <a:t>يصلى</a:t>
                      </a:r>
                      <a:endParaRPr lang="en-US" sz="2000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81432" y="191069"/>
            <a:ext cx="227917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MA" sz="24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الاعمال الانفرادى</a:t>
            </a:r>
            <a:endParaRPr lang="en-US" sz="2400" dirty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417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EA03-9088-4D7F-9D87-DB9C8700BB65}" type="datetime1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" y="1117343"/>
            <a:ext cx="5704765" cy="3715737"/>
          </a:xfrm>
          <a:prstGeom prst="rect">
            <a:avLst/>
          </a:prstGeom>
          <a:ln>
            <a:solidFill>
              <a:srgbClr val="00FF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275463" y="272955"/>
            <a:ext cx="4694830" cy="53226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ar-M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الواجب المنزلى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193950"/>
            <a:ext cx="5545540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ar-MA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اكتب فقرة مختصرة على الامام الاعظم ابو حنيفة  رح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65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24333" y="6356350"/>
            <a:ext cx="887105" cy="365125"/>
          </a:xfrm>
          <a:solidFill>
            <a:srgbClr val="FF0000"/>
          </a:solidFill>
        </p:spPr>
        <p:txBody>
          <a:bodyPr/>
          <a:lstStyle/>
          <a:p>
            <a:fld id="{0EE7EA03-9088-4D7F-9D87-DB9C8700BB65}" type="datetime1">
              <a:rPr lang="en-US" smtClean="0">
                <a:solidFill>
                  <a:srgbClr val="FFFF00"/>
                </a:solidFill>
              </a:rPr>
              <a:t>7/30/2021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78991" y="6356350"/>
            <a:ext cx="2634018" cy="365125"/>
          </a:xfrm>
          <a:solidFill>
            <a:srgbClr val="FF0066"/>
          </a:solidFill>
        </p:spPr>
        <p:txBody>
          <a:bodyPr/>
          <a:lstStyle/>
          <a:p>
            <a:r>
              <a:rPr lang="en-US" dirty="0" err="1" smtClean="0">
                <a:solidFill>
                  <a:srgbClr val="00FFFF"/>
                </a:solidFill>
              </a:rPr>
              <a:t>Md.Nur</a:t>
            </a:r>
            <a:r>
              <a:rPr lang="en-US" dirty="0" smtClean="0">
                <a:solidFill>
                  <a:srgbClr val="00FFFF"/>
                </a:solidFill>
              </a:rPr>
              <a:t> Hosen .01721035735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23" y="1937984"/>
            <a:ext cx="7588155" cy="4053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6307" y="150125"/>
            <a:ext cx="7159387" cy="12282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ar-M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شكرا لكم بحسن تعاونكم العظيم </a:t>
            </a:r>
          </a:p>
          <a:p>
            <a:pPr algn="ctr"/>
            <a:r>
              <a:rPr lang="ar-MA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 السلامة وإلى اللقاء </a:t>
            </a:r>
          </a:p>
        </p:txBody>
      </p:sp>
    </p:spTree>
    <p:extLst>
      <p:ext uri="{BB962C8B-B14F-4D97-AF65-F5344CB8AC3E}">
        <p14:creationId xmlns:p14="http://schemas.microsoft.com/office/powerpoint/2010/main" val="12237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EA03-9088-4D7F-9D87-DB9C8700BB65}" type="datetime1">
              <a:rPr lang="en-US" smtClean="0">
                <a:solidFill>
                  <a:srgbClr val="FF0066"/>
                </a:solidFill>
              </a:rPr>
              <a:t>7/30/2021</a:t>
            </a:fld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err="1" smtClean="0"/>
              <a:t>Md.Nur</a:t>
            </a:r>
            <a:r>
              <a:rPr lang="en-US" dirty="0" smtClean="0"/>
              <a:t> Hosen .01721035735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2</a:t>
            </a:fld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51347" y="640927"/>
            <a:ext cx="2825086" cy="4856033"/>
          </a:xfrm>
          <a:prstGeom prst="can">
            <a:avLst>
              <a:gd name="adj" fmla="val 27899"/>
            </a:avLst>
          </a:prstGeom>
          <a:ln w="190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40927"/>
            <a:ext cx="7077501" cy="4856033"/>
          </a:xfrm>
          <a:prstGeom prst="rect">
            <a:avLst/>
          </a:prstGeom>
          <a:ln w="28575">
            <a:solidFill>
              <a:srgbClr val="FFFF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1554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88" y="1921159"/>
            <a:ext cx="3444628" cy="4351338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29269" y="2043989"/>
            <a:ext cx="5181600" cy="4351338"/>
          </a:xfr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en-US" sz="3200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ar-MA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التعارف للدرس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6411" y="2934269"/>
            <a:ext cx="4653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الصف التاسع</a:t>
            </a:r>
          </a:p>
          <a:p>
            <a:pPr algn="ctr"/>
            <a:r>
              <a:rPr lang="ar-M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اللغة العربية الاتصالية</a:t>
            </a:r>
          </a:p>
          <a:p>
            <a:pPr algn="ctr"/>
            <a:r>
              <a:rPr lang="ar-M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الفترة : الاولى</a:t>
            </a:r>
          </a:p>
          <a:p>
            <a:pPr algn="ctr"/>
            <a:r>
              <a:rPr lang="ar-M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الوقت : اربعون دقيقة</a:t>
            </a:r>
          </a:p>
          <a:p>
            <a:pPr algn="ctr"/>
            <a:r>
              <a:rPr lang="ar-M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التاريخ : </a:t>
            </a:r>
            <a:r>
              <a:rPr lang="ar-MA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۹/۵/۲۰۲۱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61802-5D4D-4262-B704-491F813A9591}" type="datetime1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05516" y="6356350"/>
            <a:ext cx="1547884" cy="365125"/>
          </a:xfrm>
          <a:solidFill>
            <a:srgbClr val="002060"/>
          </a:solidFill>
        </p:spPr>
        <p:txBody>
          <a:bodyPr/>
          <a:lstStyle/>
          <a:p>
            <a:r>
              <a:rPr lang="en-US" dirty="0" err="1" smtClean="0"/>
              <a:t>Md.Nur</a:t>
            </a:r>
            <a:r>
              <a:rPr lang="en-US" dirty="0" smtClean="0"/>
              <a:t> Hosen .01721035735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EA03-9088-4D7F-9D87-DB9C8700BB65}" type="datetime1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63068" y="6356350"/>
            <a:ext cx="2442949" cy="365125"/>
          </a:xfrm>
          <a:solidFill>
            <a:srgbClr val="00B0F0"/>
          </a:solidFill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Md.Nur</a:t>
            </a:r>
            <a:r>
              <a:rPr lang="en-US" dirty="0" smtClean="0">
                <a:solidFill>
                  <a:srgbClr val="002060"/>
                </a:solidFill>
              </a:rPr>
              <a:t> Hosen .01721035735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9678" y="491319"/>
            <a:ext cx="5730922" cy="1200329"/>
          </a:xfrm>
          <a:prstGeom prst="rect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prstTxWarp prst="textInflate">
              <a:avLst/>
            </a:prstTxWarp>
            <a:spAutoFit/>
          </a:bodyPr>
          <a:lstStyle/>
          <a:p>
            <a:pPr algn="ctr"/>
            <a:r>
              <a:rPr lang="ar-MA" sz="7200" dirty="0" smtClean="0">
                <a:ln w="19050">
                  <a:solidFill>
                    <a:srgbClr val="FF0000"/>
                  </a:solidFill>
                  <a:prstDash val="sysDash"/>
                </a:ln>
                <a:blipFill>
                  <a:blip r:embed="rId2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التعارف للمدرس</a:t>
            </a:r>
            <a:endParaRPr lang="en-US" sz="7200" dirty="0">
              <a:ln w="19050">
                <a:solidFill>
                  <a:srgbClr val="FF0000"/>
                </a:solidFill>
                <a:prstDash val="sysDash"/>
              </a:ln>
              <a:blipFill>
                <a:blip r:embed="rId2"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428095" y="2470351"/>
            <a:ext cx="4462817" cy="3179821"/>
          </a:xfrm>
          <a:prstGeom prst="flowChartAlternateProcess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محمد : نور حسين</a:t>
            </a:r>
          </a:p>
          <a:p>
            <a:pPr algn="ctr">
              <a:defRPr/>
            </a:pPr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المنصبي/ التعيين: المعلم المساعد</a:t>
            </a:r>
          </a:p>
          <a:p>
            <a:pPr algn="ctr">
              <a:defRPr/>
            </a:pPr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مدينة العلوم كامل مدرسة، راجشاهي</a:t>
            </a:r>
          </a:p>
          <a:p>
            <a:pPr algn="ctr" rtl="1">
              <a:defRPr/>
            </a:pPr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رقم الجوال :</a:t>
            </a:r>
            <a:r>
              <a:rPr lang="en-US" sz="1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01721035735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endParaRPr lang="ar-SA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 rtl="1">
              <a:defRPr/>
            </a:pPr>
            <a:r>
              <a:rPr lang="ar-SA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البريد الالكترني</a:t>
            </a:r>
            <a:r>
              <a:rPr lang="en-US" sz="1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nurhosen51078@gmail.com</a:t>
            </a:r>
            <a:endParaRPr lang="en-US" sz="1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0351"/>
            <a:ext cx="3733800" cy="3411834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  <a:prstDash val="sysDash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5270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EA03-9088-4D7F-9D87-DB9C8700BB65}" type="datetime1">
              <a:rPr lang="en-US" smtClean="0">
                <a:solidFill>
                  <a:srgbClr val="640000"/>
                </a:solidFill>
              </a:rPr>
              <a:t>7/30/2021</a:t>
            </a:fld>
            <a:endParaRPr lang="en-US" dirty="0">
              <a:solidFill>
                <a:srgbClr val="64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31558" y="6356350"/>
            <a:ext cx="2688609" cy="365125"/>
          </a:xfrm>
          <a:solidFill>
            <a:srgbClr val="FF0000"/>
          </a:solidFill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Md.Nur</a:t>
            </a:r>
            <a:r>
              <a:rPr lang="en-US" dirty="0" smtClean="0">
                <a:solidFill>
                  <a:srgbClr val="002060"/>
                </a:solidFill>
              </a:rPr>
              <a:t> Hosen .01721035735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5</a:t>
            </a:fld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286603" y="1460311"/>
            <a:ext cx="3751997" cy="3084394"/>
          </a:xfrm>
          <a:prstGeom prst="donut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DeflateInflate">
              <a:avLst/>
            </a:prstTxWarp>
          </a:bodyPr>
          <a:lstStyle/>
          <a:p>
            <a:pPr algn="ctr"/>
            <a:r>
              <a:rPr lang="ar-M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الامام الاعظم ابو حنيفة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5950424" y="1506323"/>
            <a:ext cx="4899546" cy="365253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0603" y="122830"/>
            <a:ext cx="8570794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ar-MA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MA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نظروا إلى هذه الاشياء ثم تفكروا وقولوا من يقال عنه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EA03-9088-4D7F-9D87-DB9C8700BB65}" type="datetime1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9116" y="395786"/>
            <a:ext cx="8863084" cy="186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ar-MA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الاعلان للدرس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875931"/>
            <a:ext cx="7521054" cy="193899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ar-M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MA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لامام الاعظم ابو حنيفة رحمة الله عليه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5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EA03-9088-4D7F-9D87-DB9C8700BB65}" type="datetime1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.01721035735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79343" y="191069"/>
            <a:ext cx="7233315" cy="1746913"/>
          </a:xfrm>
          <a:prstGeom prst="round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ar-MA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الالفاظ الجديدة 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391"/>
              </p:ext>
            </p:extLst>
          </p:nvPr>
        </p:nvGraphicFramePr>
        <p:xfrm>
          <a:off x="655093" y="1937982"/>
          <a:ext cx="10698708" cy="47334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7437"/>
                <a:gridCol w="1624819"/>
                <a:gridCol w="1453169"/>
                <a:gridCol w="2382242"/>
                <a:gridCol w="2019461"/>
                <a:gridCol w="1681580"/>
              </a:tblGrid>
              <a:tr h="654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dirty="0" smtClean="0"/>
                        <a:t>معناها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dirty="0" smtClean="0"/>
                        <a:t>الكلمة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dirty="0" smtClean="0"/>
                        <a:t>معناها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dirty="0" smtClean="0"/>
                        <a:t>الكلمة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/>
                        <a:t>معناها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/>
                        <a:t>الكلمة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9629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`</a:t>
                      </a:r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xN</a:t>
                      </a:r>
                      <a:r>
                        <a:rPr lang="en-US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©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bxieZv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Aej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¤^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bKvix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طويل الصمت 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my›`I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†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Pnvivi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AwaKvix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حسن الوجه</a:t>
                      </a:r>
                      <a:endParaRPr lang="en-US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cÖLi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†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gavex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شديد</a:t>
                      </a:r>
                      <a:r>
                        <a:rPr lang="ar-MA" sz="28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البكاء</a:t>
                      </a:r>
                      <a:endParaRPr lang="en-US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539629">
                <a:tc>
                  <a:txBody>
                    <a:bodyPr/>
                    <a:lstStyle/>
                    <a:p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mve©ÿwbK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wPšÍvkxj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دائم الفكر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DËg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fvwl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النطق</a:t>
                      </a:r>
                      <a:r>
                        <a:rPr lang="en-US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ar-MA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حسن</a:t>
                      </a:r>
                      <a:endParaRPr lang="en-US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eyw×gËv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النباهة</a:t>
                      </a:r>
                      <a:endParaRPr lang="en-US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539629">
                <a:tc>
                  <a:txBody>
                    <a:bodyPr/>
                    <a:lstStyle/>
                    <a:p>
                      <a:r>
                        <a:rPr lang="en-US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`</a:t>
                      </a:r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ywbqv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wegyL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زاهد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kw³kvjx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cÖgvb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Dc¯’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vcbKvix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قوى</a:t>
                      </a:r>
                      <a:r>
                        <a:rPr lang="ar-MA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الحجة</a:t>
                      </a:r>
                      <a:endParaRPr lang="en-US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weZK</a:t>
                      </a:r>
                      <a:r>
                        <a:rPr lang="en-US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© </a:t>
                      </a:r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Kiv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المناقشة </a:t>
                      </a:r>
                      <a:endParaRPr lang="en-US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539629">
                <a:tc>
                  <a:txBody>
                    <a:bodyPr/>
                    <a:lstStyle/>
                    <a:p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Bev`Z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Kvix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متعبد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wePÿY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فطن</a:t>
                      </a:r>
                      <a:endParaRPr lang="en-US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GKK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وحيد</a:t>
                      </a:r>
                      <a:endParaRPr lang="en-US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539629">
                <a:tc>
                  <a:txBody>
                    <a:bodyPr/>
                    <a:lstStyle/>
                    <a:p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ewjó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K‡Úi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AwaKvix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جهورى</a:t>
                      </a:r>
                      <a:r>
                        <a:rPr lang="ar-MA" baseline="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 الصوت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cÖZz¨rcbœgwZ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سريع</a:t>
                      </a:r>
                      <a:r>
                        <a:rPr lang="ar-MA" b="1" cap="none" spc="0" baseline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البديهة </a:t>
                      </a:r>
                      <a:endParaRPr lang="en-US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bvw¯ÍK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الملاحدة </a:t>
                      </a:r>
                      <a:endParaRPr lang="en-US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539629">
                <a:tc>
                  <a:txBody>
                    <a:bodyPr/>
                    <a:lstStyle/>
                    <a:p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Abym„Z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المتبعة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AwaK</a:t>
                      </a:r>
                      <a:r>
                        <a:rPr lang="en-US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`</a:t>
                      </a:r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vbkxj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شديد الكرم</a:t>
                      </a:r>
                      <a:endParaRPr lang="en-US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wePvi</a:t>
                      </a:r>
                      <a:r>
                        <a:rPr lang="en-US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Kiv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القضاء</a:t>
                      </a:r>
                      <a:endParaRPr lang="en-US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  <a:tr h="539629">
                <a:tc>
                  <a:txBody>
                    <a:bodyPr/>
                    <a:lstStyle/>
                    <a:p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abvX</a:t>
                      </a:r>
                      <a:r>
                        <a:rPr lang="en-US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¨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cwievi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اسرة</a:t>
                      </a:r>
                      <a:r>
                        <a:rPr lang="ar-MA" baseline="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 غنية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cÖLi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†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gavm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¤§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bœ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b="1" cap="none" spc="0" dirty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شديد الذكاء</a:t>
                      </a:r>
                      <a:endParaRPr lang="en-US" b="1" cap="none" spc="0" dirty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cwiZzó</a:t>
                      </a:r>
                      <a:r>
                        <a:rPr lang="en-US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 </a:t>
                      </a:r>
                      <a:r>
                        <a:rPr lang="en-US" b="0" cap="none" spc="0" baseline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SutonnyMJ" pitchFamily="2" charset="0"/>
                        </a:rPr>
                        <a:t>nIqv</a:t>
                      </a:r>
                      <a:endParaRPr lang="en-US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28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الاقتناء</a:t>
                      </a:r>
                      <a:endParaRPr lang="en-US" sz="28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3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82170" cy="365125"/>
          </a:xfrm>
        </p:spPr>
        <p:txBody>
          <a:bodyPr/>
          <a:lstStyle/>
          <a:p>
            <a:fld id="{0EE7EA03-9088-4D7F-9D87-DB9C8700BB65}" type="datetime1">
              <a:rPr lang="en-US" smtClean="0">
                <a:solidFill>
                  <a:srgbClr val="FF0000"/>
                </a:solidFill>
              </a:rPr>
              <a:t>7/30/2021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76716" y="6356350"/>
            <a:ext cx="2251881" cy="365125"/>
          </a:xfrm>
          <a:solidFill>
            <a:srgbClr val="FF99FF"/>
          </a:solidFill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Md.Nur</a:t>
            </a:r>
            <a:r>
              <a:rPr lang="en-US" dirty="0" smtClean="0">
                <a:solidFill>
                  <a:srgbClr val="002060"/>
                </a:solidFill>
              </a:rPr>
              <a:t> Hosen .01721035735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6824" y="218364"/>
            <a:ext cx="4558353" cy="1015663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M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النص المدروس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078" y="2129051"/>
            <a:ext cx="4816522" cy="11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01" y="1234027"/>
            <a:ext cx="9771798" cy="512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55125" cy="365125"/>
          </a:xfrm>
        </p:spPr>
        <p:txBody>
          <a:bodyPr/>
          <a:lstStyle/>
          <a:p>
            <a:fld id="{0EE7EA03-9088-4D7F-9D87-DB9C8700BB65}" type="datetime1">
              <a:rPr lang="en-US" smtClean="0">
                <a:solidFill>
                  <a:srgbClr val="002060"/>
                </a:solidFill>
              </a:rPr>
              <a:t>7/30/2021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Md.Nur</a:t>
            </a:r>
            <a:r>
              <a:rPr lang="en-US" dirty="0" smtClean="0">
                <a:solidFill>
                  <a:srgbClr val="FF0000"/>
                </a:solidFill>
              </a:rPr>
              <a:t> Hosen .01721035735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8037-64FD-403F-9423-81F903E3E7F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8107" y="122830"/>
            <a:ext cx="7615451" cy="2246769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r"/>
            <a:r>
              <a:rPr lang="ar-M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جب عن الأسئة التالية </a:t>
            </a:r>
          </a:p>
          <a:p>
            <a:pPr algn="r"/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۱. منى  واين ولد الامام الاعظم ابوحنيفة؟</a:t>
            </a:r>
          </a:p>
          <a:p>
            <a:pPr algn="r"/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۲.بين بعض اوصاف الامام الاعظم ابى حنيفة(رح)</a:t>
            </a:r>
          </a:p>
          <a:p>
            <a:pPr algn="r"/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۳. منى دخل الامام الاعظم ابوحنيفة البصرة و ماذا يفعل ؟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M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۴. ماذا يفعل الامام الاعظم ابوحنيفة فى كل يوم ؟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63" y="2369599"/>
            <a:ext cx="9171295" cy="390876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ar-M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الجواب :</a:t>
            </a:r>
            <a:endParaRPr lang="ar-MA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۱.</a:t>
            </a:r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ولد الامام الاعظم ابوحنيفة </a:t>
            </a:r>
            <a:r>
              <a:rPr lang="ar-MA" sz="2400" dirty="0">
                <a:solidFill>
                  <a:srgbClr val="FF0000"/>
                </a:solidFill>
                <a:latin typeface="Arial" panose="020B0604020202020204" pitchFamily="34" charset="0"/>
              </a:rPr>
              <a:t>(رح</a:t>
            </a:r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) بالكوفة سنة ثمانين من الهجرة فى عهد الخليفة عبد الملك بن مروان</a:t>
            </a:r>
          </a:p>
          <a:p>
            <a:pPr algn="r"/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۲. </a:t>
            </a:r>
            <a:r>
              <a:rPr lang="ar-MA" sz="2400" dirty="0">
                <a:solidFill>
                  <a:srgbClr val="FF0000"/>
                </a:solidFill>
                <a:latin typeface="Arial" panose="020B0604020202020204" pitchFamily="34" charset="0"/>
              </a:rPr>
              <a:t>بعض اوصاف الامام الاعظم ابى حنيفة(رح</a:t>
            </a:r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) : حسن الوجه, حسن النطق, قوى الحجة ,شديد الذكاء , فطن, سريع البديهة,شديد الكرم, طويل الصمت, دائم الفكر</a:t>
            </a:r>
          </a:p>
          <a:p>
            <a:pPr algn="r"/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۳.</a:t>
            </a:r>
            <a:r>
              <a:rPr lang="ar-MA" sz="2400" dirty="0">
                <a:solidFill>
                  <a:srgbClr val="FF0000"/>
                </a:solidFill>
                <a:latin typeface="Arial" panose="020B0604020202020204" pitchFamily="34" charset="0"/>
              </a:rPr>
              <a:t> دخل الامام الاعظم ابوحنيفة البصرة </a:t>
            </a:r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اكثر من سبع وعشرين مرة يناقش تارة ويجادل ويرد الشبهات عن الشريعة تارة اخرى </a:t>
            </a:r>
          </a:p>
          <a:p>
            <a:pPr algn="r"/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۴. </a:t>
            </a:r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كان يختتم </a:t>
            </a:r>
            <a:r>
              <a:rPr lang="ar-MA" sz="2400" dirty="0">
                <a:solidFill>
                  <a:srgbClr val="FF0000"/>
                </a:solidFill>
                <a:latin typeface="Arial" panose="020B0604020202020204" pitchFamily="34" charset="0"/>
              </a:rPr>
              <a:t>الامام الاعظم </a:t>
            </a:r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ابوحنيفة القرأن </a:t>
            </a:r>
            <a:r>
              <a:rPr lang="ar-MA" sz="2400" dirty="0">
                <a:solidFill>
                  <a:srgbClr val="FF0000"/>
                </a:solidFill>
                <a:latin typeface="Arial" panose="020B0604020202020204" pitchFamily="34" charset="0"/>
              </a:rPr>
              <a:t>فى كل </a:t>
            </a:r>
            <a:r>
              <a:rPr lang="ar-MA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يوم. </a:t>
            </a:r>
            <a:endParaRPr lang="ar-MA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r-MA" sz="2000" dirty="0">
              <a:latin typeface="Arial" panose="020B0604020202020204" pitchFamily="34" charset="0"/>
            </a:endParaRPr>
          </a:p>
          <a:p>
            <a:pPr algn="ctr"/>
            <a:endParaRPr lang="ar-MA" sz="2000" dirty="0">
              <a:latin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8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609</Words>
  <Application>Microsoft Office PowerPoint</Application>
  <PresentationFormat>Widescreen</PresentationFormat>
  <Paragraphs>171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التعارف للدرس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MUKM-03</dc:creator>
  <cp:lastModifiedBy>MUKM-03</cp:lastModifiedBy>
  <cp:revision>65</cp:revision>
  <dcterms:created xsi:type="dcterms:W3CDTF">2021-07-25T13:55:23Z</dcterms:created>
  <dcterms:modified xsi:type="dcterms:W3CDTF">2021-07-30T10:17:20Z</dcterms:modified>
</cp:coreProperties>
</file>