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7/30/2021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7/30/2021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7/30/2021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7/30/2021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7/30/2021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7/30/2021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7/30/2021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7/30/2021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7/30/2021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7/30/2021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7/30/2021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7/30/2021</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tapasom1986@gmail.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1).jpg"/>
          <p:cNvPicPr>
            <a:picLocks noChangeAspect="1"/>
          </p:cNvPicPr>
          <p:nvPr/>
        </p:nvPicPr>
        <p:blipFill>
          <a:blip r:embed="rId2"/>
          <a:stretch>
            <a:fillRect/>
          </a:stretch>
        </p:blipFill>
        <p:spPr>
          <a:xfrm>
            <a:off x="2286000" y="2819400"/>
            <a:ext cx="4558393" cy="2552700"/>
          </a:xfrm>
          <a:prstGeom prst="rect">
            <a:avLst/>
          </a:prstGeom>
          <a:ln w="88900" cap="sq" cmpd="thickThin">
            <a:solidFill>
              <a:srgbClr val="000000"/>
            </a:solidFill>
            <a:prstDash val="solid"/>
            <a:miter lim="800000"/>
          </a:ln>
          <a:effectLst>
            <a:innerShdw blurRad="76200">
              <a:srgbClr val="000000"/>
            </a:innerShdw>
          </a:effectLst>
        </p:spPr>
      </p:pic>
      <p:sp>
        <p:nvSpPr>
          <p:cNvPr id="4" name="TextBox 3"/>
          <p:cNvSpPr txBox="1"/>
          <p:nvPr/>
        </p:nvSpPr>
        <p:spPr>
          <a:xfrm>
            <a:off x="2133600" y="1600201"/>
            <a:ext cx="4648200" cy="646331"/>
          </a:xfrm>
          <a:prstGeom prst="rect">
            <a:avLst/>
          </a:prstGeom>
          <a:noFill/>
        </p:spPr>
        <p:txBody>
          <a:bodyPr wrap="square" rtlCol="0">
            <a:spAutoFit/>
          </a:bodyPr>
          <a:lstStyle/>
          <a:p>
            <a:pPr algn="ctr"/>
            <a:r>
              <a:rPr lang="en-US" sz="3600" b="1" dirty="0" err="1" smtClean="0">
                <a:solidFill>
                  <a:schemeClr val="accent2">
                    <a:lumMod val="40000"/>
                    <a:lumOff val="60000"/>
                  </a:schemeClr>
                </a:solidFill>
                <a:latin typeface="NikoshBAN" pitchFamily="2" charset="0"/>
                <a:cs typeface="NikoshBAN" pitchFamily="2" charset="0"/>
              </a:rPr>
              <a:t>শুভেচ্ছা</a:t>
            </a:r>
            <a:r>
              <a:rPr lang="en-US" sz="3600" b="1" dirty="0" smtClean="0">
                <a:solidFill>
                  <a:schemeClr val="accent2">
                    <a:lumMod val="40000"/>
                    <a:lumOff val="60000"/>
                  </a:schemeClr>
                </a:solidFill>
                <a:latin typeface="NikoshBAN" pitchFamily="2" charset="0"/>
                <a:cs typeface="NikoshBAN" pitchFamily="2" charset="0"/>
              </a:rPr>
              <a:t> ও </a:t>
            </a:r>
            <a:r>
              <a:rPr lang="en-US" sz="3600" b="1" dirty="0" err="1" smtClean="0">
                <a:solidFill>
                  <a:schemeClr val="accent2">
                    <a:lumMod val="40000"/>
                    <a:lumOff val="60000"/>
                  </a:schemeClr>
                </a:solidFill>
                <a:latin typeface="NikoshBAN" pitchFamily="2" charset="0"/>
                <a:cs typeface="NikoshBAN" pitchFamily="2" charset="0"/>
              </a:rPr>
              <a:t>স্বাগতম</a:t>
            </a:r>
            <a:r>
              <a:rPr lang="en-US" sz="3600" b="1" dirty="0" smtClean="0">
                <a:solidFill>
                  <a:schemeClr val="accent2">
                    <a:lumMod val="40000"/>
                    <a:lumOff val="60000"/>
                  </a:schemeClr>
                </a:solidFill>
                <a:latin typeface="NikoshBAN" pitchFamily="2" charset="0"/>
                <a:cs typeface="NikoshBAN" pitchFamily="2" charset="0"/>
              </a:rPr>
              <a:t> </a:t>
            </a:r>
            <a:endParaRPr lang="en-US" sz="3600" b="1" dirty="0">
              <a:solidFill>
                <a:schemeClr val="accent2">
                  <a:lumMod val="40000"/>
                  <a:lumOff val="60000"/>
                </a:schemeClr>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strVal val="#ppt_w*0.70"/>
                                          </p:val>
                                        </p:tav>
                                        <p:tav tm="100000">
                                          <p:val>
                                            <p:strVal val="#ppt_w"/>
                                          </p:val>
                                        </p:tav>
                                      </p:tavLst>
                                    </p:anim>
                                    <p:anim calcmode="lin" valueType="num">
                                      <p:cBhvr>
                                        <p:cTn id="15" dur="1000" fill="hold"/>
                                        <p:tgtEl>
                                          <p:spTgt spid="2"/>
                                        </p:tgtEl>
                                        <p:attrNameLst>
                                          <p:attrName>ppt_h</p:attrName>
                                        </p:attrNameLst>
                                      </p:cBhvr>
                                      <p:tavLst>
                                        <p:tav tm="0">
                                          <p:val>
                                            <p:strVal val="#ppt_h"/>
                                          </p:val>
                                        </p:tav>
                                        <p:tav tm="100000">
                                          <p:val>
                                            <p:strVal val="#ppt_h"/>
                                          </p:val>
                                        </p:tav>
                                      </p:tavLst>
                                    </p:anim>
                                    <p:animEffect transition="in" filter="fade">
                                      <p:cBhvr>
                                        <p:cTn id="1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7696200"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3600" b="1" dirty="0" smtClean="0">
                <a:latin typeface="NikoshBAN" pitchFamily="2" charset="0"/>
                <a:cs typeface="NikoshBAN" pitchFamily="2" charset="0"/>
              </a:rPr>
              <a:t>একক কাজ                               সময়ঃ ০৫মিনিট </a:t>
            </a:r>
            <a:endParaRPr lang="en-US" sz="3600" b="1" dirty="0">
              <a:latin typeface="NikoshBAN" pitchFamily="2" charset="0"/>
              <a:cs typeface="NikoshBAN" pitchFamily="2" charset="0"/>
            </a:endParaRPr>
          </a:p>
        </p:txBody>
      </p:sp>
      <p:sp>
        <p:nvSpPr>
          <p:cNvPr id="3" name="TextBox 2"/>
          <p:cNvSpPr txBox="1"/>
          <p:nvPr/>
        </p:nvSpPr>
        <p:spPr>
          <a:xfrm>
            <a:off x="457200" y="3272135"/>
            <a:ext cx="8001000"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bn-IN" sz="2400" b="1" dirty="0" smtClean="0">
                <a:solidFill>
                  <a:schemeClr val="tx1"/>
                </a:solidFill>
                <a:latin typeface="NikoshBAN" pitchFamily="2" charset="0"/>
                <a:cs typeface="NikoshBAN" pitchFamily="2" charset="0"/>
              </a:rPr>
              <a:t>প্রশ্নঃ একজন ব্যবসায়িক তার পন্য ক্রয়ের সাথে কী কী খরচ হয় তোমার খাতায় লেখ? </a:t>
            </a:r>
            <a:endParaRPr lang="en-US" sz="2400" b="1" dirty="0">
              <a:solidFill>
                <a:schemeClr val="tx1"/>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Bottom)">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667000"/>
            <a:ext cx="7696200" cy="830997"/>
          </a:xfrm>
          <a:prstGeom prst="rect">
            <a:avLst/>
          </a:prstGeom>
          <a:noFill/>
        </p:spPr>
        <p:txBody>
          <a:bodyPr wrap="square" rtlCol="0">
            <a:spAutoFit/>
          </a:bodyPr>
          <a:lstStyle/>
          <a:p>
            <a:r>
              <a:rPr lang="bn-IN" sz="2400" b="1" u="sng" dirty="0" smtClean="0">
                <a:latin typeface="NikoshBAN" pitchFamily="2" charset="0"/>
                <a:cs typeface="NikoshBAN" pitchFamily="2" charset="0"/>
              </a:rPr>
              <a:t>বিক্রয়মূল্যঃ</a:t>
            </a:r>
            <a:r>
              <a:rPr lang="bn-IN" sz="2400" dirty="0" smtClean="0">
                <a:latin typeface="NikoshBAN" pitchFamily="2" charset="0"/>
                <a:cs typeface="NikoshBAN" pitchFamily="2" charset="0"/>
              </a:rPr>
              <a:t> ক্রয়মূল্যের সাথে অন্যান্য পরোক্ষ  খরচ যোগ করে মোট মূল্যের সাথে প্রত্যাশিত মুনাফা যোগ করে যে মূল্য নির্ধারন করা হয় তাকে বিক্রয়মূল্য বলে। </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7924800" cy="12954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bn-IN" sz="3600" b="1" dirty="0" smtClean="0">
                <a:solidFill>
                  <a:schemeClr val="tx1"/>
                </a:solidFill>
                <a:latin typeface="NikoshBAN" pitchFamily="2" charset="0"/>
                <a:cs typeface="NikoshBAN" pitchFamily="2" charset="0"/>
              </a:rPr>
              <a:t>জোড়ায় কাজ                             সময়ঃ ০৫ মিনিট </a:t>
            </a:r>
            <a:endParaRPr lang="en-US" sz="3600" b="1" dirty="0">
              <a:solidFill>
                <a:schemeClr val="tx1"/>
              </a:solidFill>
              <a:latin typeface="NikoshBAN" pitchFamily="2" charset="0"/>
              <a:cs typeface="NikoshBAN" pitchFamily="2" charset="0"/>
            </a:endParaRPr>
          </a:p>
        </p:txBody>
      </p:sp>
      <p:sp>
        <p:nvSpPr>
          <p:cNvPr id="3" name="TextBox 2"/>
          <p:cNvSpPr txBox="1"/>
          <p:nvPr/>
        </p:nvSpPr>
        <p:spPr>
          <a:xfrm>
            <a:off x="990600" y="4724400"/>
            <a:ext cx="6858000" cy="523220"/>
          </a:xfrm>
          <a:prstGeom prst="rect">
            <a:avLst/>
          </a:prstGeom>
          <a:noFill/>
        </p:spPr>
        <p:txBody>
          <a:bodyPr wrap="square" rtlCol="0">
            <a:spAutoFit/>
          </a:bodyPr>
          <a:lstStyle/>
          <a:p>
            <a:r>
              <a:rPr lang="bn-IN" sz="2800" b="1" dirty="0" smtClean="0">
                <a:latin typeface="NikoshBAN" pitchFamily="2" charset="0"/>
                <a:cs typeface="NikoshBAN" pitchFamily="2" charset="0"/>
              </a:rPr>
              <a:t>প্রশ্নঃ পরোক্ষ খরচের একটি তালিকা তৈরী কর? </a:t>
            </a:r>
            <a:endParaRPr lang="en-US" sz="2800" b="1"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457200"/>
            <a:ext cx="4648200" cy="523220"/>
          </a:xfrm>
          <a:prstGeom prst="rect">
            <a:avLst/>
          </a:prstGeom>
          <a:noFill/>
        </p:spPr>
        <p:txBody>
          <a:bodyPr wrap="square" rtlCol="0">
            <a:spAutoFit/>
          </a:bodyPr>
          <a:lstStyle/>
          <a:p>
            <a:pPr algn="ctr"/>
            <a:r>
              <a:rPr lang="bn-IN" sz="2800" b="1" dirty="0" smtClean="0">
                <a:latin typeface="NikoshBAN" pitchFamily="2" charset="0"/>
                <a:cs typeface="NikoshBAN" pitchFamily="2" charset="0"/>
              </a:rPr>
              <a:t>ক্রয়মূল্য নির্নয়ঃ </a:t>
            </a:r>
            <a:endParaRPr lang="en-US" sz="2800" b="1" dirty="0">
              <a:latin typeface="NikoshBAN" pitchFamily="2" charset="0"/>
              <a:cs typeface="NikoshBAN" pitchFamily="2" charset="0"/>
            </a:endParaRPr>
          </a:p>
        </p:txBody>
      </p:sp>
      <p:graphicFrame>
        <p:nvGraphicFramePr>
          <p:cNvPr id="5" name="Table 4"/>
          <p:cNvGraphicFramePr>
            <a:graphicFrameLocks noGrp="1"/>
          </p:cNvGraphicFramePr>
          <p:nvPr/>
        </p:nvGraphicFramePr>
        <p:xfrm>
          <a:off x="685800" y="1066800"/>
          <a:ext cx="7696200" cy="4987741"/>
        </p:xfrm>
        <a:graphic>
          <a:graphicData uri="http://schemas.openxmlformats.org/drawingml/2006/table">
            <a:tbl>
              <a:tblPr firstRow="1" bandRow="1">
                <a:tableStyleId>{5C22544A-7EE6-4342-B048-85BDC9FD1C3A}</a:tableStyleId>
              </a:tblPr>
              <a:tblGrid>
                <a:gridCol w="4984206"/>
                <a:gridCol w="1319349"/>
                <a:gridCol w="1392645"/>
              </a:tblGrid>
              <a:tr h="413021">
                <a:tc>
                  <a:txBody>
                    <a:bodyPr/>
                    <a:lstStyle/>
                    <a:p>
                      <a:pPr algn="ctr"/>
                      <a:r>
                        <a:rPr lang="bn-IN" sz="2400" b="1" dirty="0" smtClean="0">
                          <a:solidFill>
                            <a:schemeClr val="tx1"/>
                          </a:solidFill>
                          <a:latin typeface="NikoshBAN" pitchFamily="2" charset="0"/>
                          <a:cs typeface="NikoshBAN" pitchFamily="2" charset="0"/>
                        </a:rPr>
                        <a:t>বিবরন </a:t>
                      </a:r>
                      <a:endParaRPr lang="en-US" sz="2400" b="1" dirty="0">
                        <a:solidFill>
                          <a:schemeClr val="tx1"/>
                        </a:solidFill>
                        <a:latin typeface="NikoshBAN" pitchFamily="2" charset="0"/>
                        <a:cs typeface="NikoshBAN" pitchFamily="2" charset="0"/>
                      </a:endParaRPr>
                    </a:p>
                  </a:txBody>
                  <a:tcPr/>
                </a:tc>
                <a:tc>
                  <a:txBody>
                    <a:bodyPr/>
                    <a:lstStyle/>
                    <a:p>
                      <a:pPr algn="ctr"/>
                      <a:r>
                        <a:rPr lang="bn-IN" sz="2400" b="1" dirty="0" smtClean="0">
                          <a:solidFill>
                            <a:schemeClr val="tx1"/>
                          </a:solidFill>
                          <a:latin typeface="NikoshBAN" pitchFamily="2" charset="0"/>
                          <a:cs typeface="NikoshBAN" pitchFamily="2" charset="0"/>
                        </a:rPr>
                        <a:t>টাকা </a:t>
                      </a:r>
                      <a:endParaRPr lang="en-US" sz="2400" b="1" dirty="0">
                        <a:solidFill>
                          <a:schemeClr val="tx1"/>
                        </a:solidFill>
                        <a:latin typeface="NikoshBAN" pitchFamily="2" charset="0"/>
                        <a:cs typeface="NikoshBAN" pitchFamily="2" charset="0"/>
                      </a:endParaRPr>
                    </a:p>
                  </a:txBody>
                  <a:tcPr/>
                </a:tc>
                <a:tc>
                  <a:txBody>
                    <a:bodyPr/>
                    <a:lstStyle/>
                    <a:p>
                      <a:pPr algn="ctr"/>
                      <a:r>
                        <a:rPr lang="bn-IN" sz="2400" b="1" dirty="0" smtClean="0">
                          <a:solidFill>
                            <a:schemeClr val="tx1"/>
                          </a:solidFill>
                          <a:latin typeface="NikoshBAN" pitchFamily="2" charset="0"/>
                          <a:cs typeface="NikoshBAN" pitchFamily="2" charset="0"/>
                        </a:rPr>
                        <a:t>টাকা</a:t>
                      </a:r>
                      <a:r>
                        <a:rPr lang="bn-IN" sz="2400" b="1" baseline="0" dirty="0" smtClean="0">
                          <a:solidFill>
                            <a:schemeClr val="tx1"/>
                          </a:solidFill>
                          <a:latin typeface="NikoshBAN" pitchFamily="2" charset="0"/>
                          <a:cs typeface="NikoshBAN" pitchFamily="2" charset="0"/>
                        </a:rPr>
                        <a:t> </a:t>
                      </a:r>
                      <a:endParaRPr lang="en-US" sz="2400" b="1" dirty="0">
                        <a:solidFill>
                          <a:schemeClr val="tx1"/>
                        </a:solidFill>
                        <a:latin typeface="NikoshBAN" pitchFamily="2" charset="0"/>
                        <a:cs typeface="NikoshBAN" pitchFamily="2" charset="0"/>
                      </a:endParaRPr>
                    </a:p>
                  </a:txBody>
                  <a:tcPr/>
                </a:tc>
              </a:tr>
              <a:tr h="2808546">
                <a:tc rowSpan="4">
                  <a:txBody>
                    <a:bodyPr/>
                    <a:lstStyle/>
                    <a:p>
                      <a:endParaRPr lang="bn-IN" sz="2400" b="1" dirty="0" smtClean="0">
                        <a:latin typeface="NikoshBAN" pitchFamily="2" charset="0"/>
                        <a:cs typeface="NikoshBAN" pitchFamily="2" charset="0"/>
                      </a:endParaRPr>
                    </a:p>
                    <a:p>
                      <a:r>
                        <a:rPr lang="bn-IN" sz="2400" b="1" dirty="0" smtClean="0">
                          <a:latin typeface="NikoshBAN" pitchFamily="2" charset="0"/>
                          <a:cs typeface="NikoshBAN" pitchFamily="2" charset="0"/>
                        </a:rPr>
                        <a:t>পন্যক্রয়ের জন্য প্রদত্ত অর্থ</a:t>
                      </a:r>
                      <a:r>
                        <a:rPr lang="bn-IN" sz="2400" b="1" baseline="0" dirty="0" smtClean="0">
                          <a:latin typeface="NikoshBAN" pitchFamily="2" charset="0"/>
                          <a:cs typeface="NikoshBAN" pitchFamily="2" charset="0"/>
                        </a:rPr>
                        <a:t> </a:t>
                      </a:r>
                    </a:p>
                    <a:p>
                      <a:r>
                        <a:rPr lang="bn-IN" sz="2400" b="1" baseline="0" dirty="0" smtClean="0">
                          <a:latin typeface="NikoshBAN" pitchFamily="2" charset="0"/>
                          <a:cs typeface="NikoshBAN" pitchFamily="2" charset="0"/>
                        </a:rPr>
                        <a:t>যোগঃ প্রত্যেক্ষ খরচসমূহঃ </a:t>
                      </a:r>
                    </a:p>
                    <a:p>
                      <a:r>
                        <a:rPr lang="bn-IN" sz="2400" b="1" baseline="0" dirty="0" smtClean="0">
                          <a:latin typeface="NikoshBAN" pitchFamily="2" charset="0"/>
                          <a:cs typeface="NikoshBAN" pitchFamily="2" charset="0"/>
                        </a:rPr>
                        <a:t>                             পরিবহন</a:t>
                      </a:r>
                    </a:p>
                    <a:p>
                      <a:r>
                        <a:rPr lang="bn-IN" sz="2400" b="1" baseline="0" dirty="0" smtClean="0">
                          <a:latin typeface="NikoshBAN" pitchFamily="2" charset="0"/>
                          <a:cs typeface="NikoshBAN" pitchFamily="2" charset="0"/>
                        </a:rPr>
                        <a:t>                              মজুরি</a:t>
                      </a:r>
                    </a:p>
                    <a:p>
                      <a:r>
                        <a:rPr lang="bn-IN" sz="2400" b="1" baseline="0" dirty="0" smtClean="0">
                          <a:latin typeface="NikoshBAN" pitchFamily="2" charset="0"/>
                          <a:cs typeface="NikoshBAN" pitchFamily="2" charset="0"/>
                        </a:rPr>
                        <a:t>                               শুল্ক</a:t>
                      </a:r>
                    </a:p>
                    <a:p>
                      <a:r>
                        <a:rPr lang="bn-IN" sz="2400" b="1" baseline="0" dirty="0" smtClean="0">
                          <a:latin typeface="NikoshBAN" pitchFamily="2" charset="0"/>
                          <a:cs typeface="NikoshBAN" pitchFamily="2" charset="0"/>
                        </a:rPr>
                        <a:t>                                কর</a:t>
                      </a:r>
                    </a:p>
                    <a:p>
                      <a:endParaRPr lang="bn-IN" dirty="0" smtClean="0">
                        <a:latin typeface="NikoshBAN" pitchFamily="2" charset="0"/>
                        <a:cs typeface="NikoshBAN" pitchFamily="2" charset="0"/>
                      </a:endParaRPr>
                    </a:p>
                    <a:p>
                      <a:endParaRPr lang="bn-IN" dirty="0" smtClean="0">
                        <a:latin typeface="NikoshBAN" pitchFamily="2" charset="0"/>
                        <a:cs typeface="NikoshBAN" pitchFamily="2" charset="0"/>
                      </a:endParaRPr>
                    </a:p>
                    <a:p>
                      <a:endParaRPr lang="bn-IN" dirty="0" smtClean="0">
                        <a:latin typeface="NikoshBAN" pitchFamily="2" charset="0"/>
                        <a:cs typeface="NikoshBAN" pitchFamily="2" charset="0"/>
                      </a:endParaRPr>
                    </a:p>
                    <a:p>
                      <a:endParaRPr lang="bn-IN" dirty="0" smtClean="0">
                        <a:latin typeface="NikoshBAN" pitchFamily="2" charset="0"/>
                        <a:cs typeface="NikoshBAN" pitchFamily="2" charset="0"/>
                      </a:endParaRPr>
                    </a:p>
                    <a:p>
                      <a:r>
                        <a:rPr lang="bn-IN" dirty="0" smtClean="0">
                          <a:latin typeface="NikoshBAN" pitchFamily="2" charset="0"/>
                          <a:cs typeface="NikoshBAN" pitchFamily="2" charset="0"/>
                        </a:rPr>
                        <a:t>                                               </a:t>
                      </a:r>
                    </a:p>
                    <a:p>
                      <a:r>
                        <a:rPr lang="bn-IN" sz="2400" b="1" dirty="0" smtClean="0">
                          <a:latin typeface="NikoshBAN" pitchFamily="2" charset="0"/>
                          <a:cs typeface="NikoshBAN" pitchFamily="2" charset="0"/>
                        </a:rPr>
                        <a:t>                                                   ক্রয়মূল্য</a:t>
                      </a:r>
                      <a:r>
                        <a:rPr lang="bn-IN" sz="2400" b="1" baseline="0" dirty="0" smtClean="0">
                          <a:latin typeface="NikoshBAN" pitchFamily="2" charset="0"/>
                          <a:cs typeface="NikoshBAN" pitchFamily="2" charset="0"/>
                        </a:rPr>
                        <a:t> </a:t>
                      </a:r>
                      <a:endParaRPr lang="en-US" sz="2400" b="1" dirty="0">
                        <a:latin typeface="NikoshBAN" pitchFamily="2" charset="0"/>
                        <a:cs typeface="NikoshBAN" pitchFamily="2" charset="0"/>
                      </a:endParaRPr>
                    </a:p>
                  </a:txBody>
                  <a:tcPr/>
                </a:tc>
                <a:tc>
                  <a:txBody>
                    <a:bodyPr/>
                    <a:lstStyle/>
                    <a:p>
                      <a:endParaRPr lang="bn-IN" dirty="0" smtClean="0">
                        <a:latin typeface="NikoshBAN" pitchFamily="2" charset="0"/>
                        <a:cs typeface="NikoshBAN" pitchFamily="2" charset="0"/>
                      </a:endParaRPr>
                    </a:p>
                    <a:p>
                      <a:endParaRPr lang="bn-IN" dirty="0" smtClean="0">
                        <a:latin typeface="NikoshBAN" pitchFamily="2" charset="0"/>
                        <a:cs typeface="NikoshBAN" pitchFamily="2" charset="0"/>
                      </a:endParaRPr>
                    </a:p>
                    <a:p>
                      <a:endParaRPr lang="bn-IN" sz="2400" b="1" dirty="0" smtClean="0">
                        <a:latin typeface="NikoshBAN" pitchFamily="2" charset="0"/>
                        <a:cs typeface="NikoshBAN" pitchFamily="2" charset="0"/>
                      </a:endParaRPr>
                    </a:p>
                    <a:p>
                      <a:endParaRPr lang="bn-IN" sz="2400" b="1" dirty="0" smtClean="0">
                        <a:latin typeface="NikoshBAN" pitchFamily="2" charset="0"/>
                        <a:cs typeface="NikoshBAN" pitchFamily="2" charset="0"/>
                      </a:endParaRPr>
                    </a:p>
                    <a:p>
                      <a:r>
                        <a:rPr lang="bn-IN" sz="2400" b="1" dirty="0" smtClean="0">
                          <a:latin typeface="NikoshBAN" pitchFamily="2" charset="0"/>
                          <a:cs typeface="NikoshBAN" pitchFamily="2" charset="0"/>
                        </a:rPr>
                        <a:t>***</a:t>
                      </a:r>
                    </a:p>
                    <a:p>
                      <a:r>
                        <a:rPr lang="bn-IN" sz="2400" b="1" dirty="0" smtClean="0">
                          <a:latin typeface="NikoshBAN" pitchFamily="2" charset="0"/>
                          <a:cs typeface="NikoshBAN" pitchFamily="2" charset="0"/>
                        </a:rPr>
                        <a:t>***</a:t>
                      </a:r>
                    </a:p>
                    <a:p>
                      <a:r>
                        <a:rPr lang="bn-IN" sz="2400" b="1" dirty="0" smtClean="0">
                          <a:latin typeface="NikoshBAN" pitchFamily="2" charset="0"/>
                          <a:cs typeface="NikoshBAN" pitchFamily="2" charset="0"/>
                        </a:rPr>
                        <a:t>***</a:t>
                      </a:r>
                    </a:p>
                    <a:p>
                      <a:r>
                        <a:rPr lang="bn-IN" sz="2400" b="1" dirty="0" smtClean="0">
                          <a:latin typeface="NikoshBAN" pitchFamily="2" charset="0"/>
                          <a:cs typeface="NikoshBAN" pitchFamily="2" charset="0"/>
                        </a:rPr>
                        <a:t>***</a:t>
                      </a:r>
                    </a:p>
                    <a:p>
                      <a:endParaRPr lang="en-US" dirty="0">
                        <a:latin typeface="NikoshBAN" pitchFamily="2" charset="0"/>
                        <a:cs typeface="NikoshBAN" pitchFamily="2" charset="0"/>
                      </a:endParaRPr>
                    </a:p>
                  </a:txBody>
                  <a:tcPr>
                    <a:lnB w="12700" cap="flat" cmpd="sng" algn="ctr">
                      <a:solidFill>
                        <a:schemeClr val="tx1"/>
                      </a:solidFill>
                      <a:prstDash val="solid"/>
                      <a:round/>
                      <a:headEnd type="none" w="med" len="med"/>
                      <a:tailEnd type="none" w="med" len="med"/>
                    </a:lnB>
                  </a:tcPr>
                </a:tc>
                <a:tc rowSpan="2">
                  <a:txBody>
                    <a:bodyPr/>
                    <a:lstStyle/>
                    <a:p>
                      <a:endParaRPr lang="bn-IN" sz="2400" b="1" dirty="0" smtClean="0">
                        <a:latin typeface="NikoshBAN" pitchFamily="2" charset="0"/>
                        <a:cs typeface="NikoshBAN" pitchFamily="2" charset="0"/>
                      </a:endParaRPr>
                    </a:p>
                    <a:p>
                      <a:r>
                        <a:rPr lang="bn-IN" sz="2400" b="1" dirty="0" smtClean="0">
                          <a:latin typeface="NikoshBAN" pitchFamily="2" charset="0"/>
                          <a:cs typeface="NikoshBAN" pitchFamily="2" charset="0"/>
                        </a:rPr>
                        <a:t>*****</a:t>
                      </a:r>
                    </a:p>
                    <a:p>
                      <a:endParaRPr lang="bn-IN" dirty="0" smtClean="0">
                        <a:latin typeface="NikoshBAN" pitchFamily="2" charset="0"/>
                        <a:cs typeface="NikoshBAN" pitchFamily="2" charset="0"/>
                      </a:endParaRPr>
                    </a:p>
                    <a:p>
                      <a:endParaRPr lang="bn-IN" dirty="0" smtClean="0">
                        <a:latin typeface="NikoshBAN" pitchFamily="2" charset="0"/>
                        <a:cs typeface="NikoshBAN" pitchFamily="2" charset="0"/>
                      </a:endParaRPr>
                    </a:p>
                    <a:p>
                      <a:endParaRPr lang="bn-IN" dirty="0" smtClean="0">
                        <a:latin typeface="NikoshBAN" pitchFamily="2" charset="0"/>
                        <a:cs typeface="NikoshBAN" pitchFamily="2" charset="0"/>
                      </a:endParaRPr>
                    </a:p>
                    <a:p>
                      <a:endParaRPr lang="bn-IN" dirty="0" smtClean="0">
                        <a:latin typeface="NikoshBAN" pitchFamily="2" charset="0"/>
                        <a:cs typeface="NikoshBAN" pitchFamily="2" charset="0"/>
                      </a:endParaRPr>
                    </a:p>
                    <a:p>
                      <a:endParaRPr lang="bn-IN" dirty="0" smtClean="0">
                        <a:latin typeface="NikoshBAN" pitchFamily="2" charset="0"/>
                        <a:cs typeface="NikoshBAN" pitchFamily="2" charset="0"/>
                      </a:endParaRPr>
                    </a:p>
                    <a:p>
                      <a:endParaRPr lang="bn-IN" dirty="0" smtClean="0">
                        <a:latin typeface="NikoshBAN" pitchFamily="2" charset="0"/>
                        <a:cs typeface="NikoshBAN" pitchFamily="2" charset="0"/>
                      </a:endParaRPr>
                    </a:p>
                    <a:p>
                      <a:endParaRPr lang="bn-IN" sz="2400" b="1" dirty="0" smtClean="0">
                        <a:latin typeface="NikoshBAN" pitchFamily="2" charset="0"/>
                        <a:cs typeface="NikoshBAN" pitchFamily="2" charset="0"/>
                      </a:endParaRPr>
                    </a:p>
                    <a:p>
                      <a:endParaRPr lang="bn-IN" sz="2400" b="1" dirty="0" smtClean="0">
                        <a:latin typeface="NikoshBAN" pitchFamily="2" charset="0"/>
                        <a:cs typeface="NikoshBAN" pitchFamily="2" charset="0"/>
                      </a:endParaRPr>
                    </a:p>
                    <a:p>
                      <a:r>
                        <a:rPr lang="bn-IN" sz="2400" b="1" dirty="0" smtClean="0">
                          <a:latin typeface="NikoshBAN" pitchFamily="2" charset="0"/>
                          <a:cs typeface="NikoshBAN" pitchFamily="2" charset="0"/>
                        </a:rPr>
                        <a:t>****** </a:t>
                      </a:r>
                      <a:endParaRPr lang="en-US" sz="2400" b="1" dirty="0">
                        <a:latin typeface="NikoshBAN" pitchFamily="2" charset="0"/>
                        <a:cs typeface="NikoshBAN" pitchFamily="2" charset="0"/>
                      </a:endParaRPr>
                    </a:p>
                  </a:txBody>
                  <a:tcPr>
                    <a:lnB w="12700" cap="flat" cmpd="sng" algn="ctr">
                      <a:solidFill>
                        <a:schemeClr val="tx1"/>
                      </a:solidFill>
                      <a:prstDash val="solid"/>
                      <a:round/>
                      <a:headEnd type="none" w="med" len="med"/>
                      <a:tailEnd type="none" w="med" len="med"/>
                    </a:lnB>
                  </a:tcPr>
                </a:tc>
              </a:tr>
              <a:tr h="430230">
                <a:tc vMerge="1">
                  <a:txBody>
                    <a:bodyPr/>
                    <a:lstStyle/>
                    <a:p>
                      <a:endParaRPr lang="en-US"/>
                    </a:p>
                  </a:txBody>
                  <a:tcPr/>
                </a:tc>
                <a:tc rowSpan="2">
                  <a:txBody>
                    <a:bodyPr/>
                    <a:lstStyle/>
                    <a:p>
                      <a:endParaRPr lang="en-US" dirty="0">
                        <a:latin typeface="NikoshBAN" pitchFamily="2" charset="0"/>
                        <a:cs typeface="NikoshBAN" pitchFamily="2"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r h="413021">
                <a:tc vMerge="1">
                  <a:txBody>
                    <a:bodyPr/>
                    <a:lstStyle/>
                    <a:p>
                      <a:endParaRPr lang="en-US"/>
                    </a:p>
                  </a:txBody>
                  <a:tcPr/>
                </a:tc>
                <a:tc vMerge="1">
                  <a:txBody>
                    <a:bodyPr/>
                    <a:lstStyle/>
                    <a:p>
                      <a:endParaRPr lang="en-US"/>
                    </a:p>
                  </a:txBody>
                  <a:tcPr/>
                </a:tc>
                <a:tc>
                  <a:txBody>
                    <a:bodyPr/>
                    <a:lstStyle/>
                    <a:p>
                      <a:r>
                        <a:rPr lang="bn-IN" sz="2400" b="1" dirty="0" smtClean="0">
                          <a:latin typeface="NikoshBAN" pitchFamily="2" charset="0"/>
                          <a:cs typeface="NikoshBAN" pitchFamily="2" charset="0"/>
                        </a:rPr>
                        <a:t>******* </a:t>
                      </a:r>
                      <a:endParaRPr lang="en-US" sz="2400" b="1" dirty="0">
                        <a:latin typeface="NikoshBAN" pitchFamily="2" charset="0"/>
                        <a:cs typeface="NikoshBAN" pitchFamily="2"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7181">
                <a:tc vMerge="1">
                  <a:txBody>
                    <a:bodyPr/>
                    <a:lstStyle/>
                    <a:p>
                      <a:endParaRPr lang="en-US"/>
                    </a:p>
                  </a:txBody>
                  <a:tcPr/>
                </a:tc>
                <a:tc>
                  <a:txBody>
                    <a:bodyPr/>
                    <a:lstStyle/>
                    <a:p>
                      <a:endParaRPr lang="en-US" dirty="0">
                        <a:latin typeface="NikoshBAN" pitchFamily="2" charset="0"/>
                        <a:cs typeface="NikoshBAN" pitchFamily="2" charset="0"/>
                      </a:endParaRPr>
                    </a:p>
                  </a:txBody>
                  <a:tcPr>
                    <a:lnT w="12700" cap="flat" cmpd="sng" algn="ctr">
                      <a:solidFill>
                        <a:schemeClr val="tx1"/>
                      </a:solidFill>
                      <a:prstDash val="solid"/>
                      <a:round/>
                      <a:headEnd type="none" w="med" len="med"/>
                      <a:tailEnd type="none" w="med" len="med"/>
                    </a:lnT>
                  </a:tcPr>
                </a:tc>
                <a:tc>
                  <a:txBody>
                    <a:bodyPr/>
                    <a:lstStyle/>
                    <a:p>
                      <a:endParaRPr lang="en-US" sz="2400" b="1" dirty="0">
                        <a:latin typeface="NikoshBAN" pitchFamily="2" charset="0"/>
                        <a:cs typeface="NikoshBAN" pitchFamily="2" charset="0"/>
                      </a:endParaRPr>
                    </a:p>
                  </a:txBody>
                  <a:tcPr>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685800"/>
            <a:ext cx="5257800" cy="523220"/>
          </a:xfrm>
          <a:prstGeom prst="rect">
            <a:avLst/>
          </a:prstGeom>
          <a:noFill/>
        </p:spPr>
        <p:txBody>
          <a:bodyPr wrap="square" rtlCol="0">
            <a:spAutoFit/>
          </a:bodyPr>
          <a:lstStyle/>
          <a:p>
            <a:pPr algn="ctr"/>
            <a:r>
              <a:rPr lang="bn-IN" sz="2800" b="1" dirty="0" smtClean="0">
                <a:latin typeface="NikoshBAN" pitchFamily="2" charset="0"/>
                <a:cs typeface="NikoshBAN" pitchFamily="2" charset="0"/>
              </a:rPr>
              <a:t>বিক্রয়মূল্য নির্নয়ঃ </a:t>
            </a:r>
            <a:endParaRPr lang="en-US" sz="2800" b="1" dirty="0">
              <a:latin typeface="NikoshBAN" pitchFamily="2" charset="0"/>
              <a:cs typeface="NikoshBAN" pitchFamily="2" charset="0"/>
            </a:endParaRPr>
          </a:p>
        </p:txBody>
      </p:sp>
      <p:graphicFrame>
        <p:nvGraphicFramePr>
          <p:cNvPr id="3" name="Table 2"/>
          <p:cNvGraphicFramePr>
            <a:graphicFrameLocks noGrp="1"/>
          </p:cNvGraphicFramePr>
          <p:nvPr/>
        </p:nvGraphicFramePr>
        <p:xfrm>
          <a:off x="1143000" y="1503875"/>
          <a:ext cx="7086600" cy="4439725"/>
        </p:xfrm>
        <a:graphic>
          <a:graphicData uri="http://schemas.openxmlformats.org/drawingml/2006/table">
            <a:tbl>
              <a:tblPr firstRow="1" bandRow="1">
                <a:tableStyleId>{5C22544A-7EE6-4342-B048-85BDC9FD1C3A}</a:tableStyleId>
              </a:tblPr>
              <a:tblGrid>
                <a:gridCol w="4750358"/>
                <a:gridCol w="1245996"/>
                <a:gridCol w="1090246"/>
              </a:tblGrid>
              <a:tr h="673100">
                <a:tc>
                  <a:txBody>
                    <a:bodyPr/>
                    <a:lstStyle/>
                    <a:p>
                      <a:pPr algn="ctr"/>
                      <a:r>
                        <a:rPr lang="bn-IN" sz="2400" b="0" dirty="0" smtClean="0">
                          <a:latin typeface="NikoshBAN" pitchFamily="2" charset="0"/>
                          <a:cs typeface="NikoshBAN" pitchFamily="2" charset="0"/>
                        </a:rPr>
                        <a:t>বিবরন </a:t>
                      </a:r>
                      <a:endParaRPr lang="en-US" sz="2400" b="0" dirty="0">
                        <a:latin typeface="NikoshBAN" pitchFamily="2" charset="0"/>
                        <a:cs typeface="NikoshBAN" pitchFamily="2" charset="0"/>
                      </a:endParaRPr>
                    </a:p>
                  </a:txBody>
                  <a:tcPr/>
                </a:tc>
                <a:tc>
                  <a:txBody>
                    <a:bodyPr/>
                    <a:lstStyle/>
                    <a:p>
                      <a:pPr algn="ctr"/>
                      <a:r>
                        <a:rPr lang="bn-IN" sz="2400" b="0" dirty="0" smtClean="0">
                          <a:latin typeface="NikoshBAN" pitchFamily="2" charset="0"/>
                          <a:cs typeface="NikoshBAN" pitchFamily="2" charset="0"/>
                        </a:rPr>
                        <a:t>টাকা </a:t>
                      </a:r>
                      <a:endParaRPr lang="en-US" sz="2400" b="0" dirty="0">
                        <a:latin typeface="NikoshBAN" pitchFamily="2" charset="0"/>
                        <a:cs typeface="NikoshBAN" pitchFamily="2" charset="0"/>
                      </a:endParaRPr>
                    </a:p>
                  </a:txBody>
                  <a:tcPr/>
                </a:tc>
                <a:tc>
                  <a:txBody>
                    <a:bodyPr/>
                    <a:lstStyle/>
                    <a:p>
                      <a:pPr algn="ctr"/>
                      <a:r>
                        <a:rPr lang="bn-IN" sz="2400" b="0" dirty="0" smtClean="0">
                          <a:latin typeface="NikoshBAN" pitchFamily="2" charset="0"/>
                          <a:cs typeface="NikoshBAN" pitchFamily="2" charset="0"/>
                        </a:rPr>
                        <a:t>টাকা </a:t>
                      </a:r>
                      <a:endParaRPr lang="en-US" sz="2400" b="0" dirty="0">
                        <a:latin typeface="NikoshBAN" pitchFamily="2" charset="0"/>
                        <a:cs typeface="NikoshBAN" pitchFamily="2" charset="0"/>
                      </a:endParaRPr>
                    </a:p>
                  </a:txBody>
                  <a:tcPr/>
                </a:tc>
              </a:tr>
              <a:tr h="1884875">
                <a:tc rowSpan="3">
                  <a:txBody>
                    <a:bodyPr/>
                    <a:lstStyle/>
                    <a:p>
                      <a:r>
                        <a:rPr lang="bn-IN" sz="2400" b="1" dirty="0" smtClean="0">
                          <a:latin typeface="NikoshBAN" pitchFamily="2" charset="0"/>
                          <a:cs typeface="NikoshBAN" pitchFamily="2" charset="0"/>
                        </a:rPr>
                        <a:t>ক্রয়মূল্য </a:t>
                      </a:r>
                    </a:p>
                    <a:p>
                      <a:r>
                        <a:rPr lang="bn-IN" sz="2400" b="1" dirty="0" smtClean="0">
                          <a:latin typeface="NikoshBAN" pitchFamily="2" charset="0"/>
                          <a:cs typeface="NikoshBAN" pitchFamily="2" charset="0"/>
                        </a:rPr>
                        <a:t>যোগঃ পরোক্ষ</a:t>
                      </a:r>
                      <a:r>
                        <a:rPr lang="bn-IN" sz="2400" b="1" baseline="0" dirty="0" smtClean="0">
                          <a:latin typeface="NikoshBAN" pitchFamily="2" charset="0"/>
                          <a:cs typeface="NikoshBAN" pitchFamily="2" charset="0"/>
                        </a:rPr>
                        <a:t> খরচসমূহ </a:t>
                      </a:r>
                    </a:p>
                    <a:p>
                      <a:r>
                        <a:rPr lang="bn-IN" sz="2400" b="1" baseline="0" dirty="0" smtClean="0">
                          <a:latin typeface="NikoshBAN" pitchFamily="2" charset="0"/>
                          <a:cs typeface="NikoshBAN" pitchFamily="2" charset="0"/>
                        </a:rPr>
                        <a:t>                                 ভাড়া</a:t>
                      </a:r>
                    </a:p>
                    <a:p>
                      <a:r>
                        <a:rPr lang="bn-IN" sz="2400" b="1" baseline="0" dirty="0" smtClean="0">
                          <a:latin typeface="NikoshBAN" pitchFamily="2" charset="0"/>
                          <a:cs typeface="NikoshBAN" pitchFamily="2" charset="0"/>
                        </a:rPr>
                        <a:t>                                  বেতন</a:t>
                      </a:r>
                    </a:p>
                    <a:p>
                      <a:r>
                        <a:rPr lang="bn-IN" sz="2400" b="1" baseline="0" dirty="0" smtClean="0">
                          <a:latin typeface="NikoshBAN" pitchFamily="2" charset="0"/>
                          <a:cs typeface="NikoshBAN" pitchFamily="2" charset="0"/>
                        </a:rPr>
                        <a:t>                                 বিজ্ঞাপন </a:t>
                      </a:r>
                    </a:p>
                    <a:p>
                      <a:endParaRPr lang="bn-IN" sz="2400" b="1" baseline="0" dirty="0" smtClean="0">
                        <a:latin typeface="NikoshBAN" pitchFamily="2" charset="0"/>
                        <a:cs typeface="NikoshBAN" pitchFamily="2" charset="0"/>
                      </a:endParaRPr>
                    </a:p>
                    <a:p>
                      <a:endParaRPr lang="bn-IN" sz="2400" b="1" baseline="0" dirty="0" smtClean="0">
                        <a:latin typeface="NikoshBAN" pitchFamily="2" charset="0"/>
                        <a:cs typeface="NikoshBAN" pitchFamily="2" charset="0"/>
                      </a:endParaRPr>
                    </a:p>
                    <a:p>
                      <a:endParaRPr lang="bn-IN" sz="2400" b="1" baseline="0" dirty="0" smtClean="0">
                        <a:latin typeface="NikoshBAN" pitchFamily="2" charset="0"/>
                        <a:cs typeface="NikoshBAN" pitchFamily="2" charset="0"/>
                      </a:endParaRPr>
                    </a:p>
                    <a:p>
                      <a:r>
                        <a:rPr lang="bn-IN" sz="2400" b="1" baseline="0" dirty="0" smtClean="0">
                          <a:latin typeface="NikoshBAN" pitchFamily="2" charset="0"/>
                          <a:cs typeface="NikoshBAN" pitchFamily="2" charset="0"/>
                        </a:rPr>
                        <a:t>                                বিক্রয়মূল্য </a:t>
                      </a:r>
                      <a:endParaRPr lang="en-US" sz="2400" b="1" dirty="0">
                        <a:latin typeface="NikoshBAN" pitchFamily="2" charset="0"/>
                        <a:cs typeface="NikoshBAN" pitchFamily="2" charset="0"/>
                      </a:endParaRPr>
                    </a:p>
                  </a:txBody>
                  <a:tcPr/>
                </a:tc>
                <a:tc>
                  <a:txBody>
                    <a:bodyPr/>
                    <a:lstStyle/>
                    <a:p>
                      <a:endParaRPr lang="bn-IN" dirty="0" smtClean="0"/>
                    </a:p>
                    <a:p>
                      <a:endParaRPr lang="bn-IN" dirty="0" smtClean="0"/>
                    </a:p>
                    <a:p>
                      <a:endParaRPr lang="bn-IN" dirty="0" smtClean="0"/>
                    </a:p>
                    <a:p>
                      <a:r>
                        <a:rPr lang="bn-IN" sz="2400" b="1" dirty="0" smtClean="0">
                          <a:latin typeface="NikoshBAN" pitchFamily="2" charset="0"/>
                          <a:cs typeface="NikoshBAN" pitchFamily="2" charset="0"/>
                        </a:rPr>
                        <a:t>***</a:t>
                      </a:r>
                    </a:p>
                    <a:p>
                      <a:r>
                        <a:rPr lang="bn-IN" sz="2400" b="1" dirty="0" smtClean="0">
                          <a:latin typeface="NikoshBAN" pitchFamily="2" charset="0"/>
                          <a:cs typeface="NikoshBAN" pitchFamily="2" charset="0"/>
                        </a:rPr>
                        <a:t>***</a:t>
                      </a:r>
                    </a:p>
                    <a:p>
                      <a:r>
                        <a:rPr lang="bn-IN" sz="2400" b="1" dirty="0" smtClean="0">
                          <a:latin typeface="NikoshBAN" pitchFamily="2" charset="0"/>
                          <a:cs typeface="NikoshBAN" pitchFamily="2" charset="0"/>
                        </a:rPr>
                        <a:t>***</a:t>
                      </a:r>
                    </a:p>
                    <a:p>
                      <a:endParaRPr lang="en-US" dirty="0">
                        <a:latin typeface="NikoshBAN" pitchFamily="2" charset="0"/>
                        <a:cs typeface="NikoshBAN" pitchFamily="2" charset="0"/>
                      </a:endParaRPr>
                    </a:p>
                  </a:txBody>
                  <a:tcPr>
                    <a:lnB w="12700" cap="flat" cmpd="sng" algn="ctr">
                      <a:solidFill>
                        <a:schemeClr val="tx1"/>
                      </a:solidFill>
                      <a:prstDash val="solid"/>
                      <a:round/>
                      <a:headEnd type="none" w="med" len="med"/>
                      <a:tailEnd type="none" w="med" len="med"/>
                    </a:lnB>
                  </a:tcPr>
                </a:tc>
                <a:tc rowSpan="2">
                  <a:txBody>
                    <a:bodyPr/>
                    <a:lstStyle/>
                    <a:p>
                      <a:r>
                        <a:rPr lang="bn-IN" sz="2400" b="1" dirty="0" smtClean="0">
                          <a:latin typeface="NikoshBAN" pitchFamily="2" charset="0"/>
                          <a:cs typeface="NikoshBAN" pitchFamily="2" charset="0"/>
                        </a:rPr>
                        <a:t>**** </a:t>
                      </a:r>
                    </a:p>
                    <a:p>
                      <a:endParaRPr lang="bn-IN" sz="2400" b="1" dirty="0" smtClean="0">
                        <a:latin typeface="NikoshBAN" pitchFamily="2" charset="0"/>
                        <a:cs typeface="NikoshBAN" pitchFamily="2" charset="0"/>
                      </a:endParaRPr>
                    </a:p>
                    <a:p>
                      <a:endParaRPr lang="bn-IN" sz="2400" b="1" dirty="0" smtClean="0">
                        <a:latin typeface="NikoshBAN" pitchFamily="2" charset="0"/>
                        <a:cs typeface="NikoshBAN" pitchFamily="2" charset="0"/>
                      </a:endParaRPr>
                    </a:p>
                    <a:p>
                      <a:endParaRPr lang="bn-IN" sz="2400" b="1" dirty="0" smtClean="0">
                        <a:latin typeface="NikoshBAN" pitchFamily="2" charset="0"/>
                        <a:cs typeface="NikoshBAN" pitchFamily="2" charset="0"/>
                      </a:endParaRPr>
                    </a:p>
                    <a:p>
                      <a:endParaRPr lang="bn-IN" sz="2400" b="1" dirty="0" smtClean="0">
                        <a:latin typeface="NikoshBAN" pitchFamily="2" charset="0"/>
                        <a:cs typeface="NikoshBAN" pitchFamily="2" charset="0"/>
                      </a:endParaRPr>
                    </a:p>
                    <a:p>
                      <a:endParaRPr lang="bn-IN" sz="2400" b="1" dirty="0" smtClean="0">
                        <a:latin typeface="NikoshBAN" pitchFamily="2" charset="0"/>
                        <a:cs typeface="NikoshBAN" pitchFamily="2" charset="0"/>
                      </a:endParaRPr>
                    </a:p>
                    <a:p>
                      <a:r>
                        <a:rPr lang="bn-IN" sz="2400" b="1" dirty="0" smtClean="0">
                          <a:latin typeface="NikoshBAN" pitchFamily="2" charset="0"/>
                          <a:cs typeface="NikoshBAN" pitchFamily="2" charset="0"/>
                        </a:rPr>
                        <a:t>**** </a:t>
                      </a:r>
                      <a:endParaRPr lang="en-US" sz="2400" b="1" dirty="0">
                        <a:latin typeface="NikoshBAN" pitchFamily="2" charset="0"/>
                        <a:cs typeface="NikoshBAN" pitchFamily="2" charset="0"/>
                      </a:endParaRPr>
                    </a:p>
                  </a:txBody>
                  <a:tcPr>
                    <a:lnB w="12700" cap="flat" cmpd="sng" algn="ctr">
                      <a:solidFill>
                        <a:schemeClr val="tx1"/>
                      </a:solidFill>
                      <a:prstDash val="solid"/>
                      <a:round/>
                      <a:headEnd type="none" w="med" len="med"/>
                      <a:tailEnd type="none" w="med" len="med"/>
                    </a:lnB>
                  </a:tcPr>
                </a:tc>
              </a:tr>
              <a:tr h="583614">
                <a:tc vMerge="1">
                  <a:txBody>
                    <a:bodyPr/>
                    <a:lstStyle/>
                    <a:p>
                      <a:endParaRPr lang="en-US"/>
                    </a:p>
                  </a:txBody>
                  <a:tcPr/>
                </a:tc>
                <a:tc rowSpan="2">
                  <a:txBody>
                    <a:bodyPr/>
                    <a:lstStyle/>
                    <a:p>
                      <a:endParaRPr lang="en-US" dirty="0">
                        <a:latin typeface="NikoshBAN" pitchFamily="2" charset="0"/>
                        <a:cs typeface="NikoshBAN" pitchFamily="2" charset="0"/>
                      </a:endParaRPr>
                    </a:p>
                  </a:txBody>
                  <a:tcPr>
                    <a:lnT w="12700" cap="flat" cmpd="sng" algn="ctr">
                      <a:solidFill>
                        <a:schemeClr val="tx1"/>
                      </a:solidFill>
                      <a:prstDash val="solid"/>
                      <a:round/>
                      <a:headEnd type="none" w="med" len="med"/>
                      <a:tailEnd type="none" w="med" len="med"/>
                    </a:lnT>
                  </a:tcPr>
                </a:tc>
                <a:tc vMerge="1">
                  <a:txBody>
                    <a:bodyPr/>
                    <a:lstStyle/>
                    <a:p>
                      <a:endParaRPr lang="en-US"/>
                    </a:p>
                  </a:txBody>
                  <a:tcPr/>
                </a:tc>
              </a:tr>
              <a:tr h="897011">
                <a:tc vMerge="1">
                  <a:txBody>
                    <a:bodyPr/>
                    <a:lstStyle/>
                    <a:p>
                      <a:endParaRPr lang="en-US"/>
                    </a:p>
                  </a:txBody>
                  <a:tcPr/>
                </a:tc>
                <a:tc vMerge="1">
                  <a:txBody>
                    <a:bodyPr/>
                    <a:lstStyle/>
                    <a:p>
                      <a:endParaRPr lang="en-US"/>
                    </a:p>
                  </a:txBody>
                  <a:tcPr/>
                </a:tc>
                <a:tc>
                  <a:txBody>
                    <a:bodyPr/>
                    <a:lstStyle/>
                    <a:p>
                      <a:r>
                        <a:rPr lang="bn-IN" sz="2400" b="1" dirty="0" smtClean="0">
                          <a:latin typeface="NikoshBAN" pitchFamily="2" charset="0"/>
                          <a:cs typeface="NikoshBAN" pitchFamily="2" charset="0"/>
                        </a:rPr>
                        <a:t>***** </a:t>
                      </a:r>
                      <a:endParaRPr lang="en-US" sz="2400" b="1" dirty="0">
                        <a:latin typeface="NikoshBAN" pitchFamily="2" charset="0"/>
                        <a:cs typeface="NikoshBAN" pitchFamily="2" charset="0"/>
                      </a:endParaRPr>
                    </a:p>
                  </a:txBody>
                  <a:tcPr>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4800600"/>
            <a:ext cx="7239000" cy="95410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bn-IN" sz="2800" b="1" dirty="0" smtClean="0">
                <a:latin typeface="NikoshBAN" pitchFamily="2" charset="0"/>
                <a:cs typeface="NikoshBAN" pitchFamily="2" charset="0"/>
              </a:rPr>
              <a:t>মেইন বইয়ের ১ নং সৃজনশীল প্রশ্ন থেকে প্রত্যেক্ষ খরচের মোট পরিমান নির্নয় কর। </a:t>
            </a:r>
            <a:endParaRPr lang="en-US" sz="2800" b="1" dirty="0">
              <a:latin typeface="NikoshBAN" pitchFamily="2" charset="0"/>
              <a:cs typeface="NikoshBAN" pitchFamily="2" charset="0"/>
            </a:endParaRPr>
          </a:p>
        </p:txBody>
      </p:sp>
      <p:sp>
        <p:nvSpPr>
          <p:cNvPr id="3" name="Explosion 1 2"/>
          <p:cNvSpPr/>
          <p:nvPr/>
        </p:nvSpPr>
        <p:spPr>
          <a:xfrm>
            <a:off x="2286000" y="609600"/>
            <a:ext cx="3505200" cy="1981200"/>
          </a:xfrm>
          <a:prstGeom prst="irregularSeal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smtClean="0">
                <a:solidFill>
                  <a:schemeClr val="tx1"/>
                </a:solidFill>
                <a:latin typeface="NikoshBAN" pitchFamily="2" charset="0"/>
                <a:cs typeface="NikoshBAN" pitchFamily="2" charset="0"/>
              </a:rPr>
              <a:t>মূল্যায়ন </a:t>
            </a:r>
            <a:endParaRPr lang="en-US" sz="3200" b="1" dirty="0">
              <a:solidFill>
                <a:schemeClr val="tx1"/>
              </a:solidFill>
              <a:latin typeface="NikoshBAN" pitchFamily="2" charset="0"/>
              <a:cs typeface="NikoshBAN" pitchFamily="2" charset="0"/>
            </a:endParaRPr>
          </a:p>
        </p:txBody>
      </p:sp>
      <p:sp>
        <p:nvSpPr>
          <p:cNvPr id="4" name="TextBox 3"/>
          <p:cNvSpPr txBox="1"/>
          <p:nvPr/>
        </p:nvSpPr>
        <p:spPr>
          <a:xfrm>
            <a:off x="762000" y="2971800"/>
            <a:ext cx="7696200" cy="584775"/>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r>
              <a:rPr lang="bn-IN" sz="3200" b="1" dirty="0" smtClean="0">
                <a:solidFill>
                  <a:schemeClr val="tx1"/>
                </a:solidFill>
                <a:latin typeface="NikoshBAN" pitchFamily="2" charset="0"/>
                <a:cs typeface="NikoshBAN" pitchFamily="2" charset="0"/>
              </a:rPr>
              <a:t>দলীয় কাজ                                         সময়ঃ ১০মিনিট </a:t>
            </a:r>
            <a:endParaRPr lang="en-US" sz="3200" b="1" dirty="0">
              <a:solidFill>
                <a:schemeClr val="tx1"/>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slide(fromBottom)">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6"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inHorizontal)">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38200" y="609600"/>
            <a:ext cx="7467600" cy="1905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bn-IN" sz="3200" b="1" dirty="0" smtClean="0">
                <a:solidFill>
                  <a:schemeClr val="tx1"/>
                </a:solidFill>
                <a:latin typeface="NikoshBAN" pitchFamily="2" charset="0"/>
                <a:cs typeface="NikoshBAN" pitchFamily="2" charset="0"/>
              </a:rPr>
              <a:t>বাড়ীর কাজ </a:t>
            </a:r>
            <a:endParaRPr lang="en-US" sz="3200" b="1" dirty="0">
              <a:solidFill>
                <a:schemeClr val="tx1"/>
              </a:solidFill>
              <a:latin typeface="NikoshBAN" pitchFamily="2" charset="0"/>
              <a:cs typeface="NikoshBAN" pitchFamily="2" charset="0"/>
            </a:endParaRPr>
          </a:p>
        </p:txBody>
      </p:sp>
      <p:sp>
        <p:nvSpPr>
          <p:cNvPr id="3" name="TextBox 2"/>
          <p:cNvSpPr txBox="1"/>
          <p:nvPr/>
        </p:nvSpPr>
        <p:spPr>
          <a:xfrm>
            <a:off x="685800" y="3505200"/>
            <a:ext cx="7772400"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bn-IN" sz="2800" b="1" dirty="0" smtClean="0">
                <a:latin typeface="NikoshBAN" pitchFamily="2" charset="0"/>
                <a:cs typeface="NikoshBAN" pitchFamily="2" charset="0"/>
              </a:rPr>
              <a:t>প্রশ্নঃ মেইন বইয়ের ২নং সৃজনশীল প্রশ্নের বিক্রয়মূল্য নির্নয় কর। </a:t>
            </a:r>
            <a:endParaRPr lang="en-US" sz="2800" b="1"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a7.png"/>
          <p:cNvPicPr>
            <a:picLocks noChangeAspect="1"/>
          </p:cNvPicPr>
          <p:nvPr/>
        </p:nvPicPr>
        <p:blipFill>
          <a:blip r:embed="rId2"/>
          <a:stretch>
            <a:fillRect/>
          </a:stretch>
        </p:blipFill>
        <p:spPr>
          <a:xfrm>
            <a:off x="2133600" y="2286000"/>
            <a:ext cx="4652433" cy="2990850"/>
          </a:xfrm>
          <a:prstGeom prst="rect">
            <a:avLst/>
          </a:prstGeom>
          <a:ln w="88900" cap="sq" cmpd="thickThin">
            <a:solidFill>
              <a:srgbClr val="000000"/>
            </a:solidFill>
            <a:prstDash val="solid"/>
            <a:miter lim="800000"/>
          </a:ln>
          <a:effectLst>
            <a:innerShdw blurRad="76200">
              <a:srgbClr val="000000"/>
            </a:innerShdw>
          </a:effectLst>
        </p:spPr>
      </p:pic>
      <p:sp>
        <p:nvSpPr>
          <p:cNvPr id="4" name="TextBox 3"/>
          <p:cNvSpPr txBox="1"/>
          <p:nvPr/>
        </p:nvSpPr>
        <p:spPr>
          <a:xfrm>
            <a:off x="4343400" y="3048000"/>
            <a:ext cx="1600200" cy="954107"/>
          </a:xfrm>
          <a:prstGeom prst="rect">
            <a:avLst/>
          </a:prstGeom>
          <a:noFill/>
        </p:spPr>
        <p:txBody>
          <a:bodyPr wrap="square" rtlCol="0">
            <a:spAutoFit/>
          </a:bodyPr>
          <a:lstStyle/>
          <a:p>
            <a:r>
              <a:rPr lang="bn-IN" sz="2800" b="1" dirty="0" smtClean="0">
                <a:latin typeface="NikoshBAN" pitchFamily="2" charset="0"/>
                <a:cs typeface="NikoshBAN" pitchFamily="2" charset="0"/>
              </a:rPr>
              <a:t>ধন্যবাদ</a:t>
            </a:r>
          </a:p>
          <a:p>
            <a:r>
              <a:rPr lang="bn-IN" sz="2800" b="1" dirty="0" smtClean="0">
                <a:latin typeface="NikoshBAN" pitchFamily="2" charset="0"/>
                <a:cs typeface="NikoshBAN" pitchFamily="2" charset="0"/>
              </a:rPr>
              <a:t>সবাইকে  </a:t>
            </a:r>
            <a:endParaRPr lang="en-US" sz="2800" b="1"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33400" y="685800"/>
            <a:ext cx="8001000" cy="17526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600" b="1" dirty="0" err="1" smtClean="0">
                <a:solidFill>
                  <a:schemeClr val="tx1"/>
                </a:solidFill>
                <a:latin typeface="NikoshBAN" pitchFamily="2" charset="0"/>
                <a:cs typeface="NikoshBAN" pitchFamily="2" charset="0"/>
              </a:rPr>
              <a:t>শিক্ষক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পরিচিতি</a:t>
            </a:r>
            <a:r>
              <a:rPr lang="en-US" sz="3600" b="1" dirty="0" smtClean="0">
                <a:solidFill>
                  <a:schemeClr val="tx1"/>
                </a:solidFill>
                <a:latin typeface="NikoshBAN" pitchFamily="2" charset="0"/>
                <a:cs typeface="NikoshBAN" pitchFamily="2" charset="0"/>
              </a:rPr>
              <a:t> </a:t>
            </a:r>
            <a:endParaRPr lang="en-US" sz="3600" b="1" dirty="0">
              <a:solidFill>
                <a:schemeClr val="tx1"/>
              </a:solidFill>
              <a:latin typeface="NikoshBAN" pitchFamily="2" charset="0"/>
              <a:cs typeface="NikoshBAN" pitchFamily="2" charset="0"/>
            </a:endParaRPr>
          </a:p>
        </p:txBody>
      </p:sp>
      <p:grpSp>
        <p:nvGrpSpPr>
          <p:cNvPr id="5" name="Group 4"/>
          <p:cNvGrpSpPr/>
          <p:nvPr/>
        </p:nvGrpSpPr>
        <p:grpSpPr>
          <a:xfrm>
            <a:off x="457200" y="3352800"/>
            <a:ext cx="8153400" cy="2667000"/>
            <a:chOff x="457200" y="3352800"/>
            <a:chExt cx="8153400" cy="2667000"/>
          </a:xfrm>
        </p:grpSpPr>
        <p:sp>
          <p:nvSpPr>
            <p:cNvPr id="3" name="Rectangle 2"/>
            <p:cNvSpPr/>
            <p:nvPr/>
          </p:nvSpPr>
          <p:spPr>
            <a:xfrm>
              <a:off x="457200" y="3352800"/>
              <a:ext cx="8153400" cy="26670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3"/>
            </a:fillRef>
            <a:effectRef idx="1">
              <a:schemeClr val="accent3"/>
            </a:effectRef>
            <a:fontRef idx="minor">
              <a:schemeClr val="lt1"/>
            </a:fontRef>
          </p:style>
          <p:txBody>
            <a:bodyPr rtlCol="0" anchor="ctr"/>
            <a:lstStyle/>
            <a:p>
              <a:r>
                <a:rPr lang="bn-IN" sz="2400" b="1" dirty="0" smtClean="0">
                  <a:solidFill>
                    <a:schemeClr val="tx1"/>
                  </a:solidFill>
                  <a:latin typeface="NikoshBAN" pitchFamily="2" charset="0"/>
                  <a:cs typeface="NikoshBAN" pitchFamily="2" charset="0"/>
                </a:rPr>
                <a:t>তাপস চন্দ্র সূত্রধর</a:t>
              </a:r>
            </a:p>
            <a:p>
              <a:r>
                <a:rPr lang="bn-IN" sz="2400" b="1" dirty="0" smtClean="0">
                  <a:solidFill>
                    <a:schemeClr val="tx1"/>
                  </a:solidFill>
                  <a:latin typeface="NikoshBAN" pitchFamily="2" charset="0"/>
                  <a:cs typeface="NikoshBAN" pitchFamily="2" charset="0"/>
                </a:rPr>
                <a:t>সহকারী শিক্ষক ( হিসাববিজ্ঞান ) </a:t>
              </a:r>
            </a:p>
            <a:p>
              <a:r>
                <a:rPr lang="bn-IN" sz="2400" b="1" dirty="0" smtClean="0">
                  <a:solidFill>
                    <a:schemeClr val="tx1"/>
                  </a:solidFill>
                  <a:latin typeface="NikoshBAN" pitchFamily="2" charset="0"/>
                  <a:cs typeface="NikoshBAN" pitchFamily="2" charset="0"/>
                </a:rPr>
                <a:t>হাজী আব্দুল হেকিম ভূঁইয়া হাইস্কুল এন্ড কলেজ </a:t>
              </a:r>
            </a:p>
            <a:p>
              <a:r>
                <a:rPr lang="bn-IN" sz="2400" b="1" dirty="0" smtClean="0">
                  <a:solidFill>
                    <a:schemeClr val="tx1"/>
                  </a:solidFill>
                  <a:latin typeface="NikoshBAN" pitchFamily="2" charset="0"/>
                  <a:cs typeface="NikoshBAN" pitchFamily="2" charset="0"/>
                </a:rPr>
                <a:t>আজমিরীগঞ্জ,হবিগঞ্জ। </a:t>
              </a:r>
            </a:p>
            <a:p>
              <a:r>
                <a:rPr lang="en-US" sz="2400" b="1" dirty="0" smtClean="0">
                  <a:solidFill>
                    <a:schemeClr val="tx1"/>
                  </a:solidFill>
                  <a:latin typeface="+mj-lt"/>
                  <a:cs typeface="NikoshBAN" pitchFamily="2" charset="0"/>
                </a:rPr>
                <a:t>Email: </a:t>
              </a:r>
              <a:r>
                <a:rPr lang="en-US" sz="2400" b="1" dirty="0" smtClean="0">
                  <a:solidFill>
                    <a:schemeClr val="tx1"/>
                  </a:solidFill>
                  <a:latin typeface="+mj-lt"/>
                  <a:cs typeface="NikoshBAN" pitchFamily="2" charset="0"/>
                  <a:hlinkClick r:id="rId2"/>
                </a:rPr>
                <a:t>tapasom1986@gmail.com</a:t>
              </a:r>
              <a:r>
                <a:rPr lang="en-US" sz="2400" b="1" dirty="0" smtClean="0">
                  <a:solidFill>
                    <a:schemeClr val="tx1"/>
                  </a:solidFill>
                  <a:latin typeface="+mj-lt"/>
                  <a:cs typeface="NikoshBAN" pitchFamily="2" charset="0"/>
                </a:rPr>
                <a:t> </a:t>
              </a:r>
              <a:r>
                <a:rPr lang="bn-IN" sz="2400" b="1" dirty="0" smtClean="0">
                  <a:solidFill>
                    <a:schemeClr val="tx1"/>
                  </a:solidFill>
                  <a:latin typeface="+mj-lt"/>
                  <a:cs typeface="NikoshBAN" pitchFamily="2" charset="0"/>
                </a:rPr>
                <a:t> </a:t>
              </a:r>
              <a:endParaRPr lang="en-US" sz="2400" b="1" dirty="0">
                <a:solidFill>
                  <a:schemeClr val="tx1"/>
                </a:solidFill>
                <a:latin typeface="+mj-lt"/>
                <a:cs typeface="NikoshBAN" pitchFamily="2" charset="0"/>
              </a:endParaRPr>
            </a:p>
          </p:txBody>
        </p:sp>
        <p:pic>
          <p:nvPicPr>
            <p:cNvPr id="4" name="Picture 3" descr="received_294674738441041.jpeg"/>
            <p:cNvPicPr>
              <a:picLocks noChangeAspect="1"/>
            </p:cNvPicPr>
            <p:nvPr/>
          </p:nvPicPr>
          <p:blipFill>
            <a:blip r:embed="rId3"/>
            <a:stretch>
              <a:fillRect/>
            </a:stretch>
          </p:blipFill>
          <p:spPr>
            <a:xfrm>
              <a:off x="6705600" y="3660039"/>
              <a:ext cx="1447800" cy="2131161"/>
            </a:xfrm>
            <a:prstGeom prst="rect">
              <a:avLst/>
            </a:prstGeom>
            <a:ln w="88900" cap="sq" cmpd="thickThin">
              <a:solidFill>
                <a:srgbClr val="000000"/>
              </a:solidFill>
              <a:prstDash val="solid"/>
              <a:miter lim="800000"/>
            </a:ln>
            <a:effectLst>
              <a:innerShdw blurRad="76200">
                <a:srgbClr val="000000"/>
              </a:innerShdw>
            </a:effec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1143000"/>
            <a:ext cx="5029200" cy="646331"/>
          </a:xfrm>
          <a:prstGeom prst="rect">
            <a:avLst/>
          </a:prstGeom>
          <a:noFill/>
        </p:spPr>
        <p:txBody>
          <a:bodyPr wrap="square" rtlCol="0">
            <a:spAutoFit/>
          </a:bodyPr>
          <a:lstStyle/>
          <a:p>
            <a:pPr algn="ctr"/>
            <a:r>
              <a:rPr lang="bn-IN" sz="3600" b="1" dirty="0" smtClean="0">
                <a:solidFill>
                  <a:schemeClr val="accent2">
                    <a:lumMod val="40000"/>
                    <a:lumOff val="60000"/>
                  </a:schemeClr>
                </a:solidFill>
                <a:latin typeface="NikoshBAN" pitchFamily="2" charset="0"/>
                <a:cs typeface="NikoshBAN" pitchFamily="2" charset="0"/>
              </a:rPr>
              <a:t>পাঠ পরিচিতি </a:t>
            </a:r>
            <a:endParaRPr lang="en-US" sz="3600" b="1" dirty="0">
              <a:solidFill>
                <a:schemeClr val="accent2">
                  <a:lumMod val="40000"/>
                  <a:lumOff val="60000"/>
                </a:schemeClr>
              </a:solidFill>
              <a:latin typeface="NikoshBAN" pitchFamily="2" charset="0"/>
              <a:cs typeface="NikoshBAN" pitchFamily="2" charset="0"/>
            </a:endParaRPr>
          </a:p>
        </p:txBody>
      </p:sp>
      <p:grpSp>
        <p:nvGrpSpPr>
          <p:cNvPr id="5" name="Group 4"/>
          <p:cNvGrpSpPr/>
          <p:nvPr/>
        </p:nvGrpSpPr>
        <p:grpSpPr>
          <a:xfrm>
            <a:off x="609600" y="2667000"/>
            <a:ext cx="7286625" cy="2475369"/>
            <a:chOff x="609600" y="2667000"/>
            <a:chExt cx="7286625" cy="2475369"/>
          </a:xfrm>
        </p:grpSpPr>
        <p:sp>
          <p:nvSpPr>
            <p:cNvPr id="3" name="TextBox 2"/>
            <p:cNvSpPr txBox="1"/>
            <p:nvPr/>
          </p:nvSpPr>
          <p:spPr>
            <a:xfrm>
              <a:off x="609600" y="2895600"/>
              <a:ext cx="4114800" cy="2246769"/>
            </a:xfrm>
            <a:prstGeom prst="rect">
              <a:avLst/>
            </a:prstGeom>
            <a:noFill/>
          </p:spPr>
          <p:txBody>
            <a:bodyPr wrap="square" rtlCol="0">
              <a:spAutoFit/>
            </a:bodyPr>
            <a:lstStyle/>
            <a:p>
              <a:r>
                <a:rPr lang="bn-IN" sz="2800" dirty="0" smtClean="0">
                  <a:solidFill>
                    <a:schemeClr val="accent1"/>
                  </a:solidFill>
                  <a:latin typeface="NikoshBAN" pitchFamily="2" charset="0"/>
                  <a:cs typeface="NikoshBAN" pitchFamily="2" charset="0"/>
                </a:rPr>
                <a:t>বিষয়ঃ হিসাববিজ্ঞান </a:t>
              </a:r>
            </a:p>
            <a:p>
              <a:r>
                <a:rPr lang="bn-IN" sz="2800" dirty="0" smtClean="0">
                  <a:solidFill>
                    <a:schemeClr val="accent1"/>
                  </a:solidFill>
                  <a:latin typeface="NikoshBAN" pitchFamily="2" charset="0"/>
                  <a:cs typeface="NikoshBAN" pitchFamily="2" charset="0"/>
                </a:rPr>
                <a:t>শ্রেণিঃ দশম</a:t>
              </a:r>
            </a:p>
            <a:p>
              <a:r>
                <a:rPr lang="bn-IN" sz="2800" dirty="0" smtClean="0">
                  <a:solidFill>
                    <a:schemeClr val="accent1"/>
                  </a:solidFill>
                  <a:latin typeface="NikoshBAN" pitchFamily="2" charset="0"/>
                  <a:cs typeface="NikoshBAN" pitchFamily="2" charset="0"/>
                </a:rPr>
                <a:t>অধ্যায়ঃ </a:t>
              </a:r>
              <a:r>
                <a:rPr lang="en-US" sz="2800" dirty="0" smtClean="0">
                  <a:solidFill>
                    <a:schemeClr val="accent1"/>
                  </a:solidFill>
                  <a:latin typeface="NikoshBAN" pitchFamily="2" charset="0"/>
                  <a:cs typeface="NikoshBAN" pitchFamily="2" charset="0"/>
                </a:rPr>
                <a:t>১১ </a:t>
              </a:r>
              <a:r>
                <a:rPr lang="en-US" sz="2800" dirty="0" err="1" smtClean="0">
                  <a:solidFill>
                    <a:schemeClr val="accent1"/>
                  </a:solidFill>
                  <a:latin typeface="NikoshBAN" pitchFamily="2" charset="0"/>
                  <a:cs typeface="NikoshBAN" pitchFamily="2" charset="0"/>
                </a:rPr>
                <a:t>দশ</a:t>
              </a:r>
              <a:r>
                <a:rPr lang="en-US" sz="2800" dirty="0" smtClean="0">
                  <a:solidFill>
                    <a:schemeClr val="accent1"/>
                  </a:solidFill>
                  <a:latin typeface="NikoshBAN" pitchFamily="2" charset="0"/>
                  <a:cs typeface="NikoshBAN" pitchFamily="2" charset="0"/>
                </a:rPr>
                <a:t> </a:t>
              </a:r>
              <a:endParaRPr lang="bn-IN" sz="2800" dirty="0" smtClean="0">
                <a:solidFill>
                  <a:schemeClr val="accent1"/>
                </a:solidFill>
                <a:latin typeface="NikoshBAN" pitchFamily="2" charset="0"/>
                <a:cs typeface="NikoshBAN" pitchFamily="2" charset="0"/>
              </a:endParaRPr>
            </a:p>
            <a:p>
              <a:r>
                <a:rPr lang="bn-IN" sz="2800" dirty="0" smtClean="0">
                  <a:solidFill>
                    <a:schemeClr val="accent1"/>
                  </a:solidFill>
                  <a:latin typeface="NikoshBAN" pitchFamily="2" charset="0"/>
                  <a:cs typeface="NikoshBAN" pitchFamily="2" charset="0"/>
                </a:rPr>
                <a:t>সময়ঃ ৫০মিনিট </a:t>
              </a:r>
            </a:p>
            <a:p>
              <a:r>
                <a:rPr lang="bn-IN" sz="2800" dirty="0" smtClean="0">
                  <a:solidFill>
                    <a:schemeClr val="accent1"/>
                  </a:solidFill>
                  <a:latin typeface="NikoshBAN" pitchFamily="2" charset="0"/>
                  <a:cs typeface="NikoshBAN" pitchFamily="2" charset="0"/>
                </a:rPr>
                <a:t>তারিখঃ ২৮/০৭/২০২১খ্রিঃ </a:t>
              </a:r>
              <a:endParaRPr lang="en-US" sz="2800" dirty="0">
                <a:solidFill>
                  <a:schemeClr val="accent1"/>
                </a:solidFill>
                <a:latin typeface="NikoshBAN" pitchFamily="2" charset="0"/>
                <a:cs typeface="NikoshBAN" pitchFamily="2" charset="0"/>
              </a:endParaRPr>
            </a:p>
          </p:txBody>
        </p:sp>
        <p:pic>
          <p:nvPicPr>
            <p:cNvPr id="4" name="Picture 3" descr="b00k.jpg"/>
            <p:cNvPicPr>
              <a:picLocks noChangeAspect="1"/>
            </p:cNvPicPr>
            <p:nvPr/>
          </p:nvPicPr>
          <p:blipFill>
            <a:blip r:embed="rId2"/>
            <a:stretch>
              <a:fillRect/>
            </a:stretch>
          </p:blipFill>
          <p:spPr>
            <a:xfrm>
              <a:off x="6019800" y="2667000"/>
              <a:ext cx="1876425" cy="2438400"/>
            </a:xfrm>
            <a:prstGeom prst="rect">
              <a:avLst/>
            </a:prstGeom>
            <a:ln w="88900" cap="sq" cmpd="thickThin">
              <a:solidFill>
                <a:srgbClr val="000000"/>
              </a:solidFill>
              <a:prstDash val="solid"/>
              <a:miter lim="800000"/>
            </a:ln>
            <a:effectLst>
              <a:innerShdw blurRad="76200">
                <a:srgbClr val="000000"/>
              </a:innerShdw>
            </a:effec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371600" y="1905000"/>
            <a:ext cx="5905500" cy="3429000"/>
            <a:chOff x="1371600" y="1905000"/>
            <a:chExt cx="5905500" cy="3429000"/>
          </a:xfrm>
        </p:grpSpPr>
        <p:pic>
          <p:nvPicPr>
            <p:cNvPr id="2" name="Picture 1" descr="2111.jpg"/>
            <p:cNvPicPr>
              <a:picLocks noChangeAspect="1"/>
            </p:cNvPicPr>
            <p:nvPr/>
          </p:nvPicPr>
          <p:blipFill>
            <a:blip r:embed="rId2"/>
            <a:stretch>
              <a:fillRect/>
            </a:stretch>
          </p:blipFill>
          <p:spPr>
            <a:xfrm>
              <a:off x="1371600" y="1905000"/>
              <a:ext cx="2828925" cy="1619250"/>
            </a:xfrm>
            <a:prstGeom prst="rect">
              <a:avLst/>
            </a:prstGeom>
            <a:ln w="88900" cap="sq" cmpd="thickThin">
              <a:solidFill>
                <a:srgbClr val="000000"/>
              </a:solidFill>
              <a:prstDash val="solid"/>
              <a:miter lim="800000"/>
            </a:ln>
            <a:effectLst>
              <a:innerShdw blurRad="76200">
                <a:srgbClr val="000000"/>
              </a:innerShdw>
            </a:effectLst>
          </p:spPr>
        </p:pic>
        <p:pic>
          <p:nvPicPr>
            <p:cNvPr id="3" name="Picture 2" descr="21111.jpg"/>
            <p:cNvPicPr>
              <a:picLocks noChangeAspect="1"/>
            </p:cNvPicPr>
            <p:nvPr/>
          </p:nvPicPr>
          <p:blipFill>
            <a:blip r:embed="rId3"/>
            <a:stretch>
              <a:fillRect/>
            </a:stretch>
          </p:blipFill>
          <p:spPr>
            <a:xfrm>
              <a:off x="1371600" y="3733800"/>
              <a:ext cx="2847975" cy="1600200"/>
            </a:xfrm>
            <a:prstGeom prst="rect">
              <a:avLst/>
            </a:prstGeom>
            <a:ln w="88900" cap="sq" cmpd="thickThin">
              <a:solidFill>
                <a:srgbClr val="000000"/>
              </a:solidFill>
              <a:prstDash val="solid"/>
              <a:miter lim="800000"/>
            </a:ln>
            <a:effectLst>
              <a:innerShdw blurRad="76200">
                <a:srgbClr val="000000"/>
              </a:innerShdw>
            </a:effectLst>
          </p:spPr>
        </p:pic>
        <p:pic>
          <p:nvPicPr>
            <p:cNvPr id="4" name="Picture 3" descr="211111.jpg"/>
            <p:cNvPicPr>
              <a:picLocks noChangeAspect="1"/>
            </p:cNvPicPr>
            <p:nvPr/>
          </p:nvPicPr>
          <p:blipFill>
            <a:blip r:embed="rId4"/>
            <a:stretch>
              <a:fillRect/>
            </a:stretch>
          </p:blipFill>
          <p:spPr>
            <a:xfrm>
              <a:off x="4419600" y="1905000"/>
              <a:ext cx="2847975" cy="1600200"/>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descr="211.jpg"/>
            <p:cNvPicPr>
              <a:picLocks noChangeAspect="1"/>
            </p:cNvPicPr>
            <p:nvPr/>
          </p:nvPicPr>
          <p:blipFill>
            <a:blip r:embed="rId5"/>
            <a:stretch>
              <a:fillRect/>
            </a:stretch>
          </p:blipFill>
          <p:spPr>
            <a:xfrm>
              <a:off x="4419600" y="3733800"/>
              <a:ext cx="2857500" cy="1600200"/>
            </a:xfrm>
            <a:prstGeom prst="rect">
              <a:avLst/>
            </a:prstGeom>
            <a:ln w="88900" cap="sq" cmpd="thickThin">
              <a:solidFill>
                <a:srgbClr val="000000"/>
              </a:solidFill>
              <a:prstDash val="solid"/>
              <a:miter lim="800000"/>
            </a:ln>
            <a:effectLst>
              <a:innerShdw blurRad="76200">
                <a:srgbClr val="000000"/>
              </a:innerShdw>
            </a:effectLst>
          </p:spPr>
        </p:pic>
      </p:grpSp>
      <p:sp>
        <p:nvSpPr>
          <p:cNvPr id="7" name="TextBox 6"/>
          <p:cNvSpPr txBox="1"/>
          <p:nvPr/>
        </p:nvSpPr>
        <p:spPr>
          <a:xfrm>
            <a:off x="2133600" y="762000"/>
            <a:ext cx="4495800" cy="646331"/>
          </a:xfrm>
          <a:prstGeom prst="rect">
            <a:avLst/>
          </a:prstGeom>
          <a:noFill/>
        </p:spPr>
        <p:txBody>
          <a:bodyPr wrap="square" rtlCol="0">
            <a:spAutoFit/>
          </a:bodyPr>
          <a:lstStyle/>
          <a:p>
            <a:pPr algn="ctr"/>
            <a:r>
              <a:rPr lang="bn-IN" sz="3600" b="1" dirty="0" smtClean="0">
                <a:latin typeface="NikoshBAN" pitchFamily="2" charset="0"/>
                <a:cs typeface="NikoshBAN" pitchFamily="2" charset="0"/>
              </a:rPr>
              <a:t>নিচের ছবিগুলো দেখে নেই </a:t>
            </a:r>
            <a:endParaRPr lang="en-US" sz="3600" b="1"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838200"/>
            <a:ext cx="4495800" cy="584775"/>
          </a:xfrm>
          <a:prstGeom prst="rect">
            <a:avLst/>
          </a:prstGeom>
          <a:noFill/>
        </p:spPr>
        <p:txBody>
          <a:bodyPr wrap="square" rtlCol="0">
            <a:spAutoFit/>
          </a:bodyPr>
          <a:lstStyle/>
          <a:p>
            <a:pPr algn="ctr"/>
            <a:r>
              <a:rPr lang="bn-IN" sz="3200" dirty="0" smtClean="0">
                <a:solidFill>
                  <a:srgbClr val="00B050"/>
                </a:solidFill>
                <a:latin typeface="NikoshBAN" pitchFamily="2" charset="0"/>
                <a:cs typeface="NikoshBAN" pitchFamily="2" charset="0"/>
              </a:rPr>
              <a:t>ছবিতে আমরা কী দেখতে পাই ? </a:t>
            </a:r>
            <a:endParaRPr lang="en-US" sz="3200" dirty="0">
              <a:solidFill>
                <a:srgbClr val="00B050"/>
              </a:solidFill>
              <a:latin typeface="NikoshBAN" pitchFamily="2" charset="0"/>
              <a:cs typeface="NikoshBAN" pitchFamily="2" charset="0"/>
            </a:endParaRPr>
          </a:p>
        </p:txBody>
      </p:sp>
      <p:sp>
        <p:nvSpPr>
          <p:cNvPr id="3" name="TextBox 2"/>
          <p:cNvSpPr txBox="1"/>
          <p:nvPr/>
        </p:nvSpPr>
        <p:spPr>
          <a:xfrm>
            <a:off x="762000" y="2514600"/>
            <a:ext cx="3276600" cy="523220"/>
          </a:xfrm>
          <a:prstGeom prst="rect">
            <a:avLst/>
          </a:prstGeom>
          <a:noFill/>
        </p:spPr>
        <p:txBody>
          <a:bodyPr wrap="square" rtlCol="0">
            <a:spAutoFit/>
          </a:bodyPr>
          <a:lstStyle/>
          <a:p>
            <a:r>
              <a:rPr lang="bn-IN" sz="2800" dirty="0" smtClean="0">
                <a:latin typeface="NikoshBAN" pitchFamily="2" charset="0"/>
                <a:cs typeface="NikoshBAN" pitchFamily="2" charset="0"/>
              </a:rPr>
              <a:t>শিক্ষার্থীরা ভেবে উত্তর দিবেঃ   </a:t>
            </a:r>
            <a:endParaRPr lang="en-US" sz="2800" dirty="0">
              <a:latin typeface="NikoshBAN" pitchFamily="2" charset="0"/>
              <a:cs typeface="NikoshBAN" pitchFamily="2" charset="0"/>
            </a:endParaRPr>
          </a:p>
        </p:txBody>
      </p:sp>
      <p:sp>
        <p:nvSpPr>
          <p:cNvPr id="4" name="TextBox 3"/>
          <p:cNvSpPr txBox="1"/>
          <p:nvPr/>
        </p:nvSpPr>
        <p:spPr>
          <a:xfrm>
            <a:off x="1066800" y="3810000"/>
            <a:ext cx="5638800" cy="954107"/>
          </a:xfrm>
          <a:prstGeom prst="rect">
            <a:avLst/>
          </a:prstGeom>
          <a:noFill/>
        </p:spPr>
        <p:txBody>
          <a:bodyPr wrap="square" rtlCol="0">
            <a:spAutoFit/>
          </a:bodyPr>
          <a:lstStyle/>
          <a:p>
            <a:r>
              <a:rPr lang="bn-IN" sz="2800" dirty="0" smtClean="0">
                <a:latin typeface="NikoshBAN" pitchFamily="2" charset="0"/>
                <a:cs typeface="NikoshBAN" pitchFamily="2" charset="0"/>
              </a:rPr>
              <a:t>বিভিন্ন ধরনের দোকান দেখা যাচ্ছে। যেমন ,ফলের দোকান,কাপড়ের দোকান,ইত্যাদি। </a:t>
            </a:r>
            <a:endParaRPr lang="en-US" sz="2800" dirty="0">
              <a:latin typeface="NikoshBAN" pitchFamily="2" charset="0"/>
              <a:cs typeface="NikoshBAN" pitchFamily="2" charset="0"/>
            </a:endParaRPr>
          </a:p>
        </p:txBody>
      </p:sp>
      <p:sp>
        <p:nvSpPr>
          <p:cNvPr id="5" name="TextBox 4"/>
          <p:cNvSpPr txBox="1"/>
          <p:nvPr/>
        </p:nvSpPr>
        <p:spPr>
          <a:xfrm>
            <a:off x="990600" y="5410200"/>
            <a:ext cx="6629400" cy="584775"/>
          </a:xfrm>
          <a:prstGeom prst="rect">
            <a:avLst/>
          </a:prstGeom>
          <a:noFill/>
        </p:spPr>
        <p:txBody>
          <a:bodyPr wrap="square" rtlCol="0">
            <a:spAutoFit/>
          </a:bodyPr>
          <a:lstStyle/>
          <a:p>
            <a:r>
              <a:rPr lang="bn-IN" sz="3200" b="1" dirty="0" smtClean="0">
                <a:solidFill>
                  <a:srgbClr val="00B0F0"/>
                </a:solidFill>
                <a:latin typeface="NikoshBAN" pitchFamily="2" charset="0"/>
                <a:cs typeface="NikoshBAN" pitchFamily="2" charset="0"/>
              </a:rPr>
              <a:t>শিক্ষার্থীরা প্রশ্নের মাধ্যমে উত্তর দিবে ----- </a:t>
            </a:r>
            <a:endParaRPr lang="en-US" sz="3200" b="1" dirty="0">
              <a:solidFill>
                <a:srgbClr val="00B0F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edge">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strips(downLeft)">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3011269"/>
            <a:ext cx="4572000" cy="646331"/>
          </a:xfrm>
          <a:prstGeom prst="rect">
            <a:avLst/>
          </a:prstGeom>
          <a:noFill/>
        </p:spPr>
        <p:txBody>
          <a:bodyPr wrap="square" rtlCol="0">
            <a:spAutoFit/>
          </a:bodyPr>
          <a:lstStyle/>
          <a:p>
            <a:pPr algn="ctr"/>
            <a:r>
              <a:rPr lang="bn-IN" sz="3600" b="1" dirty="0" smtClean="0">
                <a:solidFill>
                  <a:schemeClr val="accent1"/>
                </a:solidFill>
                <a:latin typeface="NikoshBAN" pitchFamily="2" charset="0"/>
                <a:cs typeface="NikoshBAN" pitchFamily="2" charset="0"/>
              </a:rPr>
              <a:t>ক্রয়- বিক্রয় </a:t>
            </a:r>
            <a:endParaRPr lang="en-US" sz="3600" b="1" dirty="0">
              <a:solidFill>
                <a:schemeClr val="accent1"/>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38200"/>
            <a:ext cx="77724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solidFill>
                  <a:schemeClr val="tx1"/>
                </a:solidFill>
                <a:latin typeface="NikoshBAN" pitchFamily="2" charset="0"/>
                <a:cs typeface="NikoshBAN" pitchFamily="2" charset="0"/>
              </a:rPr>
              <a:t>আজকের পাঠ </a:t>
            </a:r>
            <a:endParaRPr lang="en-US" sz="3600" b="1" dirty="0">
              <a:solidFill>
                <a:schemeClr val="tx1"/>
              </a:solidFill>
              <a:latin typeface="NikoshBAN" pitchFamily="2" charset="0"/>
              <a:cs typeface="NikoshBAN" pitchFamily="2" charset="0"/>
            </a:endParaRPr>
          </a:p>
        </p:txBody>
      </p:sp>
      <p:sp>
        <p:nvSpPr>
          <p:cNvPr id="3" name="Rounded Rectangle 2"/>
          <p:cNvSpPr/>
          <p:nvPr/>
        </p:nvSpPr>
        <p:spPr>
          <a:xfrm>
            <a:off x="2819400" y="3581400"/>
            <a:ext cx="3886200" cy="83820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bn-IN" sz="2800" b="1" dirty="0" smtClean="0">
                <a:solidFill>
                  <a:srgbClr val="FFFF00"/>
                </a:solidFill>
                <a:latin typeface="NikoshBAN" pitchFamily="2" charset="0"/>
                <a:cs typeface="NikoshBAN" pitchFamily="2" charset="0"/>
              </a:rPr>
              <a:t>পন্যের ক্রয়মূল্য ও বিক্রয়মূল্য </a:t>
            </a:r>
            <a:endParaRPr lang="en-US" sz="2800" b="1" dirty="0">
              <a:solidFill>
                <a:srgbClr val="FFFF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057400" y="609600"/>
            <a:ext cx="5105400" cy="17526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bn-IN" sz="3600" b="1" dirty="0" smtClean="0">
                <a:solidFill>
                  <a:srgbClr val="002060"/>
                </a:solidFill>
                <a:latin typeface="NikoshBAN" pitchFamily="2" charset="0"/>
                <a:cs typeface="NikoshBAN" pitchFamily="2" charset="0"/>
              </a:rPr>
              <a:t>শিখনফল </a:t>
            </a:r>
            <a:endParaRPr lang="en-US" sz="3600" b="1" dirty="0">
              <a:solidFill>
                <a:srgbClr val="002060"/>
              </a:solidFill>
              <a:latin typeface="NikoshBAN" pitchFamily="2" charset="0"/>
              <a:cs typeface="NikoshBAN" pitchFamily="2" charset="0"/>
            </a:endParaRPr>
          </a:p>
        </p:txBody>
      </p:sp>
      <p:sp>
        <p:nvSpPr>
          <p:cNvPr id="3" name="Rounded Rectangle 2"/>
          <p:cNvSpPr/>
          <p:nvPr/>
        </p:nvSpPr>
        <p:spPr>
          <a:xfrm>
            <a:off x="609600" y="3429000"/>
            <a:ext cx="7772400" cy="2743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800" b="1" dirty="0" smtClean="0">
                <a:solidFill>
                  <a:schemeClr val="tx1"/>
                </a:solidFill>
                <a:latin typeface="NikoshBAN" pitchFamily="2" charset="0"/>
                <a:cs typeface="NikoshBAN" pitchFamily="2" charset="0"/>
              </a:rPr>
              <a:t>১।পন্যের ক্রয়মূল্য কী বলতে পারবে।</a:t>
            </a:r>
          </a:p>
          <a:p>
            <a:r>
              <a:rPr lang="bn-IN" sz="2800" b="1" dirty="0" smtClean="0">
                <a:solidFill>
                  <a:schemeClr val="tx1"/>
                </a:solidFill>
                <a:latin typeface="NikoshBAN" pitchFamily="2" charset="0"/>
                <a:cs typeface="NikoshBAN" pitchFamily="2" charset="0"/>
              </a:rPr>
              <a:t>২।পন্যের বিক্রয়মূল্য কী ব্যাখ্যা করতে পারবে।</a:t>
            </a:r>
          </a:p>
          <a:p>
            <a:r>
              <a:rPr lang="bn-IN" sz="2800" b="1" dirty="0" smtClean="0">
                <a:solidFill>
                  <a:schemeClr val="tx1"/>
                </a:solidFill>
                <a:latin typeface="NikoshBAN" pitchFamily="2" charset="0"/>
                <a:cs typeface="NikoshBAN" pitchFamily="2" charset="0"/>
              </a:rPr>
              <a:t>৩। পন্যের ক্রয়মূল্য নির্নয় করতে পারবে।</a:t>
            </a:r>
          </a:p>
          <a:p>
            <a:r>
              <a:rPr lang="bn-IN" sz="2800" b="1" dirty="0" smtClean="0">
                <a:solidFill>
                  <a:schemeClr val="tx1"/>
                </a:solidFill>
                <a:latin typeface="NikoshBAN" pitchFamily="2" charset="0"/>
                <a:cs typeface="NikoshBAN" pitchFamily="2" charset="0"/>
              </a:rPr>
              <a:t>৪। পন্যের বিক্রয়মূল্য নির্নয় করতে পারবে। </a:t>
            </a:r>
            <a:endParaRPr lang="en-US" sz="2800" b="1" dirty="0">
              <a:solidFill>
                <a:schemeClr val="tx1"/>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0"/>
            <a:ext cx="8077200" cy="1200329"/>
          </a:xfrm>
          <a:prstGeom prst="rect">
            <a:avLst/>
          </a:prstGeom>
          <a:noFill/>
        </p:spPr>
        <p:txBody>
          <a:bodyPr wrap="square" rtlCol="0">
            <a:spAutoFit/>
          </a:bodyPr>
          <a:lstStyle/>
          <a:p>
            <a:r>
              <a:rPr lang="bn-IN" sz="2400" b="1" u="sng" dirty="0" smtClean="0">
                <a:latin typeface="NikoshBAN" pitchFamily="2" charset="0"/>
                <a:cs typeface="NikoshBAN" pitchFamily="2" charset="0"/>
              </a:rPr>
              <a:t>ক্রয়মূল্যঃ</a:t>
            </a:r>
            <a:r>
              <a:rPr lang="bn-IN" sz="2400" dirty="0" smtClean="0">
                <a:latin typeface="NikoshBAN" pitchFamily="2" charset="0"/>
                <a:cs typeface="NikoshBAN" pitchFamily="2" charset="0"/>
              </a:rPr>
              <a:t> সাধারন অর্থে ক্রয়মূল্য বলতে বুঝায় পন্য ক্রয়ের সময় বিক্রেতাকে যে মূল্য প্রদান করা হয়ে থাকে।কিন্তু বিক্রেতাকে দেওয়া প্রদত্ত অর্থের সাথে ক্রেতার গুদাম পর্যন্ত পৌছানো বাবদ যে সমস্ত আনুসাংগিক প্রত্যেক্ষ  খরচ হয় তার সমষ্টিই হলো ক্রয়মূল্য। </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140</TotalTime>
  <Words>293</Words>
  <Application>Microsoft Office PowerPoint</Application>
  <PresentationFormat>On-screen Show (4:3)</PresentationFormat>
  <Paragraphs>103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Aspect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Microsoft</cp:lastModifiedBy>
  <cp:revision>43</cp:revision>
  <dcterms:created xsi:type="dcterms:W3CDTF">2006-08-16T00:00:00Z</dcterms:created>
  <dcterms:modified xsi:type="dcterms:W3CDTF">2021-07-30T10:19:15Z</dcterms:modified>
</cp:coreProperties>
</file>