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8726F8-A201-449B-90CA-EC556B9260BA}" type="doc">
      <dgm:prSet loTypeId="urn:microsoft.com/office/officeart/2008/layout/RadialCluster" loCatId="cycl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1AC5EE7-99DB-4181-99C7-9C174A28BA63}">
      <dgm:prSet phldrT="[Text]" custT="1"/>
      <dgm:spPr/>
      <dgm:t>
        <a:bodyPr/>
        <a:lstStyle/>
        <a:p>
          <a:r>
            <a:rPr lang="en-US" sz="40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লসাগু</a:t>
          </a:r>
          <a:r>
            <a:rPr lang="en-US" sz="4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নির্ণয়ের</a:t>
          </a:r>
          <a:r>
            <a:rPr lang="en-US" sz="4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r>
            <a:rPr lang="en-US" sz="4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6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826BAC3-18B3-413F-A702-C1F13C25CE39}" type="parTrans" cxnId="{B8A6CAD6-2D01-45DF-B828-E8C85B228A6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24219FA-C58C-4007-8B10-135F56D9AF5B}" type="sibTrans" cxnId="{B8A6CAD6-2D01-45DF-B828-E8C85B228A6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C3A931F-4698-46A8-9BC9-928C58840F90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40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পর্যবেক্ষণ</a:t>
          </a:r>
          <a:endParaRPr lang="en-US" sz="40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4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r>
            <a:rPr lang="en-US" sz="4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gm:t>
    </dgm:pt>
    <dgm:pt modelId="{97FF91BD-5B3C-44A3-BF17-7CD04EFCFE8B}" type="parTrans" cxnId="{2F9D0F2F-E389-412A-B99A-4284C6061904}">
      <dgm:prSet custT="1"/>
      <dgm:spPr/>
      <dgm:t>
        <a:bodyPr/>
        <a:lstStyle/>
        <a:p>
          <a:endParaRPr lang="en-US" sz="105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5CE7C84-D3DD-47A1-9DE8-76EE15FD5515}" type="sibTrans" cxnId="{2F9D0F2F-E389-412A-B99A-4284C6061904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CF744DB-3425-4989-9602-8BF5591AAB8D}">
      <dgm:prSet phldrT="[Text]" custT="1"/>
      <dgm:spPr/>
      <dgm:t>
        <a:bodyPr/>
        <a:lstStyle/>
        <a:p>
          <a:r>
            <a:rPr lang="en-US" sz="40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ইউক্লিডীয়</a:t>
          </a:r>
          <a:r>
            <a:rPr lang="en-US" sz="4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/ </a:t>
          </a:r>
          <a:r>
            <a:rPr lang="en-US" sz="40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ভাগ</a:t>
          </a:r>
          <a:r>
            <a:rPr lang="en-US" sz="4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/</a:t>
          </a:r>
          <a:r>
            <a:rPr lang="en-US" sz="40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সংক্ষিপ্ত</a:t>
          </a:r>
          <a:r>
            <a:rPr lang="en-US" sz="4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r>
            <a:rPr lang="en-US" sz="4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5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1FDB88C-79A4-4074-B79A-9167D5B0D437}" type="parTrans" cxnId="{E2546A6B-B332-41FB-9B40-22C5F57BCF2B}">
      <dgm:prSet custT="1"/>
      <dgm:spPr/>
      <dgm:t>
        <a:bodyPr/>
        <a:lstStyle/>
        <a:p>
          <a:endParaRPr lang="en-US" sz="105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CCE3A89-6819-46DA-8471-389EE3374A06}" type="sibTrans" cxnId="{E2546A6B-B332-41FB-9B40-22C5F57BCF2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AC6D0E7-9B76-494E-A11C-AF1487039EEF}">
      <dgm:prSet phldrT="[Text]" custT="1"/>
      <dgm:spPr/>
      <dgm:t>
        <a:bodyPr/>
        <a:lstStyle/>
        <a:p>
          <a:r>
            <a:rPr lang="en-US" sz="40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মৌলিক</a:t>
          </a:r>
          <a:r>
            <a:rPr lang="en-US" sz="4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উৎপাদক</a:t>
          </a:r>
          <a:endParaRPr lang="en-US" sz="40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4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r>
            <a:rPr lang="en-US" sz="4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5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89AED38-CC8D-4067-B6E3-9B874E48763C}" type="parTrans" cxnId="{1383E886-FBC0-4810-988F-8508DC684664}">
      <dgm:prSet custT="1"/>
      <dgm:spPr/>
      <dgm:t>
        <a:bodyPr/>
        <a:lstStyle/>
        <a:p>
          <a:endParaRPr lang="en-US" sz="105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721C534-54DC-49EE-993A-6DE37BE09A55}" type="sibTrans" cxnId="{1383E886-FBC0-4810-988F-8508DC684664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0CE6972-5B59-44EF-A27D-4A01D776F901}" type="pres">
      <dgm:prSet presAssocID="{CA8726F8-A201-449B-90CA-EC556B9260B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A20A531-D1B8-41C0-91F4-9A7D28479E20}" type="pres">
      <dgm:prSet presAssocID="{11AC5EE7-99DB-4181-99C7-9C174A28BA63}" presName="singleCycle" presStyleCnt="0"/>
      <dgm:spPr/>
    </dgm:pt>
    <dgm:pt modelId="{4EAF58EB-CAC5-49A9-99DC-8E578A19CC4F}" type="pres">
      <dgm:prSet presAssocID="{11AC5EE7-99DB-4181-99C7-9C174A28BA63}" presName="singleCenter" presStyleLbl="node1" presStyleIdx="0" presStyleCnt="4" custScaleX="133038" custLinFactNeighborX="-1234" custLinFactNeighborY="-14865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A3388AE8-BB30-45F2-B7EA-CDFF7486F853}" type="pres">
      <dgm:prSet presAssocID="{97FF91BD-5B3C-44A3-BF17-7CD04EFCFE8B}" presName="Name56" presStyleLbl="parChTrans1D2" presStyleIdx="0" presStyleCnt="3"/>
      <dgm:spPr/>
      <dgm:t>
        <a:bodyPr/>
        <a:lstStyle/>
        <a:p>
          <a:endParaRPr lang="en-US"/>
        </a:p>
      </dgm:t>
    </dgm:pt>
    <dgm:pt modelId="{ACDBF874-0736-4FCB-A3B7-23DB97663FF9}" type="pres">
      <dgm:prSet presAssocID="{8C3A931F-4698-46A8-9BC9-928C58840F90}" presName="text0" presStyleLbl="node1" presStyleIdx="1" presStyleCnt="4" custScaleX="305070" custScaleY="131632" custRadScaleRad="111972" custRadScaleInc="-7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C06010-D42D-4554-B7CF-1E6717037185}" type="pres">
      <dgm:prSet presAssocID="{61FDB88C-79A4-4074-B79A-9167D5B0D437}" presName="Name56" presStyleLbl="parChTrans1D2" presStyleIdx="1" presStyleCnt="3"/>
      <dgm:spPr/>
      <dgm:t>
        <a:bodyPr/>
        <a:lstStyle/>
        <a:p>
          <a:endParaRPr lang="en-US"/>
        </a:p>
      </dgm:t>
    </dgm:pt>
    <dgm:pt modelId="{1B3108F6-9268-4953-8AFF-D37949F3320B}" type="pres">
      <dgm:prSet presAssocID="{9CF744DB-3425-4989-9602-8BF5591AAB8D}" presName="text0" presStyleLbl="node1" presStyleIdx="2" presStyleCnt="4" custScaleX="359360" custScaleY="155048" custRadScaleRad="118909" custRadScaleInc="-214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E3DA8B-754D-4E26-A152-9CC753AD46C6}" type="pres">
      <dgm:prSet presAssocID="{689AED38-CC8D-4067-B6E3-9B874E48763C}" presName="Name56" presStyleLbl="parChTrans1D2" presStyleIdx="2" presStyleCnt="3"/>
      <dgm:spPr/>
      <dgm:t>
        <a:bodyPr/>
        <a:lstStyle/>
        <a:p>
          <a:endParaRPr lang="en-US"/>
        </a:p>
      </dgm:t>
    </dgm:pt>
    <dgm:pt modelId="{D4DD1768-61D7-4796-AB03-95802B003427}" type="pres">
      <dgm:prSet presAssocID="{BAC6D0E7-9B76-494E-A11C-AF1487039EEF}" presName="text0" presStyleLbl="node1" presStyleIdx="3" presStyleCnt="4" custScaleX="335727" custScaleY="153713" custRadScaleRad="115528" custRadScaleInc="22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BAA830-B2CC-49D1-8CC6-61EE6DFA6747}" type="presOf" srcId="{CA8726F8-A201-449B-90CA-EC556B9260BA}" destId="{20CE6972-5B59-44EF-A27D-4A01D776F901}" srcOrd="0" destOrd="0" presId="urn:microsoft.com/office/officeart/2008/layout/RadialCluster"/>
    <dgm:cxn modelId="{6D1C9F9B-F305-499F-82D5-F044D5D38E3E}" type="presOf" srcId="{97FF91BD-5B3C-44A3-BF17-7CD04EFCFE8B}" destId="{A3388AE8-BB30-45F2-B7EA-CDFF7486F853}" srcOrd="0" destOrd="0" presId="urn:microsoft.com/office/officeart/2008/layout/RadialCluster"/>
    <dgm:cxn modelId="{B8A6CAD6-2D01-45DF-B828-E8C85B228A6B}" srcId="{CA8726F8-A201-449B-90CA-EC556B9260BA}" destId="{11AC5EE7-99DB-4181-99C7-9C174A28BA63}" srcOrd="0" destOrd="0" parTransId="{6826BAC3-18B3-413F-A702-C1F13C25CE39}" sibTransId="{724219FA-C58C-4007-8B10-135F56D9AF5B}"/>
    <dgm:cxn modelId="{DAD4CC30-DE71-4563-8054-1C991E935F6F}" type="presOf" srcId="{11AC5EE7-99DB-4181-99C7-9C174A28BA63}" destId="{4EAF58EB-CAC5-49A9-99DC-8E578A19CC4F}" srcOrd="0" destOrd="0" presId="urn:microsoft.com/office/officeart/2008/layout/RadialCluster"/>
    <dgm:cxn modelId="{84D367F4-B8DE-4B01-BA50-53E5BE3BF20E}" type="presOf" srcId="{BAC6D0E7-9B76-494E-A11C-AF1487039EEF}" destId="{D4DD1768-61D7-4796-AB03-95802B003427}" srcOrd="0" destOrd="0" presId="urn:microsoft.com/office/officeart/2008/layout/RadialCluster"/>
    <dgm:cxn modelId="{1383E886-FBC0-4810-988F-8508DC684664}" srcId="{11AC5EE7-99DB-4181-99C7-9C174A28BA63}" destId="{BAC6D0E7-9B76-494E-A11C-AF1487039EEF}" srcOrd="2" destOrd="0" parTransId="{689AED38-CC8D-4067-B6E3-9B874E48763C}" sibTransId="{A721C534-54DC-49EE-993A-6DE37BE09A55}"/>
    <dgm:cxn modelId="{E2546A6B-B332-41FB-9B40-22C5F57BCF2B}" srcId="{11AC5EE7-99DB-4181-99C7-9C174A28BA63}" destId="{9CF744DB-3425-4989-9602-8BF5591AAB8D}" srcOrd="1" destOrd="0" parTransId="{61FDB88C-79A4-4074-B79A-9167D5B0D437}" sibTransId="{8CCE3A89-6819-46DA-8471-389EE3374A06}"/>
    <dgm:cxn modelId="{2B933442-485B-44D8-805C-66881D4387FD}" type="presOf" srcId="{9CF744DB-3425-4989-9602-8BF5591AAB8D}" destId="{1B3108F6-9268-4953-8AFF-D37949F3320B}" srcOrd="0" destOrd="0" presId="urn:microsoft.com/office/officeart/2008/layout/RadialCluster"/>
    <dgm:cxn modelId="{DBBEAD34-95FC-4F1C-BD51-7261ABFAAC57}" type="presOf" srcId="{689AED38-CC8D-4067-B6E3-9B874E48763C}" destId="{B3E3DA8B-754D-4E26-A152-9CC753AD46C6}" srcOrd="0" destOrd="0" presId="urn:microsoft.com/office/officeart/2008/layout/RadialCluster"/>
    <dgm:cxn modelId="{2F9D0F2F-E389-412A-B99A-4284C6061904}" srcId="{11AC5EE7-99DB-4181-99C7-9C174A28BA63}" destId="{8C3A931F-4698-46A8-9BC9-928C58840F90}" srcOrd="0" destOrd="0" parTransId="{97FF91BD-5B3C-44A3-BF17-7CD04EFCFE8B}" sibTransId="{85CE7C84-D3DD-47A1-9DE8-76EE15FD5515}"/>
    <dgm:cxn modelId="{35D73C60-87DF-48A4-9E61-42BDEE1ABD3D}" type="presOf" srcId="{8C3A931F-4698-46A8-9BC9-928C58840F90}" destId="{ACDBF874-0736-4FCB-A3B7-23DB97663FF9}" srcOrd="0" destOrd="0" presId="urn:microsoft.com/office/officeart/2008/layout/RadialCluster"/>
    <dgm:cxn modelId="{BE0AA946-C57D-45F5-A0CB-CF7D869B12BB}" type="presOf" srcId="{61FDB88C-79A4-4074-B79A-9167D5B0D437}" destId="{CDC06010-D42D-4554-B7CF-1E6717037185}" srcOrd="0" destOrd="0" presId="urn:microsoft.com/office/officeart/2008/layout/RadialCluster"/>
    <dgm:cxn modelId="{2B457374-946A-48E4-B591-8413DE7F07BD}" type="presParOf" srcId="{20CE6972-5B59-44EF-A27D-4A01D776F901}" destId="{4A20A531-D1B8-41C0-91F4-9A7D28479E20}" srcOrd="0" destOrd="0" presId="urn:microsoft.com/office/officeart/2008/layout/RadialCluster"/>
    <dgm:cxn modelId="{A6828AEC-3E5E-4B22-AE62-C73A494D5756}" type="presParOf" srcId="{4A20A531-D1B8-41C0-91F4-9A7D28479E20}" destId="{4EAF58EB-CAC5-49A9-99DC-8E578A19CC4F}" srcOrd="0" destOrd="0" presId="urn:microsoft.com/office/officeart/2008/layout/RadialCluster"/>
    <dgm:cxn modelId="{F907BB6B-5014-4E49-A3BE-908F90D03CA0}" type="presParOf" srcId="{4A20A531-D1B8-41C0-91F4-9A7D28479E20}" destId="{A3388AE8-BB30-45F2-B7EA-CDFF7486F853}" srcOrd="1" destOrd="0" presId="urn:microsoft.com/office/officeart/2008/layout/RadialCluster"/>
    <dgm:cxn modelId="{3207FEDF-C87D-46B8-81E2-2DBCCFB08681}" type="presParOf" srcId="{4A20A531-D1B8-41C0-91F4-9A7D28479E20}" destId="{ACDBF874-0736-4FCB-A3B7-23DB97663FF9}" srcOrd="2" destOrd="0" presId="urn:microsoft.com/office/officeart/2008/layout/RadialCluster"/>
    <dgm:cxn modelId="{4EADA78F-0C0D-4570-B671-CE08B8CC2CCD}" type="presParOf" srcId="{4A20A531-D1B8-41C0-91F4-9A7D28479E20}" destId="{CDC06010-D42D-4554-B7CF-1E6717037185}" srcOrd="3" destOrd="0" presId="urn:microsoft.com/office/officeart/2008/layout/RadialCluster"/>
    <dgm:cxn modelId="{ED7903C1-09FF-4CCE-BE98-E5C9230575D9}" type="presParOf" srcId="{4A20A531-D1B8-41C0-91F4-9A7D28479E20}" destId="{1B3108F6-9268-4953-8AFF-D37949F3320B}" srcOrd="4" destOrd="0" presId="urn:microsoft.com/office/officeart/2008/layout/RadialCluster"/>
    <dgm:cxn modelId="{55FC3B24-5752-468A-9FDC-06F579A9231E}" type="presParOf" srcId="{4A20A531-D1B8-41C0-91F4-9A7D28479E20}" destId="{B3E3DA8B-754D-4E26-A152-9CC753AD46C6}" srcOrd="5" destOrd="0" presId="urn:microsoft.com/office/officeart/2008/layout/RadialCluster"/>
    <dgm:cxn modelId="{FDFE2D90-4E67-4BBA-9516-70BC79F251BF}" type="presParOf" srcId="{4A20A531-D1B8-41C0-91F4-9A7D28479E20}" destId="{D4DD1768-61D7-4796-AB03-95802B003427}" srcOrd="6" destOrd="0" presId="urn:microsoft.com/office/officeart/2008/layout/RadialCluster"/>
  </dgm:cxnLst>
  <dgm:bg>
    <a:solidFill>
      <a:schemeClr val="accent4">
        <a:lumMod val="40000"/>
        <a:lumOff val="60000"/>
      </a:schemeClr>
    </a:solidFill>
  </dgm:bg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8726F8-A201-449B-90CA-EC556B9260BA}" type="doc">
      <dgm:prSet loTypeId="urn:microsoft.com/office/officeart/2008/layout/RadialCluster" loCatId="cycl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3A931F-4698-46A8-9BC9-928C58840F90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5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পর্যবেক্ষণ</a:t>
          </a:r>
          <a:endParaRPr lang="en-US" sz="115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5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15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পদ্ধতিতে</a:t>
          </a:r>
          <a:r>
            <a:rPr lang="en-US" sz="115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ল </a:t>
          </a:r>
          <a:r>
            <a:rPr lang="en-US" sz="115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সা</a:t>
          </a:r>
          <a:r>
            <a:rPr lang="en-US" sz="115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15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গু</a:t>
          </a:r>
          <a:r>
            <a:rPr lang="en-US" sz="115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15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নির্ণয়</a:t>
          </a:r>
          <a:r>
            <a:rPr lang="en-US" sz="115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gm:t>
    </dgm:pt>
    <dgm:pt modelId="{97FF91BD-5B3C-44A3-BF17-7CD04EFCFE8B}" type="parTrans" cxnId="{2F9D0F2F-E389-412A-B99A-4284C6061904}">
      <dgm:prSet custT="1"/>
      <dgm:spPr/>
      <dgm:t>
        <a:bodyPr/>
        <a:lstStyle/>
        <a:p>
          <a:endParaRPr lang="en-US" sz="105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5CE7C84-D3DD-47A1-9DE8-76EE15FD5515}" type="sibTrans" cxnId="{2F9D0F2F-E389-412A-B99A-4284C6061904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0CE6972-5B59-44EF-A27D-4A01D776F901}" type="pres">
      <dgm:prSet presAssocID="{CA8726F8-A201-449B-90CA-EC556B9260B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6A87474-7DD6-4EEC-BD3D-E785202D5744}" type="pres">
      <dgm:prSet presAssocID="{8C3A931F-4698-46A8-9BC9-928C58840F90}" presName="singleCycle" presStyleCnt="0"/>
      <dgm:spPr/>
    </dgm:pt>
    <dgm:pt modelId="{8796136A-DDBD-4A4F-92B0-4E8996EBEB1F}" type="pres">
      <dgm:prSet presAssocID="{8C3A931F-4698-46A8-9BC9-928C58840F90}" presName="singleCenter" presStyleLbl="node1" presStyleIdx="0" presStyleCnt="1" custScaleX="191018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</dgm:ptLst>
  <dgm:cxnLst>
    <dgm:cxn modelId="{DC3790F3-E22A-4A6C-82CC-1D45295D33B8}" type="presOf" srcId="{8C3A931F-4698-46A8-9BC9-928C58840F90}" destId="{8796136A-DDBD-4A4F-92B0-4E8996EBEB1F}" srcOrd="0" destOrd="0" presId="urn:microsoft.com/office/officeart/2008/layout/RadialCluster"/>
    <dgm:cxn modelId="{BBBAA830-B2CC-49D1-8CC6-61EE6DFA6747}" type="presOf" srcId="{CA8726F8-A201-449B-90CA-EC556B9260BA}" destId="{20CE6972-5B59-44EF-A27D-4A01D776F901}" srcOrd="0" destOrd="0" presId="urn:microsoft.com/office/officeart/2008/layout/RadialCluster"/>
    <dgm:cxn modelId="{2F9D0F2F-E389-412A-B99A-4284C6061904}" srcId="{CA8726F8-A201-449B-90CA-EC556B9260BA}" destId="{8C3A931F-4698-46A8-9BC9-928C58840F90}" srcOrd="0" destOrd="0" parTransId="{97FF91BD-5B3C-44A3-BF17-7CD04EFCFE8B}" sibTransId="{85CE7C84-D3DD-47A1-9DE8-76EE15FD5515}"/>
    <dgm:cxn modelId="{3D172F0C-376E-44B6-818E-8C59DCE0C078}" type="presParOf" srcId="{20CE6972-5B59-44EF-A27D-4A01D776F901}" destId="{86A87474-7DD6-4EEC-BD3D-E785202D5744}" srcOrd="0" destOrd="0" presId="urn:microsoft.com/office/officeart/2008/layout/RadialCluster"/>
    <dgm:cxn modelId="{B15E5654-D95F-49A1-95B1-3968046A8EB3}" type="presParOf" srcId="{86A87474-7DD6-4EEC-BD3D-E785202D5744}" destId="{8796136A-DDBD-4A4F-92B0-4E8996EBEB1F}" srcOrd="0" destOrd="0" presId="urn:microsoft.com/office/officeart/2008/layout/RadialCluster"/>
  </dgm:cxnLst>
  <dgm:bg>
    <a:solidFill>
      <a:schemeClr val="accent4">
        <a:lumMod val="40000"/>
        <a:lumOff val="60000"/>
      </a:schemeClr>
    </a:solidFill>
  </dgm:bg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8726F8-A201-449B-90CA-EC556B9260BA}" type="doc">
      <dgm:prSet loTypeId="urn:microsoft.com/office/officeart/2008/layout/RadialCluster" loCatId="cycl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3A931F-4698-46A8-9BC9-928C58840F90}">
      <dgm:prSet phldrT="[Text]" custT="1"/>
      <dgm:spPr>
        <a:solidFill>
          <a:srgbClr val="00B05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5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মৌলিক</a:t>
          </a:r>
          <a:r>
            <a:rPr lang="en-US" sz="115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15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উৎপাদক</a:t>
          </a:r>
          <a:endParaRPr lang="en-US" sz="115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5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15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পদ্ধতিতে</a:t>
          </a:r>
          <a:r>
            <a:rPr lang="en-US" sz="115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ল </a:t>
          </a:r>
          <a:r>
            <a:rPr lang="en-US" sz="115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সা</a:t>
          </a:r>
          <a:r>
            <a:rPr lang="en-US" sz="115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15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গু</a:t>
          </a:r>
          <a:r>
            <a:rPr lang="en-US" sz="115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15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নির্ণয়</a:t>
          </a:r>
          <a:r>
            <a:rPr lang="en-US" sz="115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gm:t>
    </dgm:pt>
    <dgm:pt modelId="{97FF91BD-5B3C-44A3-BF17-7CD04EFCFE8B}" type="parTrans" cxnId="{2F9D0F2F-E389-412A-B99A-4284C6061904}">
      <dgm:prSet custT="1"/>
      <dgm:spPr/>
      <dgm:t>
        <a:bodyPr/>
        <a:lstStyle/>
        <a:p>
          <a:endParaRPr lang="en-US" sz="105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5CE7C84-D3DD-47A1-9DE8-76EE15FD5515}" type="sibTrans" cxnId="{2F9D0F2F-E389-412A-B99A-4284C6061904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0CE6972-5B59-44EF-A27D-4A01D776F901}" type="pres">
      <dgm:prSet presAssocID="{CA8726F8-A201-449B-90CA-EC556B9260B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6A87474-7DD6-4EEC-BD3D-E785202D5744}" type="pres">
      <dgm:prSet presAssocID="{8C3A931F-4698-46A8-9BC9-928C58840F90}" presName="singleCycle" presStyleCnt="0"/>
      <dgm:spPr/>
    </dgm:pt>
    <dgm:pt modelId="{8796136A-DDBD-4A4F-92B0-4E8996EBEB1F}" type="pres">
      <dgm:prSet presAssocID="{8C3A931F-4698-46A8-9BC9-928C58840F90}" presName="singleCenter" presStyleLbl="node1" presStyleIdx="0" presStyleCnt="1" custScaleX="191018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</dgm:ptLst>
  <dgm:cxnLst>
    <dgm:cxn modelId="{DC3790F3-E22A-4A6C-82CC-1D45295D33B8}" type="presOf" srcId="{8C3A931F-4698-46A8-9BC9-928C58840F90}" destId="{8796136A-DDBD-4A4F-92B0-4E8996EBEB1F}" srcOrd="0" destOrd="0" presId="urn:microsoft.com/office/officeart/2008/layout/RadialCluster"/>
    <dgm:cxn modelId="{BBBAA830-B2CC-49D1-8CC6-61EE6DFA6747}" type="presOf" srcId="{CA8726F8-A201-449B-90CA-EC556B9260BA}" destId="{20CE6972-5B59-44EF-A27D-4A01D776F901}" srcOrd="0" destOrd="0" presId="urn:microsoft.com/office/officeart/2008/layout/RadialCluster"/>
    <dgm:cxn modelId="{2F9D0F2F-E389-412A-B99A-4284C6061904}" srcId="{CA8726F8-A201-449B-90CA-EC556B9260BA}" destId="{8C3A931F-4698-46A8-9BC9-928C58840F90}" srcOrd="0" destOrd="0" parTransId="{97FF91BD-5B3C-44A3-BF17-7CD04EFCFE8B}" sibTransId="{85CE7C84-D3DD-47A1-9DE8-76EE15FD5515}"/>
    <dgm:cxn modelId="{3D172F0C-376E-44B6-818E-8C59DCE0C078}" type="presParOf" srcId="{20CE6972-5B59-44EF-A27D-4A01D776F901}" destId="{86A87474-7DD6-4EEC-BD3D-E785202D5744}" srcOrd="0" destOrd="0" presId="urn:microsoft.com/office/officeart/2008/layout/RadialCluster"/>
    <dgm:cxn modelId="{B15E5654-D95F-49A1-95B1-3968046A8EB3}" type="presParOf" srcId="{86A87474-7DD6-4EEC-BD3D-E785202D5744}" destId="{8796136A-DDBD-4A4F-92B0-4E8996EBEB1F}" srcOrd="0" destOrd="0" presId="urn:microsoft.com/office/officeart/2008/layout/RadialCluster"/>
  </dgm:cxnLst>
  <dgm:bg>
    <a:solidFill>
      <a:schemeClr val="accent4">
        <a:lumMod val="40000"/>
        <a:lumOff val="60000"/>
      </a:schemeClr>
    </a:solidFill>
  </dgm:bg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8726F8-A201-449B-90CA-EC556B9260BA}" type="doc">
      <dgm:prSet loTypeId="urn:microsoft.com/office/officeart/2008/layout/RadialCluster" loCatId="cycl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DE7E8EA-E1FE-4FA8-906C-49AB33CFEA20}">
      <dgm:prSet phldrT="[Text]" custScaleX="359360" custScaleY="155048" custRadScaleRad="118909" custRadScaleInc="-21463"/>
      <dgm:spPr/>
      <dgm:t>
        <a:bodyPr/>
        <a:lstStyle/>
        <a:p>
          <a:endParaRPr lang="en-US"/>
        </a:p>
      </dgm:t>
    </dgm:pt>
    <dgm:pt modelId="{8B81EC7E-831D-46B0-B245-4253647C7B6B}" type="parTrans" cxnId="{A7F001BC-1E18-4461-B132-96E00E755E93}">
      <dgm:prSet/>
      <dgm:spPr/>
      <dgm:t>
        <a:bodyPr/>
        <a:lstStyle/>
        <a:p>
          <a:endParaRPr lang="en-US" sz="1400"/>
        </a:p>
      </dgm:t>
    </dgm:pt>
    <dgm:pt modelId="{50BF9635-D7BC-4244-8615-AD12C9673DCE}" type="sibTrans" cxnId="{A7F001BC-1E18-4461-B132-96E00E755E93}">
      <dgm:prSet/>
      <dgm:spPr/>
      <dgm:t>
        <a:bodyPr/>
        <a:lstStyle/>
        <a:p>
          <a:endParaRPr lang="en-US" sz="1400"/>
        </a:p>
      </dgm:t>
    </dgm:pt>
    <dgm:pt modelId="{4432D28E-DD9A-42BE-BC97-C4DE50BA2855}">
      <dgm:prSet phldrT="[Text]" custScaleX="359360" custScaleY="155048" custRadScaleRad="118909" custRadScaleInc="-21463"/>
      <dgm:spPr/>
      <dgm:t>
        <a:bodyPr/>
        <a:lstStyle/>
        <a:p>
          <a:endParaRPr lang="en-US"/>
        </a:p>
      </dgm:t>
    </dgm:pt>
    <dgm:pt modelId="{4B43F754-90DF-484B-A306-E4A16D3B6B02}" type="parTrans" cxnId="{1DBB64C7-B69A-480B-BE1D-18398FF05284}">
      <dgm:prSet/>
      <dgm:spPr/>
      <dgm:t>
        <a:bodyPr/>
        <a:lstStyle/>
        <a:p>
          <a:endParaRPr lang="en-US" sz="1400"/>
        </a:p>
      </dgm:t>
    </dgm:pt>
    <dgm:pt modelId="{21C69FB6-6DA1-4E9B-B868-8180296EBD26}" type="sibTrans" cxnId="{1DBB64C7-B69A-480B-BE1D-18398FF05284}">
      <dgm:prSet/>
      <dgm:spPr/>
      <dgm:t>
        <a:bodyPr/>
        <a:lstStyle/>
        <a:p>
          <a:endParaRPr lang="en-US" sz="1400"/>
        </a:p>
      </dgm:t>
    </dgm:pt>
    <dgm:pt modelId="{B1BEBCC7-35D2-4333-A0F7-2A4F1B203DB2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s-IN" sz="8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ইউক্লিডীয় / ভাগ /সংক্ষিপ্ত পদ্ধতি</a:t>
          </a:r>
          <a:r>
            <a:rPr lang="en-US" sz="88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তে</a:t>
          </a:r>
          <a:r>
            <a:rPr lang="en-US" sz="8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ল </a:t>
          </a:r>
          <a:r>
            <a:rPr lang="en-US" sz="88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সা</a:t>
          </a:r>
          <a:r>
            <a:rPr lang="en-US" sz="8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88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গু</a:t>
          </a:r>
          <a:r>
            <a:rPr lang="en-US" sz="8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88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নির্ণয়</a:t>
          </a:r>
          <a:r>
            <a:rPr lang="en-US" sz="8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as-IN" sz="8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8800" b="0" cap="none" spc="0" dirty="0" err="1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DE7C9F7-F456-476F-92EC-52731445DF8A}" type="parTrans" cxnId="{8F5210A2-53EB-4A42-B547-8EEA87022D27}">
      <dgm:prSet/>
      <dgm:spPr/>
      <dgm:t>
        <a:bodyPr/>
        <a:lstStyle/>
        <a:p>
          <a:endParaRPr lang="en-US" sz="1400"/>
        </a:p>
      </dgm:t>
    </dgm:pt>
    <dgm:pt modelId="{D17C7E1D-5FB4-498D-A103-34A435966748}" type="sibTrans" cxnId="{8F5210A2-53EB-4A42-B547-8EEA87022D27}">
      <dgm:prSet/>
      <dgm:spPr/>
      <dgm:t>
        <a:bodyPr/>
        <a:lstStyle/>
        <a:p>
          <a:endParaRPr lang="en-US" sz="1400"/>
        </a:p>
      </dgm:t>
    </dgm:pt>
    <dgm:pt modelId="{05FC8378-FE29-45DC-912F-9BFC307E783B}">
      <dgm:prSet custT="1"/>
      <dgm:spPr/>
      <dgm:t>
        <a:bodyPr/>
        <a:lstStyle/>
        <a:p>
          <a:endParaRPr lang="en-US" sz="8800" b="0" cap="none" spc="0" dirty="0" err="1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3A34553-BBCB-4C42-94E4-DC28AAD2D860}" type="parTrans" cxnId="{F45E9DAF-43E6-45D5-BF29-D3E16A07A162}">
      <dgm:prSet/>
      <dgm:spPr/>
      <dgm:t>
        <a:bodyPr/>
        <a:lstStyle/>
        <a:p>
          <a:endParaRPr lang="en-US" sz="1400"/>
        </a:p>
      </dgm:t>
    </dgm:pt>
    <dgm:pt modelId="{3AB56437-DB63-4ECF-84C8-C85A68DFF364}" type="sibTrans" cxnId="{F45E9DAF-43E6-45D5-BF29-D3E16A07A162}">
      <dgm:prSet/>
      <dgm:spPr/>
      <dgm:t>
        <a:bodyPr/>
        <a:lstStyle/>
        <a:p>
          <a:endParaRPr lang="en-US" sz="1400"/>
        </a:p>
      </dgm:t>
    </dgm:pt>
    <dgm:pt modelId="{20CE6972-5B59-44EF-A27D-4A01D776F901}" type="pres">
      <dgm:prSet presAssocID="{CA8726F8-A201-449B-90CA-EC556B9260B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243A080-4C41-4C92-A7A0-6AF78572334D}" type="pres">
      <dgm:prSet presAssocID="{B1BEBCC7-35D2-4333-A0F7-2A4F1B203DB2}" presName="singleCycle" presStyleCnt="0"/>
      <dgm:spPr/>
    </dgm:pt>
    <dgm:pt modelId="{53AC608E-C61A-43FB-8A82-3BE9A374008E}" type="pres">
      <dgm:prSet presAssocID="{B1BEBCC7-35D2-4333-A0F7-2A4F1B203DB2}" presName="singleCenter" presStyleLbl="node1" presStyleIdx="0" presStyleCnt="1" custScaleX="194569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</dgm:ptLst>
  <dgm:cxnLst>
    <dgm:cxn modelId="{58B8C6D7-BE69-47B9-8092-7D2E4AB1BCFA}" type="presOf" srcId="{B1BEBCC7-35D2-4333-A0F7-2A4F1B203DB2}" destId="{53AC608E-C61A-43FB-8A82-3BE9A374008E}" srcOrd="0" destOrd="0" presId="urn:microsoft.com/office/officeart/2008/layout/RadialCluster"/>
    <dgm:cxn modelId="{8F5210A2-53EB-4A42-B547-8EEA87022D27}" srcId="{CA8726F8-A201-449B-90CA-EC556B9260BA}" destId="{B1BEBCC7-35D2-4333-A0F7-2A4F1B203DB2}" srcOrd="0" destOrd="0" parTransId="{EDE7C9F7-F456-476F-92EC-52731445DF8A}" sibTransId="{D17C7E1D-5FB4-498D-A103-34A435966748}"/>
    <dgm:cxn modelId="{1DBB64C7-B69A-480B-BE1D-18398FF05284}" srcId="{CA8726F8-A201-449B-90CA-EC556B9260BA}" destId="{4432D28E-DD9A-42BE-BC97-C4DE50BA2855}" srcOrd="2" destOrd="0" parTransId="{4B43F754-90DF-484B-A306-E4A16D3B6B02}" sibTransId="{21C69FB6-6DA1-4E9B-B868-8180296EBD26}"/>
    <dgm:cxn modelId="{F45E9DAF-43E6-45D5-BF29-D3E16A07A162}" srcId="{CA8726F8-A201-449B-90CA-EC556B9260BA}" destId="{05FC8378-FE29-45DC-912F-9BFC307E783B}" srcOrd="1" destOrd="0" parTransId="{93A34553-BBCB-4C42-94E4-DC28AAD2D860}" sibTransId="{3AB56437-DB63-4ECF-84C8-C85A68DFF364}"/>
    <dgm:cxn modelId="{BBBAA830-B2CC-49D1-8CC6-61EE6DFA6747}" type="presOf" srcId="{CA8726F8-A201-449B-90CA-EC556B9260BA}" destId="{20CE6972-5B59-44EF-A27D-4A01D776F901}" srcOrd="0" destOrd="0" presId="urn:microsoft.com/office/officeart/2008/layout/RadialCluster"/>
    <dgm:cxn modelId="{A7F001BC-1E18-4461-B132-96E00E755E93}" srcId="{CA8726F8-A201-449B-90CA-EC556B9260BA}" destId="{0DE7E8EA-E1FE-4FA8-906C-49AB33CFEA20}" srcOrd="3" destOrd="0" parTransId="{8B81EC7E-831D-46B0-B245-4253647C7B6B}" sibTransId="{50BF9635-D7BC-4244-8615-AD12C9673DCE}"/>
    <dgm:cxn modelId="{47A7A615-2578-454E-B578-0C25D91E5614}" type="presParOf" srcId="{20CE6972-5B59-44EF-A27D-4A01D776F901}" destId="{1243A080-4C41-4C92-A7A0-6AF78572334D}" srcOrd="0" destOrd="0" presId="urn:microsoft.com/office/officeart/2008/layout/RadialCluster"/>
    <dgm:cxn modelId="{E788B8C1-E5E7-4537-91AA-B6D7F38B071D}" type="presParOf" srcId="{1243A080-4C41-4C92-A7A0-6AF78572334D}" destId="{53AC608E-C61A-43FB-8A82-3BE9A374008E}" srcOrd="0" destOrd="0" presId="urn:microsoft.com/office/officeart/2008/layout/RadialCluster"/>
  </dgm:cxnLst>
  <dgm:bg>
    <a:solidFill>
      <a:schemeClr val="accent4">
        <a:lumMod val="40000"/>
        <a:lumOff val="60000"/>
      </a:schemeClr>
    </a:solidFill>
  </dgm:bg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AF58EB-CAC5-49A9-99DC-8E578A19CC4F}">
      <dsp:nvSpPr>
        <dsp:cNvPr id="0" name=""/>
        <dsp:cNvSpPr/>
      </dsp:nvSpPr>
      <dsp:spPr>
        <a:xfrm>
          <a:off x="4360627" y="1839688"/>
          <a:ext cx="2320396" cy="17441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লসাগু</a:t>
          </a:r>
          <a:r>
            <a:rPr lang="en-US" sz="4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নির্ণয়ের</a:t>
          </a:r>
          <a:r>
            <a:rPr lang="en-US" sz="4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r>
            <a:rPr lang="en-US" sz="4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6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445770" y="1924831"/>
        <a:ext cx="2150110" cy="1573874"/>
      </dsp:txXfrm>
    </dsp:sp>
    <dsp:sp modelId="{A3388AE8-BB30-45F2-B7EA-CDFF7486F853}">
      <dsp:nvSpPr>
        <dsp:cNvPr id="0" name=""/>
        <dsp:cNvSpPr/>
      </dsp:nvSpPr>
      <dsp:spPr>
        <a:xfrm rot="15928377">
          <a:off x="5288644" y="1688961"/>
          <a:ext cx="30239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2397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DBF874-0736-4FCB-A3B7-23DB97663FF9}">
      <dsp:nvSpPr>
        <dsp:cNvPr id="0" name=""/>
        <dsp:cNvSpPr/>
      </dsp:nvSpPr>
      <dsp:spPr>
        <a:xfrm>
          <a:off x="3584507" y="0"/>
          <a:ext cx="3565009" cy="1538235"/>
        </a:xfrm>
        <a:prstGeom prst="round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40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পর্যবেক্ষণ</a:t>
          </a:r>
          <a:endParaRPr lang="en-US" sz="4000" b="0" kern="120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4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r>
            <a:rPr lang="en-US" sz="4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sp:txBody>
      <dsp:txXfrm>
        <a:off x="3659597" y="75090"/>
        <a:ext cx="3414829" cy="1388055"/>
      </dsp:txXfrm>
    </dsp:sp>
    <dsp:sp modelId="{CDC06010-D42D-4554-B7CF-1E6717037185}">
      <dsp:nvSpPr>
        <dsp:cNvPr id="0" name=""/>
        <dsp:cNvSpPr/>
      </dsp:nvSpPr>
      <dsp:spPr>
        <a:xfrm rot="1748572">
          <a:off x="6657362" y="3449683"/>
          <a:ext cx="3738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3805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108F6-9268-4953-8AFF-D37949F3320B}">
      <dsp:nvSpPr>
        <dsp:cNvPr id="0" name=""/>
        <dsp:cNvSpPr/>
      </dsp:nvSpPr>
      <dsp:spPr>
        <a:xfrm>
          <a:off x="6532572" y="3540703"/>
          <a:ext cx="4199435" cy="1811871"/>
        </a:xfrm>
        <a:prstGeom prst="round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ইউক্লিডীয়</a:t>
          </a:r>
          <a:r>
            <a:rPr lang="en-US" sz="4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/ </a:t>
          </a:r>
          <a:r>
            <a:rPr lang="en-US" sz="40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ভাগ</a:t>
          </a:r>
          <a:r>
            <a:rPr lang="en-US" sz="4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/</a:t>
          </a:r>
          <a:r>
            <a:rPr lang="en-US" sz="40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সংক্ষিপ্ত</a:t>
          </a:r>
          <a:r>
            <a:rPr lang="en-US" sz="4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r>
            <a:rPr lang="en-US" sz="4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5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6621020" y="3629151"/>
        <a:ext cx="4022539" cy="1634975"/>
      </dsp:txXfrm>
    </dsp:sp>
    <dsp:sp modelId="{B3E3DA8B-754D-4E26-A152-9CC753AD46C6}">
      <dsp:nvSpPr>
        <dsp:cNvPr id="0" name=""/>
        <dsp:cNvSpPr/>
      </dsp:nvSpPr>
      <dsp:spPr>
        <a:xfrm rot="9002304">
          <a:off x="4161527" y="3433850"/>
          <a:ext cx="21335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3355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D1768-61D7-4796-AB03-95802B003427}">
      <dsp:nvSpPr>
        <dsp:cNvPr id="0" name=""/>
        <dsp:cNvSpPr/>
      </dsp:nvSpPr>
      <dsp:spPr>
        <a:xfrm>
          <a:off x="656125" y="3487127"/>
          <a:ext cx="3923263" cy="179627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মৌলিক</a:t>
          </a:r>
          <a:r>
            <a:rPr lang="en-US" sz="4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উৎপাদক</a:t>
          </a:r>
          <a:endParaRPr lang="en-US" sz="4000" b="0" kern="120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r>
            <a:rPr lang="en-US" sz="4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5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743812" y="3574814"/>
        <a:ext cx="3747889" cy="16208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6136A-DDBD-4A4F-92B0-4E8996EBEB1F}">
      <dsp:nvSpPr>
        <dsp:cNvPr id="0" name=""/>
        <dsp:cNvSpPr/>
      </dsp:nvSpPr>
      <dsp:spPr>
        <a:xfrm>
          <a:off x="103239" y="0"/>
          <a:ext cx="11105534" cy="581386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0" tIns="292100" rIns="292100" bIns="292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5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পর্যবেক্ষণ</a:t>
          </a:r>
          <a:endParaRPr lang="en-US" sz="11500" b="0" kern="120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5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15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পদ্ধতিতে</a:t>
          </a:r>
          <a:r>
            <a:rPr lang="en-US" sz="115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ল </a:t>
          </a:r>
          <a:r>
            <a:rPr lang="en-US" sz="115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সা</a:t>
          </a:r>
          <a:r>
            <a:rPr lang="en-US" sz="115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15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গু</a:t>
          </a:r>
          <a:r>
            <a:rPr lang="en-US" sz="115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15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নির্ণয়</a:t>
          </a:r>
          <a:r>
            <a:rPr lang="en-US" sz="115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sp:txBody>
      <dsp:txXfrm>
        <a:off x="387049" y="283810"/>
        <a:ext cx="10537914" cy="52462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6136A-DDBD-4A4F-92B0-4E8996EBEB1F}">
      <dsp:nvSpPr>
        <dsp:cNvPr id="0" name=""/>
        <dsp:cNvSpPr/>
      </dsp:nvSpPr>
      <dsp:spPr>
        <a:xfrm>
          <a:off x="103239" y="0"/>
          <a:ext cx="11105534" cy="5813868"/>
        </a:xfrm>
        <a:prstGeom prst="roundRect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0" tIns="292100" rIns="292100" bIns="292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5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মৌলিক</a:t>
          </a:r>
          <a:r>
            <a:rPr lang="en-US" sz="115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15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উৎপাদক</a:t>
          </a:r>
          <a:endParaRPr lang="en-US" sz="11500" b="0" kern="120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5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15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পদ্ধতিতে</a:t>
          </a:r>
          <a:r>
            <a:rPr lang="en-US" sz="115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ল </a:t>
          </a:r>
          <a:r>
            <a:rPr lang="en-US" sz="115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সা</a:t>
          </a:r>
          <a:r>
            <a:rPr lang="en-US" sz="115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15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গু</a:t>
          </a:r>
          <a:r>
            <a:rPr lang="en-US" sz="115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15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নির্ণয়</a:t>
          </a:r>
          <a:r>
            <a:rPr lang="en-US" sz="115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sp:txBody>
      <dsp:txXfrm>
        <a:off x="387049" y="283810"/>
        <a:ext cx="10537914" cy="52462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AC608E-C61A-43FB-8A82-3BE9A374008E}">
      <dsp:nvSpPr>
        <dsp:cNvPr id="0" name=""/>
        <dsp:cNvSpPr/>
      </dsp:nvSpPr>
      <dsp:spPr>
        <a:xfrm>
          <a:off x="14" y="0"/>
          <a:ext cx="11311984" cy="5813868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223520" tIns="223520" rIns="223520" bIns="22352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8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ইউক্লিডীয় / ভাগ /সংক্ষিপ্ত পদ্ধতি</a:t>
          </a:r>
          <a:r>
            <a:rPr lang="en-US" sz="88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তে</a:t>
          </a:r>
          <a:r>
            <a:rPr lang="en-US" sz="8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ল </a:t>
          </a:r>
          <a:r>
            <a:rPr lang="en-US" sz="88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সা</a:t>
          </a:r>
          <a:r>
            <a:rPr lang="en-US" sz="8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88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গু</a:t>
          </a:r>
          <a:r>
            <a:rPr lang="en-US" sz="8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88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নির্ণয়</a:t>
          </a:r>
          <a:r>
            <a:rPr lang="en-US" sz="8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as-IN" sz="8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8800" b="0" kern="1200" cap="none" spc="0" dirty="0" err="1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3824" y="283810"/>
        <a:ext cx="10744364" cy="5246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F6A6C-9B4A-4961-940A-162AA100651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9F766-01C5-4214-980A-6BEA16413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66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635723-B081-479B-A1F4-F3EC68D871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2387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635723-B081-479B-A1F4-F3EC68D871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1798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635723-B081-479B-A1F4-F3EC68D871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3169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BBC-6367-40DE-AE9F-79F463FDE0D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D402-66E9-4964-B7FA-715E7DE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8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BBC-6367-40DE-AE9F-79F463FDE0D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D402-66E9-4964-B7FA-715E7DE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3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BBC-6367-40DE-AE9F-79F463FDE0D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D402-66E9-4964-B7FA-715E7DE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9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BBC-6367-40DE-AE9F-79F463FDE0D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D402-66E9-4964-B7FA-715E7DE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BBC-6367-40DE-AE9F-79F463FDE0D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D402-66E9-4964-B7FA-715E7DE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8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BBC-6367-40DE-AE9F-79F463FDE0D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D402-66E9-4964-B7FA-715E7DE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7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BBC-6367-40DE-AE9F-79F463FDE0D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D402-66E9-4964-B7FA-715E7DE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2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BBC-6367-40DE-AE9F-79F463FDE0D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D402-66E9-4964-B7FA-715E7DE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BBC-6367-40DE-AE9F-79F463FDE0D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D402-66E9-4964-B7FA-715E7DE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7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BBC-6367-40DE-AE9F-79F463FDE0D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D402-66E9-4964-B7FA-715E7DE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5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BBC-6367-40DE-AE9F-79F463FDE0D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D402-66E9-4964-B7FA-715E7DE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8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86BBC-6367-40DE-AE9F-79F463FDE0D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0D402-66E9-4964-B7FA-715E7DE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2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AEAEED-1D10-42B6-BFBC-ACC09B63B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67" y="176981"/>
            <a:ext cx="12049433" cy="6504038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AF4C62-1031-4302-8AAD-B0911500D734}"/>
              </a:ext>
            </a:extLst>
          </p:cNvPr>
          <p:cNvSpPr txBox="1">
            <a:spLocks/>
          </p:cNvSpPr>
          <p:nvPr/>
        </p:nvSpPr>
        <p:spPr>
          <a:xfrm>
            <a:off x="2729671" y="1453494"/>
            <a:ext cx="5898136" cy="2336800"/>
          </a:xfrm>
          <a:prstGeom prst="rect">
            <a:avLst/>
          </a:prstGeom>
        </p:spPr>
        <p:txBody>
          <a:bodyPr numCol="1">
            <a:prstTxWarp prst="textTriangl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err="1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US" sz="80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dirty="0">
              <a:ln w="12700">
                <a:solidFill>
                  <a:srgbClr val="00B05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923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450" y="263979"/>
            <a:ext cx="11814234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 এবং 6 এর লঘিষ্ঠ সাধারণ গুণিতক নির্ণয় করি  </a:t>
            </a:r>
            <a:endParaRPr lang="en-US" sz="4400" dirty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5704" y="1160464"/>
            <a:ext cx="4618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54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গুণিতক হলোঃ </a:t>
            </a:r>
            <a:endParaRPr lang="en-US" sz="54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1187" y="1859826"/>
            <a:ext cx="73673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৮</a:t>
            </a:r>
            <a:r>
              <a:rPr lang="bn-IN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bn-IN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১৬</a:t>
            </a:r>
            <a:r>
              <a:rPr lang="bn-IN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r>
              <a:rPr lang="bn-IN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০, </a:t>
            </a:r>
            <a:r>
              <a:rPr lang="en-US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r>
              <a:rPr lang="bn-IN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২৮</a:t>
            </a:r>
            <a:r>
              <a:rPr lang="bn-IN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80176" y="1903481"/>
            <a:ext cx="4158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৩২,  ৩৬, </a:t>
            </a:r>
            <a:r>
              <a:rPr lang="en-US" sz="5400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……</a:t>
            </a:r>
            <a:endParaRPr lang="en-US" sz="54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449" y="2657863"/>
            <a:ext cx="49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 এর গুণিতক </a:t>
            </a:r>
            <a:r>
              <a:rPr lang="bn-IN" sz="5400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হলোঃ </a:t>
            </a:r>
            <a:endParaRPr lang="en-US" sz="54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01187" y="3342199"/>
            <a:ext cx="10299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bn-IN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18</a:t>
            </a:r>
            <a:r>
              <a:rPr lang="en-US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bn-IN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24</a:t>
            </a:r>
            <a:r>
              <a:rPr lang="en-US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bn-IN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3</a:t>
            </a:r>
            <a:r>
              <a:rPr lang="en-US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0, </a:t>
            </a:r>
            <a:r>
              <a:rPr lang="bn-IN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36</a:t>
            </a:r>
            <a:r>
              <a:rPr lang="en-US" sz="54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…...</a:t>
            </a:r>
            <a:endParaRPr lang="en-US" sz="54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905591" y="1980458"/>
            <a:ext cx="1078417" cy="693057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" name="Oval 20"/>
          <p:cNvSpPr/>
          <p:nvPr/>
        </p:nvSpPr>
        <p:spPr>
          <a:xfrm>
            <a:off x="2278375" y="3475726"/>
            <a:ext cx="1164879" cy="704717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" name="Oval 26"/>
          <p:cNvSpPr/>
          <p:nvPr/>
        </p:nvSpPr>
        <p:spPr>
          <a:xfrm>
            <a:off x="4994810" y="3446154"/>
            <a:ext cx="1048360" cy="734289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0" name="Oval 29"/>
          <p:cNvSpPr/>
          <p:nvPr/>
        </p:nvSpPr>
        <p:spPr>
          <a:xfrm>
            <a:off x="7522215" y="3523805"/>
            <a:ext cx="1146349" cy="67246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3" name="Oval 32"/>
          <p:cNvSpPr/>
          <p:nvPr/>
        </p:nvSpPr>
        <p:spPr>
          <a:xfrm>
            <a:off x="6266639" y="1975459"/>
            <a:ext cx="1103280" cy="657159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6" name="Oval 35"/>
          <p:cNvSpPr/>
          <p:nvPr/>
        </p:nvSpPr>
        <p:spPr>
          <a:xfrm>
            <a:off x="9370845" y="2018204"/>
            <a:ext cx="1117600" cy="719913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Frame 1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6715" y="4217688"/>
            <a:ext cx="985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4400" dirty="0" smtClean="0">
                <a:ln>
                  <a:solidFill>
                    <a:srgbClr val="0000CC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৪ </a:t>
            </a:r>
            <a:r>
              <a:rPr lang="en-US" sz="4400" dirty="0">
                <a:ln>
                  <a:solidFill>
                    <a:srgbClr val="0000CC"/>
                  </a:solidFill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400" dirty="0">
                <a:ln>
                  <a:solidFill>
                    <a:srgbClr val="0000CC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n>
                  <a:solidFill>
                    <a:srgbClr val="0000CC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 </a:t>
            </a:r>
            <a:r>
              <a:rPr lang="bn-IN" sz="44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bn-IN" sz="44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গুণিতক</a:t>
            </a:r>
            <a:r>
              <a:rPr lang="en-US" sz="4400" dirty="0" err="1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IN" sz="44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হলোঃ</a:t>
            </a:r>
            <a:endParaRPr lang="en-US" sz="44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20109" y="4152562"/>
            <a:ext cx="4611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12</a:t>
            </a:r>
            <a:r>
              <a:rPr lang="en-US" sz="48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  <a:r>
              <a:rPr lang="en-US" sz="48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, ৩</a:t>
            </a:r>
            <a:r>
              <a:rPr lang="bn-IN" sz="48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48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480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r>
              <a:rPr lang="bn-IN" sz="48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704" y="5673488"/>
            <a:ext cx="6696659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333" dirty="0" err="1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en-US" sz="5333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333" dirty="0" err="1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নির্ণেয়</a:t>
            </a:r>
            <a:r>
              <a:rPr lang="en-US" sz="5333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33" dirty="0" err="1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লসাগু</a:t>
            </a:r>
            <a:r>
              <a:rPr lang="en-US" sz="5333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 ১২</a:t>
            </a:r>
            <a:r>
              <a:rPr lang="bn-IN" sz="5333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33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333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333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23915" y="5721160"/>
            <a:ext cx="3048000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১২   </a:t>
            </a:r>
            <a:r>
              <a:rPr lang="en-US" sz="5333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333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333" dirty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432C79E-4E99-4CE8-9AB3-EB45F34407EE}"/>
              </a:ext>
            </a:extLst>
          </p:cNvPr>
          <p:cNvSpPr txBox="1"/>
          <p:nvPr/>
        </p:nvSpPr>
        <p:spPr>
          <a:xfrm>
            <a:off x="376487" y="4912140"/>
            <a:ext cx="11224009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৬ এর </a:t>
            </a:r>
            <a:r>
              <a:rPr lang="bn-BD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সাধারণ গুণিতক </a:t>
            </a:r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গুলোর মধ্যে </a:t>
            </a:r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23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/>
      <p:bldP spid="9" grpId="0"/>
      <p:bldP spid="10" grpId="0"/>
      <p:bldP spid="11" grpId="0"/>
      <p:bldP spid="18" grpId="0" animBg="1"/>
      <p:bldP spid="21" grpId="0" animBg="1"/>
      <p:bldP spid="27" grpId="0" animBg="1"/>
      <p:bldP spid="30" grpId="0" animBg="1"/>
      <p:bldP spid="33" grpId="0" animBg="1"/>
      <p:bldP spid="36" grpId="0" animBg="1"/>
      <p:bldP spid="17" grpId="0"/>
      <p:bldP spid="19" grpId="0"/>
      <p:bldP spid="20" grpId="0"/>
      <p:bldP spid="22" grpId="0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427703" y="324466"/>
          <a:ext cx="11312013" cy="5813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Pentagon 1"/>
          <p:cNvSpPr/>
          <p:nvPr/>
        </p:nvSpPr>
        <p:spPr>
          <a:xfrm>
            <a:off x="427703" y="324466"/>
            <a:ext cx="1799303" cy="581386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n-US" sz="1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২</a:t>
            </a:r>
            <a:endParaRPr lang="en-US" sz="1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94283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1341" y="201293"/>
            <a:ext cx="1176909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 algn="ctr"/>
            <a:r>
              <a:rPr lang="en-US" sz="4800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১৮, ১২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১৪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লসাগু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800" dirty="0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7464" y="401433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en-US" sz="4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নির্ণেয়</a:t>
            </a:r>
            <a:r>
              <a:rPr lang="en-US" sz="4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লসাগু</a:t>
            </a:r>
            <a:r>
              <a:rPr lang="en-US" sz="4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346063"/>
            <a:ext cx="223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 </a:t>
            </a:r>
            <a:endParaRPr lang="en-US" sz="4800" dirty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0701" y="2910221"/>
            <a:ext cx="177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১৪ =  </a:t>
            </a:r>
            <a:endParaRPr lang="en-US" sz="4800" dirty="0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2823" y="2934961"/>
            <a:ext cx="177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8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8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৭   </a:t>
            </a:r>
            <a:endParaRPr lang="en-US" sz="4800" dirty="0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8854" y="2013443"/>
            <a:ext cx="177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bn-IN" sz="4800" dirty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  </a:t>
            </a:r>
            <a:endParaRPr lang="en-US" sz="4800" dirty="0">
              <a:ln>
                <a:solidFill>
                  <a:srgbClr val="006600"/>
                </a:solidFill>
              </a:ln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2823" y="2018183"/>
            <a:ext cx="177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800" dirty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800" dirty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4800" dirty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6600"/>
                </a:solidFill>
              </a:ln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45916" y="1303093"/>
            <a:ext cx="177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 =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72946" y="1315225"/>
            <a:ext cx="177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৯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71232" y="1271196"/>
            <a:ext cx="177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২ </a:t>
            </a:r>
            <a:r>
              <a:rPr lang="en-US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5038" y="1249300"/>
            <a:ext cx="177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06385" y="4031669"/>
            <a:ext cx="1720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8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8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২   </a:t>
            </a:r>
            <a:endParaRPr lang="en-US" sz="4800" dirty="0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17677" y="4083611"/>
            <a:ext cx="177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48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8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৩   </a:t>
            </a:r>
            <a:endParaRPr lang="en-US" sz="4800" dirty="0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5167" y="4061619"/>
            <a:ext cx="701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8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4800" dirty="0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82250" y="4061619"/>
            <a:ext cx="701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8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4800" dirty="0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56870" y="4101584"/>
            <a:ext cx="701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৭    </a:t>
            </a:r>
            <a:endParaRPr lang="en-US" sz="4800" dirty="0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01776" y="4776123"/>
            <a:ext cx="177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= ২৫২     </a:t>
            </a:r>
            <a:endParaRPr lang="en-US" sz="4800" dirty="0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84170" y="2077422"/>
            <a:ext cx="177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২ </a:t>
            </a:r>
            <a:r>
              <a:rPr lang="en-US" sz="4800" dirty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800" dirty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4800" dirty="0">
              <a:ln>
                <a:solidFill>
                  <a:srgbClr val="006600"/>
                </a:solidFill>
              </a:ln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37982" y="2106110"/>
            <a:ext cx="177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80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80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bn-IN" sz="480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6600"/>
                </a:solidFill>
              </a:ln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95473" y="5600909"/>
            <a:ext cx="30606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২৫২     </a:t>
            </a:r>
            <a:endParaRPr lang="en-US" sz="4800" dirty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547416" y="1432004"/>
            <a:ext cx="562306" cy="62275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Oval 23"/>
          <p:cNvSpPr/>
          <p:nvPr/>
        </p:nvSpPr>
        <p:spPr>
          <a:xfrm>
            <a:off x="4533195" y="2177060"/>
            <a:ext cx="590749" cy="62275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623892" y="1971580"/>
            <a:ext cx="660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778436" y="2888248"/>
            <a:ext cx="1422651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357506" y="3741218"/>
            <a:ext cx="660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814364" y="1885762"/>
            <a:ext cx="1422651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461200" y="2857021"/>
            <a:ext cx="660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449322" y="3765958"/>
            <a:ext cx="660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ame 3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2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3" grpId="1" animBg="1"/>
      <p:bldP spid="24" grpId="0" animBg="1"/>
      <p:bldP spid="2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427703" y="324466"/>
          <a:ext cx="11312013" cy="5813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Flowchart: Off-page Connector 1"/>
          <p:cNvSpPr/>
          <p:nvPr/>
        </p:nvSpPr>
        <p:spPr>
          <a:xfrm>
            <a:off x="427703" y="324466"/>
            <a:ext cx="11312013" cy="1342103"/>
          </a:xfrm>
          <a:prstGeom prst="flowChartOffpage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n-US" sz="199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৩</a:t>
            </a:r>
            <a:endParaRPr lang="en-US" sz="199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2531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115632" y="1434443"/>
            <a:ext cx="3893175" cy="365167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B7204-2697-44BD-8CD9-D94BFAFDCF5E}"/>
              </a:ext>
            </a:extLst>
          </p:cNvPr>
          <p:cNvSpPr txBox="1"/>
          <p:nvPr/>
        </p:nvSpPr>
        <p:spPr>
          <a:xfrm>
            <a:off x="8140784" y="972778"/>
            <a:ext cx="3996813" cy="461665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 বইয়ের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৩৭ পৃষ্ঠার ১. (3)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bn-BD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0B013CEF-30CC-4D3D-B67D-1AE93E7B400C}"/>
              </a:ext>
            </a:extLst>
          </p:cNvPr>
          <p:cNvSpPr/>
          <p:nvPr/>
        </p:nvSpPr>
        <p:spPr>
          <a:xfrm flipH="1">
            <a:off x="8419819" y="158153"/>
            <a:ext cx="3559294" cy="670937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rgbClr val="C00000"/>
            </a:solidFill>
            <a:prstDash val="solid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D645E4-D34A-4473-9B64-6B340FA61E7B}"/>
              </a:ext>
            </a:extLst>
          </p:cNvPr>
          <p:cNvSpPr txBox="1"/>
          <p:nvPr/>
        </p:nvSpPr>
        <p:spPr>
          <a:xfrm>
            <a:off x="8670427" y="229275"/>
            <a:ext cx="305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ইউক্লিডীয়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3F8F67-FE21-47E6-AD80-927F4CD8AB17}"/>
              </a:ext>
            </a:extLst>
          </p:cNvPr>
          <p:cNvSpPr txBox="1"/>
          <p:nvPr/>
        </p:nvSpPr>
        <p:spPr>
          <a:xfrm flipH="1">
            <a:off x="8534988" y="1644026"/>
            <a:ext cx="3577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১২ , ২৫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FD2AEB-D9C5-4022-A94C-A8146CD3F665}"/>
              </a:ext>
            </a:extLst>
          </p:cNvPr>
          <p:cNvSpPr txBox="1"/>
          <p:nvPr/>
        </p:nvSpPr>
        <p:spPr>
          <a:xfrm flipH="1">
            <a:off x="8995345" y="2260224"/>
            <a:ext cx="3350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 , ৬ , ২৫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D7E860-8A11-4C9C-8F84-27649AE3083F}"/>
              </a:ext>
            </a:extLst>
          </p:cNvPr>
          <p:cNvSpPr txBox="1"/>
          <p:nvPr/>
        </p:nvSpPr>
        <p:spPr>
          <a:xfrm>
            <a:off x="389049" y="1495132"/>
            <a:ext cx="7816329" cy="1569660"/>
          </a:xfrm>
          <a:prstGeom prst="homePlat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(২) যদি সবগুলো সংখ্যাকে ভাগ করার মতো কোনো মৌলিক উৎপাদক না থাকে , তাহলে অন্তত দুইটি সংখ্যাকে ভাগ করা যাবে এমন একটি মৌলিক সংখ্যা বের করি ।      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2E835D0-E942-4788-9A6E-54930DD9DB1E}"/>
              </a:ext>
            </a:extLst>
          </p:cNvPr>
          <p:cNvSpPr txBox="1"/>
          <p:nvPr/>
        </p:nvSpPr>
        <p:spPr>
          <a:xfrm>
            <a:off x="434144" y="557279"/>
            <a:ext cx="7369904" cy="646331"/>
          </a:xfrm>
          <a:prstGeom prst="homePlat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১) সাধারণ মৌলিক উৎপাদক দ্বারা ভাগ করি ।   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01C321-742A-41F3-BF28-A81AA5828FDB}"/>
              </a:ext>
            </a:extLst>
          </p:cNvPr>
          <p:cNvSpPr txBox="1"/>
          <p:nvPr/>
        </p:nvSpPr>
        <p:spPr>
          <a:xfrm>
            <a:off x="434144" y="3267778"/>
            <a:ext cx="6966134" cy="1200329"/>
          </a:xfrm>
          <a:prstGeom prst="homePlat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৩) অবিভাজ্য সংখ্যাটিকেও নিচে নামিয়ে নিয়ে আসি ।   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80876F7-EBDE-47C7-8CB3-885C30829B69}"/>
              </a:ext>
            </a:extLst>
          </p:cNvPr>
          <p:cNvSpPr txBox="1"/>
          <p:nvPr/>
        </p:nvSpPr>
        <p:spPr>
          <a:xfrm>
            <a:off x="434144" y="4617687"/>
            <a:ext cx="11574663" cy="1838801"/>
          </a:xfrm>
          <a:prstGeom prst="upArrowCallout">
            <a:avLst>
              <a:gd name="adj1" fmla="val 23396"/>
              <a:gd name="adj2" fmla="val 25000"/>
              <a:gd name="adj3" fmla="val 25000"/>
              <a:gd name="adj4" fmla="val 64977"/>
            </a:avLst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(৪) উৎপাদক গুলো গুণ করি : 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×</a:t>
            </a:r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৫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×</a:t>
            </a:r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×</a:t>
            </a:r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৫ = 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৩০০</a:t>
            </a:r>
            <a:endParaRPr lang="en-US" sz="3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২০ </a:t>
            </a:r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১২ ও ২৫ এর ল সা গু  হলো 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৩০০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4225B3-9DF0-4B22-ABD7-0F4891B75A9F}"/>
              </a:ext>
            </a:extLst>
          </p:cNvPr>
          <p:cNvSpPr txBox="1"/>
          <p:nvPr/>
        </p:nvSpPr>
        <p:spPr>
          <a:xfrm>
            <a:off x="8458419" y="1587338"/>
            <a:ext cx="659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</a:p>
        </p:txBody>
      </p:sp>
      <p:sp>
        <p:nvSpPr>
          <p:cNvPr id="34" name="Frame 33"/>
          <p:cNvSpPr/>
          <p:nvPr/>
        </p:nvSpPr>
        <p:spPr>
          <a:xfrm>
            <a:off x="-82186" y="-1393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8648713" y="1709257"/>
            <a:ext cx="3182787" cy="663112"/>
            <a:chOff x="4545526" y="714659"/>
            <a:chExt cx="2681184" cy="663112"/>
          </a:xfrm>
        </p:grpSpPr>
        <p:sp>
          <p:nvSpPr>
            <p:cNvPr id="9" name="Arc 8">
              <a:extLst>
                <a:ext uri="{FF2B5EF4-FFF2-40B4-BE49-F238E27FC236}">
                  <a16:creationId xmlns:a16="http://schemas.microsoft.com/office/drawing/2014/main" id="{51EDA3CA-0AFC-4A09-A101-DE27FDF6144E}"/>
                </a:ext>
              </a:extLst>
            </p:cNvPr>
            <p:cNvSpPr/>
            <p:nvPr/>
          </p:nvSpPr>
          <p:spPr>
            <a:xfrm>
              <a:off x="4545526" y="714659"/>
              <a:ext cx="439429" cy="617393"/>
            </a:xfrm>
            <a:prstGeom prst="arc">
              <a:avLst>
                <a:gd name="adj1" fmla="val 16200000"/>
                <a:gd name="adj2" fmla="val 5695949"/>
              </a:avLst>
            </a:prstGeom>
            <a:ln w="38100">
              <a:solidFill>
                <a:srgbClr val="423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rgbClr val="FF0000"/>
                </a:solidFill>
              </a:endParaRPr>
            </a:p>
          </p:txBody>
        </p:sp>
        <p:sp>
          <p:nvSpPr>
            <p:cNvPr id="20" name="Round Single Corner Rectangle 19"/>
            <p:cNvSpPr/>
            <p:nvPr/>
          </p:nvSpPr>
          <p:spPr>
            <a:xfrm>
              <a:off x="4767540" y="1332052"/>
              <a:ext cx="2459170" cy="45719"/>
            </a:xfrm>
            <a:prstGeom prst="round1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633043" y="2358307"/>
            <a:ext cx="3182787" cy="663112"/>
            <a:chOff x="4545526" y="714659"/>
            <a:chExt cx="2681184" cy="663112"/>
          </a:xfrm>
        </p:grpSpPr>
        <p:sp>
          <p:nvSpPr>
            <p:cNvPr id="42" name="Arc 41">
              <a:extLst>
                <a:ext uri="{FF2B5EF4-FFF2-40B4-BE49-F238E27FC236}">
                  <a16:creationId xmlns:a16="http://schemas.microsoft.com/office/drawing/2014/main" id="{51EDA3CA-0AFC-4A09-A101-DE27FDF6144E}"/>
                </a:ext>
              </a:extLst>
            </p:cNvPr>
            <p:cNvSpPr/>
            <p:nvPr/>
          </p:nvSpPr>
          <p:spPr>
            <a:xfrm>
              <a:off x="4545526" y="714659"/>
              <a:ext cx="439429" cy="617393"/>
            </a:xfrm>
            <a:prstGeom prst="arc">
              <a:avLst>
                <a:gd name="adj1" fmla="val 16200000"/>
                <a:gd name="adj2" fmla="val 5695949"/>
              </a:avLst>
            </a:prstGeom>
            <a:ln w="38100">
              <a:solidFill>
                <a:srgbClr val="423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rgbClr val="FF0000"/>
                </a:solidFill>
              </a:endParaRPr>
            </a:p>
          </p:txBody>
        </p:sp>
        <p:sp>
          <p:nvSpPr>
            <p:cNvPr id="44" name="Round Single Corner Rectangle 43"/>
            <p:cNvSpPr/>
            <p:nvPr/>
          </p:nvSpPr>
          <p:spPr>
            <a:xfrm>
              <a:off x="4767540" y="1332052"/>
              <a:ext cx="2459170" cy="45719"/>
            </a:xfrm>
            <a:prstGeom prst="round1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204225B3-9DF0-4B22-ABD7-0F4891B75A9F}"/>
              </a:ext>
            </a:extLst>
          </p:cNvPr>
          <p:cNvSpPr txBox="1"/>
          <p:nvPr/>
        </p:nvSpPr>
        <p:spPr>
          <a:xfrm>
            <a:off x="8604829" y="2279155"/>
            <a:ext cx="659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FD2AEB-D9C5-4022-A94C-A8146CD3F665}"/>
              </a:ext>
            </a:extLst>
          </p:cNvPr>
          <p:cNvSpPr txBox="1"/>
          <p:nvPr/>
        </p:nvSpPr>
        <p:spPr>
          <a:xfrm flipH="1">
            <a:off x="9266549" y="2855960"/>
            <a:ext cx="3350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২৫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8849339" y="2991051"/>
            <a:ext cx="3182787" cy="663112"/>
            <a:chOff x="4545526" y="714659"/>
            <a:chExt cx="2681184" cy="663112"/>
          </a:xfrm>
        </p:grpSpPr>
        <p:sp>
          <p:nvSpPr>
            <p:cNvPr id="51" name="Arc 50">
              <a:extLst>
                <a:ext uri="{FF2B5EF4-FFF2-40B4-BE49-F238E27FC236}">
                  <a16:creationId xmlns:a16="http://schemas.microsoft.com/office/drawing/2014/main" id="{51EDA3CA-0AFC-4A09-A101-DE27FDF6144E}"/>
                </a:ext>
              </a:extLst>
            </p:cNvPr>
            <p:cNvSpPr/>
            <p:nvPr/>
          </p:nvSpPr>
          <p:spPr>
            <a:xfrm>
              <a:off x="4545526" y="714659"/>
              <a:ext cx="439429" cy="617393"/>
            </a:xfrm>
            <a:prstGeom prst="arc">
              <a:avLst>
                <a:gd name="adj1" fmla="val 16200000"/>
                <a:gd name="adj2" fmla="val 5695949"/>
              </a:avLst>
            </a:prstGeom>
            <a:ln w="38100">
              <a:solidFill>
                <a:srgbClr val="423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rgbClr val="FF0000"/>
                </a:solidFill>
              </a:endParaRPr>
            </a:p>
          </p:txBody>
        </p:sp>
        <p:sp>
          <p:nvSpPr>
            <p:cNvPr id="52" name="Round Single Corner Rectangle 51"/>
            <p:cNvSpPr/>
            <p:nvPr/>
          </p:nvSpPr>
          <p:spPr>
            <a:xfrm>
              <a:off x="4767540" y="1332052"/>
              <a:ext cx="2459170" cy="45719"/>
            </a:xfrm>
            <a:prstGeom prst="round1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204225B3-9DF0-4B22-ABD7-0F4891B75A9F}"/>
              </a:ext>
            </a:extLst>
          </p:cNvPr>
          <p:cNvSpPr txBox="1"/>
          <p:nvPr/>
        </p:nvSpPr>
        <p:spPr>
          <a:xfrm>
            <a:off x="8707080" y="2892369"/>
            <a:ext cx="659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8FD2AEB-D9C5-4022-A94C-A8146CD3F665}"/>
              </a:ext>
            </a:extLst>
          </p:cNvPr>
          <p:cNvSpPr txBox="1"/>
          <p:nvPr/>
        </p:nvSpPr>
        <p:spPr>
          <a:xfrm flipH="1">
            <a:off x="9229965" y="3427607"/>
            <a:ext cx="3361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8443996" y="1814444"/>
            <a:ext cx="711933" cy="2014109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 rot="16200000">
            <a:off x="10420080" y="3293680"/>
            <a:ext cx="711933" cy="1494283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8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12" grpId="0"/>
      <p:bldP spid="21" grpId="0" animBg="1"/>
      <p:bldP spid="22" grpId="0" animBg="1"/>
      <p:bldP spid="24" grpId="0" animBg="1"/>
      <p:bldP spid="25" grpId="0" animBg="1"/>
      <p:bldP spid="3" grpId="0"/>
      <p:bldP spid="46" grpId="0"/>
      <p:bldP spid="47" grpId="0"/>
      <p:bldP spid="53" grpId="0"/>
      <p:bldP spid="55" grpId="0"/>
      <p:bldP spid="35" grpId="0" animBg="1"/>
      <p:bldP spid="35" grpId="1" animBg="1"/>
      <p:bldP spid="60" grpId="0" animBg="1"/>
      <p:bldP spid="6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1560" y="510535"/>
            <a:ext cx="10391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61981" indent="-761981">
              <a:buFont typeface="Wingdings" panose="05000000000000000000" pitchFamily="2" charset="2"/>
              <a:buChar char="Ø"/>
            </a:pPr>
            <a:r>
              <a:rPr lang="bn-IN" sz="4800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১৬, ২৪, ১৫, ২৮ এর </a:t>
            </a:r>
            <a:r>
              <a:rPr lang="en-US" sz="4800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IN" sz="4800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সাগু নির্ণয় কর  </a:t>
            </a:r>
            <a:endParaRPr lang="en-US" sz="4800" dirty="0">
              <a:ln>
                <a:solidFill>
                  <a:srgbClr val="00B050"/>
                </a:solidFill>
              </a:ln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010" y="4997930"/>
            <a:ext cx="5777839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en-US" sz="48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নির্ণেয়</a:t>
            </a:r>
            <a:r>
              <a:rPr lang="en-US" sz="48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লসাগু</a:t>
            </a:r>
            <a:r>
              <a:rPr lang="en-US" sz="48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33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=  </a:t>
            </a:r>
            <a:r>
              <a:rPr lang="bn-IN" sz="5333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333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1559" y="1291758"/>
            <a:ext cx="2235200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bn-IN" sz="4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2708" y="1283946"/>
            <a:ext cx="4150137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১৬, ২৪, ১৫, ১৮     </a:t>
            </a:r>
            <a:endParaRPr lang="en-US" sz="5333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13329" y="1431761"/>
            <a:ext cx="694943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80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86183" y="5030962"/>
            <a:ext cx="3701709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২× ২ × ২ × ৩</a:t>
            </a:r>
            <a:r>
              <a:rPr lang="bn-IN" sz="4267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4267" dirty="0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10501" y="5036681"/>
            <a:ext cx="701548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333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8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4800" dirty="0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41728" y="5628859"/>
            <a:ext cx="2467587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= ৭২০      </a:t>
            </a:r>
            <a:endParaRPr lang="en-US" sz="5333" dirty="0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881490" y="1165824"/>
            <a:ext cx="4394623" cy="1323438"/>
            <a:chOff x="3011719" y="1607356"/>
            <a:chExt cx="1980028" cy="992579"/>
          </a:xfrm>
        </p:grpSpPr>
        <p:sp>
          <p:nvSpPr>
            <p:cNvPr id="12" name="TextBox 11"/>
            <p:cNvSpPr txBox="1"/>
            <p:nvPr/>
          </p:nvSpPr>
          <p:spPr>
            <a:xfrm>
              <a:off x="3011719" y="1607356"/>
              <a:ext cx="533400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000" dirty="0">
                  <a:ln>
                    <a:solidFill>
                      <a:srgbClr val="0000CC"/>
                    </a:solidFill>
                  </a:ln>
                  <a:solidFill>
                    <a:srgbClr val="0000CC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bn-IN" sz="4800" dirty="0">
                  <a:ln>
                    <a:solidFill>
                      <a:srgbClr val="0000CC"/>
                    </a:solidFill>
                  </a:ln>
                  <a:solidFill>
                    <a:srgbClr val="0000CC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</a:t>
              </a:r>
              <a:endParaRPr lang="en-US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3086747" y="2383883"/>
              <a:ext cx="1905000" cy="0"/>
            </a:xfrm>
            <a:prstGeom prst="line">
              <a:avLst/>
            </a:prstGeom>
            <a:ln w="571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4479169" y="2114474"/>
            <a:ext cx="833211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480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5931" y="2115733"/>
            <a:ext cx="1091843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bn-IN" sz="480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24501" y="1906217"/>
            <a:ext cx="566036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867" dirty="0">
                <a:ln w="12700"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5867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26010" y="2177925"/>
            <a:ext cx="694943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80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92145" y="2916338"/>
            <a:ext cx="844015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80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26689" y="2771538"/>
            <a:ext cx="566036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867" dirty="0">
                <a:ln w="12700"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5867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54838" y="2888353"/>
            <a:ext cx="844015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480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08602" y="5700534"/>
            <a:ext cx="3402164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৭২০ </a:t>
            </a:r>
            <a:r>
              <a:rPr lang="bn-IN" sz="480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24883" y="1643040"/>
            <a:ext cx="729711" cy="2965149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7" name="Rounded Rectangle 36"/>
          <p:cNvSpPr/>
          <p:nvPr/>
        </p:nvSpPr>
        <p:spPr>
          <a:xfrm rot="5400000">
            <a:off x="4708038" y="4471076"/>
            <a:ext cx="783373" cy="781624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" name="TextBox 30"/>
          <p:cNvSpPr txBox="1"/>
          <p:nvPr/>
        </p:nvSpPr>
        <p:spPr>
          <a:xfrm>
            <a:off x="5994458" y="1999494"/>
            <a:ext cx="566036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867" dirty="0">
                <a:ln w="12700"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5867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02414" y="2124407"/>
            <a:ext cx="950348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r>
              <a:rPr lang="bn-IN" sz="480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93057" y="2143055"/>
            <a:ext cx="833211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4267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20613" y="1980005"/>
            <a:ext cx="566036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867" dirty="0">
                <a:ln w="12700"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5867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4046235" y="2001533"/>
            <a:ext cx="4229877" cy="1323438"/>
            <a:chOff x="3011719" y="1607356"/>
            <a:chExt cx="1980028" cy="992579"/>
          </a:xfrm>
        </p:grpSpPr>
        <p:sp>
          <p:nvSpPr>
            <p:cNvPr id="42" name="TextBox 41"/>
            <p:cNvSpPr txBox="1"/>
            <p:nvPr/>
          </p:nvSpPr>
          <p:spPr>
            <a:xfrm>
              <a:off x="3011719" y="1607356"/>
              <a:ext cx="533400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000" dirty="0">
                  <a:ln>
                    <a:solidFill>
                      <a:srgbClr val="0000CC"/>
                    </a:solidFill>
                  </a:ln>
                  <a:solidFill>
                    <a:srgbClr val="0000CC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bn-IN" sz="4800" dirty="0">
                  <a:ln>
                    <a:solidFill>
                      <a:srgbClr val="0000CC"/>
                    </a:solidFill>
                  </a:ln>
                  <a:solidFill>
                    <a:srgbClr val="0000CC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</a:t>
              </a:r>
              <a:endParaRPr lang="en-US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3086747" y="2383883"/>
              <a:ext cx="1905000" cy="0"/>
            </a:xfrm>
            <a:prstGeom prst="line">
              <a:avLst/>
            </a:prstGeom>
            <a:ln w="571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5975275" y="2714718"/>
            <a:ext cx="566036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867" dirty="0">
                <a:ln w="12700"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5867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99669" y="2922067"/>
            <a:ext cx="1052633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r>
              <a:rPr lang="bn-IN" sz="480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56777" y="2757312"/>
            <a:ext cx="566036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867" dirty="0">
                <a:ln w="12700"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5867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51621" y="2916647"/>
            <a:ext cx="833211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480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4136467" y="2754012"/>
            <a:ext cx="4229877" cy="1323438"/>
            <a:chOff x="3011719" y="1607356"/>
            <a:chExt cx="1980028" cy="992579"/>
          </a:xfrm>
        </p:grpSpPr>
        <p:sp>
          <p:nvSpPr>
            <p:cNvPr id="50" name="TextBox 49"/>
            <p:cNvSpPr txBox="1"/>
            <p:nvPr/>
          </p:nvSpPr>
          <p:spPr>
            <a:xfrm>
              <a:off x="3011719" y="1607356"/>
              <a:ext cx="533400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000" dirty="0">
                  <a:ln>
                    <a:solidFill>
                      <a:srgbClr val="0000CC"/>
                    </a:solidFill>
                  </a:ln>
                  <a:solidFill>
                    <a:srgbClr val="0000CC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bn-IN" sz="4800" dirty="0">
                  <a:ln>
                    <a:solidFill>
                      <a:srgbClr val="0000CC"/>
                    </a:solidFill>
                  </a:ln>
                  <a:solidFill>
                    <a:srgbClr val="0000CC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</a:t>
              </a:r>
              <a:endParaRPr lang="en-US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3086747" y="2383883"/>
              <a:ext cx="1905000" cy="0"/>
            </a:xfrm>
            <a:prstGeom prst="line">
              <a:avLst/>
            </a:prstGeom>
            <a:ln w="571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673213" y="2941966"/>
            <a:ext cx="694943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80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57592" y="3666945"/>
            <a:ext cx="833211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80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94769" y="3452721"/>
            <a:ext cx="566036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867" dirty="0">
                <a:ln w="12700"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5867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401607" y="3656769"/>
            <a:ext cx="833211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80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936511" y="3522941"/>
            <a:ext cx="566036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867" dirty="0">
                <a:ln w="12700"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5867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57241" y="3696815"/>
            <a:ext cx="1052633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r>
              <a:rPr lang="bn-IN" sz="480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07335" y="3541744"/>
            <a:ext cx="566036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867" dirty="0">
                <a:ln w="12700"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5867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260341" y="3699117"/>
            <a:ext cx="833211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480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4183914" y="3520507"/>
            <a:ext cx="4229877" cy="1323438"/>
            <a:chOff x="3011719" y="1607356"/>
            <a:chExt cx="1980028" cy="992579"/>
          </a:xfrm>
        </p:grpSpPr>
        <p:sp>
          <p:nvSpPr>
            <p:cNvPr id="61" name="TextBox 60"/>
            <p:cNvSpPr txBox="1"/>
            <p:nvPr/>
          </p:nvSpPr>
          <p:spPr>
            <a:xfrm>
              <a:off x="3011719" y="1607356"/>
              <a:ext cx="533400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000" dirty="0">
                  <a:ln>
                    <a:solidFill>
                      <a:srgbClr val="0000CC"/>
                    </a:solidFill>
                  </a:ln>
                  <a:solidFill>
                    <a:srgbClr val="0000CC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bn-IN" sz="4800" dirty="0">
                  <a:ln>
                    <a:solidFill>
                      <a:srgbClr val="0000CC"/>
                    </a:solidFill>
                  </a:ln>
                  <a:solidFill>
                    <a:srgbClr val="0000CC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</a:t>
              </a:r>
              <a:endParaRPr lang="en-US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3086747" y="2383883"/>
              <a:ext cx="1905000" cy="0"/>
            </a:xfrm>
            <a:prstGeom prst="line">
              <a:avLst/>
            </a:prstGeom>
            <a:ln w="571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3714961" y="3704093"/>
            <a:ext cx="694943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80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685028" y="4389965"/>
            <a:ext cx="695049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80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154401" y="4236021"/>
            <a:ext cx="566036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867" dirty="0">
                <a:ln w="12700"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5867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520919" y="4432402"/>
            <a:ext cx="703404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80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927425" y="4255602"/>
            <a:ext cx="566036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867" dirty="0">
                <a:ln w="12700"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5867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381280" y="4423522"/>
            <a:ext cx="833211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480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275733" y="4432402"/>
            <a:ext cx="833211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966829" y="4244268"/>
            <a:ext cx="566036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867" dirty="0">
                <a:ln w="12700"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5867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 rot="5400000">
            <a:off x="6330624" y="4510351"/>
            <a:ext cx="783373" cy="65901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2" name="Rounded Rectangle 71"/>
          <p:cNvSpPr/>
          <p:nvPr/>
        </p:nvSpPr>
        <p:spPr>
          <a:xfrm rot="5400000">
            <a:off x="7232678" y="4534887"/>
            <a:ext cx="783373" cy="65901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3" name="TextBox 72"/>
          <p:cNvSpPr txBox="1"/>
          <p:nvPr/>
        </p:nvSpPr>
        <p:spPr>
          <a:xfrm>
            <a:off x="8701277" y="5030962"/>
            <a:ext cx="3117172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333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২× ৫ × ৩</a:t>
            </a:r>
            <a:r>
              <a:rPr lang="bn-IN" sz="4267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4267" dirty="0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4" name="Frame 7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14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3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3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0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31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3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3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3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6" dur="3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31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9" dur="3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3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3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2" dur="3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3" grpId="0"/>
      <p:bldP spid="14" grpId="0"/>
      <p:bldP spid="17" grpId="0"/>
      <p:bldP spid="19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6" grpId="0"/>
      <p:bldP spid="6" grpId="0" animBg="1"/>
      <p:bldP spid="37" grpId="0" animBg="1"/>
      <p:bldP spid="37" grpId="1" animBg="1"/>
      <p:bldP spid="31" grpId="0"/>
      <p:bldP spid="38" grpId="0"/>
      <p:bldP spid="39" grpId="0"/>
      <p:bldP spid="40" grpId="0"/>
      <p:bldP spid="44" grpId="0"/>
      <p:bldP spid="45" grpId="0"/>
      <p:bldP spid="47" grpId="0"/>
      <p:bldP spid="48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 animBg="1"/>
      <p:bldP spid="71" grpId="1" animBg="1"/>
      <p:bldP spid="72" grpId="0" animBg="1"/>
      <p:bldP spid="72" grpId="1" animBg="1"/>
      <p:bldP spid="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BBD6876-757B-411B-9F86-37293C9EE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61" y="962775"/>
            <a:ext cx="9298745" cy="458812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9DFCF0E-E597-4D31-803C-9AFACE15AD24}"/>
              </a:ext>
            </a:extLst>
          </p:cNvPr>
          <p:cNvSpPr txBox="1"/>
          <p:nvPr/>
        </p:nvSpPr>
        <p:spPr>
          <a:xfrm rot="373743">
            <a:off x="2906618" y="2287340"/>
            <a:ext cx="2587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 বইয়ের</a:t>
            </a:r>
          </a:p>
          <a:p>
            <a:pPr algn="ctr"/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২৯ পৃষ্ঠা        খোলো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1AA60F-0C6C-428F-AE83-FAEF6FF379D0}"/>
              </a:ext>
            </a:extLst>
          </p:cNvPr>
          <p:cNvSpPr txBox="1"/>
          <p:nvPr/>
        </p:nvSpPr>
        <p:spPr>
          <a:xfrm rot="235959">
            <a:off x="6146211" y="2256114"/>
            <a:ext cx="30700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320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 সমস্যা টি পড় ও </a:t>
            </a:r>
          </a:p>
          <a:p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সহপাঠির সঙ্গে</a:t>
            </a:r>
          </a:p>
          <a:p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 করো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6425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A77164-BD45-4ECC-B89F-0475B31113E0}"/>
              </a:ext>
            </a:extLst>
          </p:cNvPr>
          <p:cNvSpPr txBox="1"/>
          <p:nvPr/>
        </p:nvSpPr>
        <p:spPr>
          <a:xfrm>
            <a:off x="5303956" y="492369"/>
            <a:ext cx="1923925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রাখবে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127409-DFBE-4769-8A0D-4A14B7B18BF4}"/>
              </a:ext>
            </a:extLst>
          </p:cNvPr>
          <p:cNvSpPr txBox="1"/>
          <p:nvPr/>
        </p:nvSpPr>
        <p:spPr>
          <a:xfrm>
            <a:off x="388674" y="249175"/>
            <a:ext cx="17844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প্রশ্নে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C1205A-D529-499F-B87E-9A7880693D46}"/>
              </a:ext>
            </a:extLst>
          </p:cNvPr>
          <p:cNvSpPr txBox="1"/>
          <p:nvPr/>
        </p:nvSpPr>
        <p:spPr>
          <a:xfrm>
            <a:off x="593165" y="1762316"/>
            <a:ext cx="6309080" cy="4408899"/>
          </a:xfrm>
          <a:prstGeom prst="homePlate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5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 ..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কমপক্ষে</a:t>
            </a:r>
            <a:r>
              <a:rPr lang="bn-BD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 </a:t>
            </a:r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সর্বোনিম্ন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lang="en-US" sz="5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BD" sz="5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পরপর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5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নুন্যতম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পুনরায়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FA404E-AE68-4839-BB4E-768A696BC233}"/>
              </a:ext>
            </a:extLst>
          </p:cNvPr>
          <p:cNvSpPr txBox="1"/>
          <p:nvPr/>
        </p:nvSpPr>
        <p:spPr>
          <a:xfrm>
            <a:off x="7227881" y="1951635"/>
            <a:ext cx="4548600" cy="4154984"/>
          </a:xfrm>
          <a:prstGeom prst="flowChartPredefinedProcess">
            <a:avLst/>
          </a:prstGeom>
          <a:ln w="57150"/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en-US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en-US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r>
              <a:rPr lang="en-US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ADC6DD5F-0C01-4A6B-9AB1-C2B6A4CF8C2A}"/>
              </a:ext>
            </a:extLst>
          </p:cNvPr>
          <p:cNvSpPr/>
          <p:nvPr/>
        </p:nvSpPr>
        <p:spPr>
          <a:xfrm rot="5400000">
            <a:off x="938044" y="1197459"/>
            <a:ext cx="369144" cy="657665"/>
          </a:xfrm>
          <a:prstGeom prst="rightArrow">
            <a:avLst>
              <a:gd name="adj1" fmla="val 50000"/>
              <a:gd name="adj2" fmla="val 5173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Frame 1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08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  <p:bldP spid="11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1EDDE2F-0933-49BF-ABE2-58E826A1C84B}"/>
              </a:ext>
            </a:extLst>
          </p:cNvPr>
          <p:cNvSpPr txBox="1"/>
          <p:nvPr/>
        </p:nvSpPr>
        <p:spPr>
          <a:xfrm>
            <a:off x="1616024" y="2298480"/>
            <a:ext cx="914048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ল.সা.গু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পূর্ণরূপ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252207-0164-4B05-B491-CEA9E1893883}"/>
              </a:ext>
            </a:extLst>
          </p:cNvPr>
          <p:cNvSpPr txBox="1"/>
          <p:nvPr/>
        </p:nvSpPr>
        <p:spPr>
          <a:xfrm>
            <a:off x="309801" y="221192"/>
            <a:ext cx="1156888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>
              <a:defRPr/>
            </a:pPr>
            <a:r>
              <a:rPr lang="en-US" sz="36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সমস্যা</a:t>
            </a:r>
            <a:r>
              <a:rPr lang="en-US" sz="36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:</a:t>
            </a: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দুইটি</a:t>
            </a: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ঘন্টা</a:t>
            </a: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আছে</a:t>
            </a: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একটি</a:t>
            </a: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ঘন্টা</a:t>
            </a: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১২ </a:t>
            </a:r>
            <a:r>
              <a:rPr lang="en-US" sz="36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মিনিট</a:t>
            </a: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পরপর</a:t>
            </a: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অপরটি</a:t>
            </a: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৫ </a:t>
            </a:r>
            <a:r>
              <a:rPr lang="en-US" sz="36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মিনিট</a:t>
            </a: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পরপর</a:t>
            </a: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বাজে</a:t>
            </a: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যদি</a:t>
            </a: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ঘন্টা</a:t>
            </a: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দুইটি</a:t>
            </a: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বিকেল</a:t>
            </a: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৩ </a:t>
            </a:r>
            <a:r>
              <a:rPr lang="en-US" sz="36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টায়</a:t>
            </a: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এক</a:t>
            </a: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সাথে</a:t>
            </a: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বাজে</a:t>
            </a: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।</a:t>
            </a:r>
            <a:endParaRPr lang="en-US" sz="36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9962D1-3C88-4FD7-8E11-BF716D1AD735}"/>
              </a:ext>
            </a:extLst>
          </p:cNvPr>
          <p:cNvSpPr txBox="1"/>
          <p:nvPr/>
        </p:nvSpPr>
        <p:spPr>
          <a:xfrm>
            <a:off x="589671" y="1563258"/>
            <a:ext cx="1868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প্রশ্ন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: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466FA9-2696-4579-B5CE-D736807844C8}"/>
              </a:ext>
            </a:extLst>
          </p:cNvPr>
          <p:cNvSpPr txBox="1"/>
          <p:nvPr/>
        </p:nvSpPr>
        <p:spPr>
          <a:xfrm>
            <a:off x="1616024" y="3060145"/>
            <a:ext cx="829473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(খ)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ঘন্টা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দুটি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কত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মিনিট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পরপর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একসাথে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বাজে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EDDE2F-0933-49BF-ABE2-58E826A1C84B}"/>
              </a:ext>
            </a:extLst>
          </p:cNvPr>
          <p:cNvSpPr txBox="1"/>
          <p:nvPr/>
        </p:nvSpPr>
        <p:spPr>
          <a:xfrm>
            <a:off x="1616024" y="3980755"/>
            <a:ext cx="9140484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>
              <a:defRPr/>
            </a:pP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ঘন্টা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দুটি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বিকেল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৩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টায়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একসাথে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বাজে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তবে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,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আবার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কয়টার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সময়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ঘন্টাদুটি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এক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সাথে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বাজবে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8" name="Frame 7"/>
          <p:cNvSpPr/>
          <p:nvPr/>
        </p:nvSpPr>
        <p:spPr>
          <a:xfrm>
            <a:off x="-82186" y="-1393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0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2" grpId="0"/>
      <p:bldP spid="1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9F2E65FB-DDD3-470E-9F56-D04D5CC0CBA7}"/>
              </a:ext>
            </a:extLst>
          </p:cNvPr>
          <p:cNvSpPr txBox="1"/>
          <p:nvPr/>
        </p:nvSpPr>
        <p:spPr>
          <a:xfrm>
            <a:off x="1959165" y="1415134"/>
            <a:ext cx="914048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১২ ও ৫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ল.সা.গু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4D1CD1-0FD2-4E17-8ADB-50E9896695D0}"/>
              </a:ext>
            </a:extLst>
          </p:cNvPr>
          <p:cNvSpPr txBox="1"/>
          <p:nvPr/>
        </p:nvSpPr>
        <p:spPr>
          <a:xfrm>
            <a:off x="425513" y="211568"/>
            <a:ext cx="18686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সমাধান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: </a:t>
            </a:r>
            <a:endParaRPr lang="en-US" sz="40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3D10544-0715-406E-91C2-4D3D68FEF8B8}"/>
              </a:ext>
            </a:extLst>
          </p:cNvPr>
          <p:cNvSpPr txBox="1"/>
          <p:nvPr/>
        </p:nvSpPr>
        <p:spPr>
          <a:xfrm>
            <a:off x="2191842" y="3904468"/>
            <a:ext cx="8151641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∴ 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১২ ও ৫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ল.সা.গু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= ১২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×৫ </a:t>
            </a:r>
          </a:p>
          <a:p>
            <a:pPr>
              <a:defRPr/>
            </a:pP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		 		 = ৬০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529407" y="2578865"/>
            <a:ext cx="2895600" cy="1325602"/>
            <a:chOff x="5005407" y="2578865"/>
            <a:chExt cx="2895600" cy="1325602"/>
          </a:xfrm>
        </p:grpSpPr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id="{FB543DD5-DD2C-402B-8A2F-DA189643A26B}"/>
                </a:ext>
              </a:extLst>
            </p:cNvPr>
            <p:cNvCxnSpPr>
              <a:cxnSpLocks/>
            </p:cNvCxnSpPr>
            <p:nvPr/>
          </p:nvCxnSpPr>
          <p:spPr>
            <a:xfrm>
              <a:off x="5594185" y="2643788"/>
              <a:ext cx="2261968" cy="619879"/>
            </a:xfrm>
            <a:prstGeom prst="bentConnector3">
              <a:avLst>
                <a:gd name="adj1" fmla="val -998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34752B4-20C1-4E47-8541-F9EBFFA3848C}"/>
                </a:ext>
              </a:extLst>
            </p:cNvPr>
            <p:cNvSpPr txBox="1"/>
            <p:nvPr/>
          </p:nvSpPr>
          <p:spPr>
            <a:xfrm>
              <a:off x="5005407" y="2578865"/>
              <a:ext cx="2895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>
                <a:defRPr/>
              </a:pPr>
              <a:r>
                <a:rPr lang="en-US" sz="4000" b="1" dirty="0">
                  <a:ln w="11430"/>
                  <a:solidFill>
                    <a:srgbClr val="00206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NikoshBAN" panose="02000000000000000000" pitchFamily="2" charset="0"/>
                  <a:ea typeface="Yu Gothic UI Semibold" panose="020B0700000000000000" pitchFamily="34" charset="-128"/>
                  <a:cs typeface="NikoshBAN" panose="02000000000000000000" pitchFamily="2" charset="0"/>
                </a:rPr>
                <a:t>১    ১২,  ৫</a:t>
              </a:r>
              <a:endPara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DF34CA8-B397-43D9-B66D-A5DC6DB5AEAC}"/>
                </a:ext>
              </a:extLst>
            </p:cNvPr>
            <p:cNvSpPr txBox="1"/>
            <p:nvPr/>
          </p:nvSpPr>
          <p:spPr>
            <a:xfrm>
              <a:off x="5005407" y="3196581"/>
              <a:ext cx="2895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>
                <a:defRPr/>
              </a:pPr>
              <a:r>
                <a:rPr lang="en-US" sz="4000" b="1" dirty="0">
                  <a:ln w="11430"/>
                  <a:solidFill>
                    <a:srgbClr val="00206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NikoshBAN" panose="02000000000000000000" pitchFamily="2" charset="0"/>
                  <a:ea typeface="Yu Gothic UI Semibold" panose="020B0700000000000000" pitchFamily="34" charset="-128"/>
                  <a:cs typeface="NikoshBAN" panose="02000000000000000000" pitchFamily="2" charset="0"/>
                </a:rPr>
                <a:t>      ১২,  ৫</a:t>
              </a:r>
              <a:endPara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9F2E65FB-DDD3-470E-9F56-D04D5CC0CBA7}"/>
              </a:ext>
            </a:extLst>
          </p:cNvPr>
          <p:cNvSpPr txBox="1"/>
          <p:nvPr/>
        </p:nvSpPr>
        <p:spPr>
          <a:xfrm>
            <a:off x="2362201" y="2224922"/>
            <a:ext cx="6558715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∴ 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১২ ও ৫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ল.সা.গু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2E65FB-DDD3-470E-9F56-D04D5CC0CBA7}"/>
              </a:ext>
            </a:extLst>
          </p:cNvPr>
          <p:cNvSpPr txBox="1"/>
          <p:nvPr/>
        </p:nvSpPr>
        <p:spPr>
          <a:xfrm>
            <a:off x="1901962" y="667413"/>
            <a:ext cx="873140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ল.সা.গু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পূর্ণরূপ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লঘিষ্ট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গুণিতক</a:t>
            </a:r>
            <a:endParaRPr lang="en-US" sz="4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D10544-0715-406E-91C2-4D3D68FEF8B8}"/>
              </a:ext>
            </a:extLst>
          </p:cNvPr>
          <p:cNvSpPr txBox="1"/>
          <p:nvPr/>
        </p:nvSpPr>
        <p:spPr>
          <a:xfrm>
            <a:off x="2191841" y="5181739"/>
            <a:ext cx="8151641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∴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ঘন্টা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দুটি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৬০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মিনিট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পরপর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একসাথে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বাজবে</a:t>
            </a:r>
            <a:endParaRPr lang="en-US" sz="4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ea typeface="Yu Gothic UI Semibold" panose="020B0700000000000000" pitchFamily="34" charset="-128"/>
              <a:cs typeface="NikoshBAN" panose="02000000000000000000" pitchFamily="2" charset="0"/>
            </a:endParaRPr>
          </a:p>
        </p:txBody>
      </p:sp>
      <p:sp>
        <p:nvSpPr>
          <p:cNvPr id="12" name="Frame 11"/>
          <p:cNvSpPr/>
          <p:nvPr/>
        </p:nvSpPr>
        <p:spPr>
          <a:xfrm>
            <a:off x="-82186" y="-1393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66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20" grpId="0"/>
      <p:bldP spid="11" grpId="0"/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2257" y="596514"/>
            <a:ext cx="10299161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0929" y="2024025"/>
            <a:ext cx="6415548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হারুন-অর-রশিদ</a:t>
            </a:r>
          </a:p>
          <a:p>
            <a:pPr algn="ctr"/>
            <a:r>
              <a:rPr lang="bn-IN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রী</a:t>
            </a:r>
            <a:r>
              <a:rPr lang="bn-IN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</a:t>
            </a:r>
          </a:p>
          <a:p>
            <a:pPr algn="ctr"/>
            <a:r>
              <a:rPr lang="bn-IN" sz="40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আটপাড়া </a:t>
            </a:r>
            <a:r>
              <a:rPr lang="en-US" sz="4000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bn-IN" sz="40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শ্রীনগর,মুন্সীগঞ্জ</a:t>
            </a:r>
            <a:r>
              <a:rPr lang="bn-IN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মোবাইলঃ০১৯১৭৩৩০৬১৬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icture1.jpg"/>
          <p:cNvPicPr>
            <a:picLocks noChangeAspect="1"/>
          </p:cNvPicPr>
          <p:nvPr/>
        </p:nvPicPr>
        <p:blipFill rotWithShape="1">
          <a:blip r:embed="rId2"/>
          <a:srcRect l="22101" t="4351" r="18294" b="19473"/>
          <a:stretch/>
        </p:blipFill>
        <p:spPr>
          <a:xfrm>
            <a:off x="1199504" y="1902541"/>
            <a:ext cx="3868626" cy="39673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 descr="rainbow-flower-wreath-md.png"/>
          <p:cNvPicPr>
            <a:picLocks noChangeAspect="1"/>
          </p:cNvPicPr>
          <p:nvPr/>
        </p:nvPicPr>
        <p:blipFill>
          <a:blip r:embed="rId4">
            <a:lum contrast="30000"/>
          </a:blip>
          <a:stretch>
            <a:fillRect/>
          </a:stretch>
        </p:blipFill>
        <p:spPr>
          <a:xfrm>
            <a:off x="663678" y="1663098"/>
            <a:ext cx="4938809" cy="46526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4148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A95DDBF9-D835-45D9-B0F8-E3BAA82F4B46}"/>
              </a:ext>
            </a:extLst>
          </p:cNvPr>
          <p:cNvSpPr txBox="1"/>
          <p:nvPr/>
        </p:nvSpPr>
        <p:spPr>
          <a:xfrm>
            <a:off x="1828801" y="5867401"/>
            <a:ext cx="911820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উত্তর</a:t>
            </a:r>
            <a:r>
              <a:rPr lang="en-US" sz="36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: </a:t>
            </a:r>
            <a:r>
              <a:rPr lang="en-US" sz="36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বিকেল</a:t>
            </a:r>
            <a:r>
              <a:rPr lang="en-US" sz="36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৪ </a:t>
            </a:r>
            <a:r>
              <a:rPr lang="en-US" sz="36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টায়</a:t>
            </a:r>
            <a:r>
              <a:rPr lang="en-US" sz="36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ঘন্টাগুলো</a:t>
            </a:r>
            <a:r>
              <a:rPr lang="en-US" sz="36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পুনরায়</a:t>
            </a:r>
            <a:r>
              <a:rPr lang="en-US" sz="36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একত্রে</a:t>
            </a:r>
            <a:r>
              <a:rPr lang="en-US" sz="36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বাজবে</a:t>
            </a:r>
            <a:r>
              <a:rPr lang="en-US" sz="36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।</a:t>
            </a:r>
            <a:endParaRPr lang="en-US" sz="36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4752B4-20C1-4E47-8541-F9EBFFA3848C}"/>
              </a:ext>
            </a:extLst>
          </p:cNvPr>
          <p:cNvSpPr txBox="1"/>
          <p:nvPr/>
        </p:nvSpPr>
        <p:spPr>
          <a:xfrm>
            <a:off x="2169942" y="613415"/>
            <a:ext cx="7696200" cy="218521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(গ)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আমরা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জানি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, ৬০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মিনিট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= ১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ঘন্টা</a:t>
            </a:r>
            <a:endParaRPr lang="en-US" sz="4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ea typeface="Yu Gothic UI Semibold" panose="020B0700000000000000" pitchFamily="34" charset="-128"/>
              <a:cs typeface="NikoshBAN" panose="02000000000000000000" pitchFamily="2" charset="0"/>
            </a:endParaRPr>
          </a:p>
          <a:p>
            <a:pPr>
              <a:defRPr/>
            </a:pPr>
            <a:endParaRPr lang="en-US" sz="16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ea typeface="Yu Gothic UI Semibold" panose="020B0700000000000000" pitchFamily="34" charset="-128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∴ ১ঘন্টা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পরপর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ঘন্টাগুলো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বাজবে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defRPr/>
            </a:pPr>
            <a:endParaRPr lang="en-US" sz="4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ea typeface="Yu Gothic UI Semibold" panose="020B0700000000000000" pitchFamily="34" charset="-128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3D10544-0715-406E-91C2-4D3D68FEF8B8}"/>
              </a:ext>
            </a:extLst>
          </p:cNvPr>
          <p:cNvSpPr txBox="1"/>
          <p:nvPr/>
        </p:nvSpPr>
        <p:spPr>
          <a:xfrm>
            <a:off x="1573239" y="3175222"/>
            <a:ext cx="8889609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বিকেল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৩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টায়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একসাথে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বাজলে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পুনরায়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একসাথে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বাজবে</a:t>
            </a:r>
            <a:endParaRPr lang="en-US" sz="4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ea typeface="Yu Gothic UI Semibold" panose="020B0700000000000000" pitchFamily="34" charset="-128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					=( ৩+১)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টা</a:t>
            </a:r>
            <a:endParaRPr lang="en-US" sz="4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ea typeface="Yu Gothic UI Semibold" panose="020B0700000000000000" pitchFamily="34" charset="-128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					= ৪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টা</a:t>
            </a:r>
            <a:endParaRPr lang="en-US" sz="4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ea typeface="Yu Gothic UI Semibold" panose="020B0700000000000000" pitchFamily="34" charset="-128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-82186" y="-1393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88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F4A8EE-3E29-4BAB-8011-A458B97BC3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28501" y="1212547"/>
            <a:ext cx="1297859" cy="908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D7FA3F-CFC2-4E6E-8B71-1B76CFAA85AD}"/>
              </a:ext>
            </a:extLst>
          </p:cNvPr>
          <p:cNvSpPr txBox="1"/>
          <p:nvPr/>
        </p:nvSpPr>
        <p:spPr>
          <a:xfrm flipH="1">
            <a:off x="2312695" y="1312808"/>
            <a:ext cx="4515807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এবার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B12D69-994B-43C3-A262-82557A4EC8F3}"/>
              </a:ext>
            </a:extLst>
          </p:cNvPr>
          <p:cNvSpPr txBox="1"/>
          <p:nvPr/>
        </p:nvSpPr>
        <p:spPr>
          <a:xfrm flipH="1">
            <a:off x="762536" y="2268056"/>
            <a:ext cx="1179871" cy="1015663"/>
          </a:xfrm>
          <a:prstGeom prst="rect">
            <a:avLst/>
          </a:prstGeom>
          <a:solidFill>
            <a:srgbClr val="00B05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8" name="Frame 7"/>
          <p:cNvSpPr/>
          <p:nvPr/>
        </p:nvSpPr>
        <p:spPr>
          <a:xfrm>
            <a:off x="-44245" y="0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39061" y="2221216"/>
            <a:ext cx="943238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প্রথম </a:t>
            </a:r>
            <a:r>
              <a:rPr lang="bn-IN" sz="44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দুইটি সংখ্যার তিনটি করে গুণিতক লিখ। </a:t>
            </a:r>
          </a:p>
          <a:p>
            <a:endParaRPr lang="en-US" sz="4400" dirty="0" smtClean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মৌলিক </a:t>
            </a:r>
            <a:r>
              <a:rPr lang="bn-IN" sz="44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উৎপাদকের সাহায্যে প্রদত্ত সংখ্যাগুলোর লসাগু নির্ণয় কর</a:t>
            </a:r>
            <a:r>
              <a:rPr lang="bn-IN" sz="44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 smtClean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4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 </a:t>
            </a:r>
            <a:r>
              <a:rPr lang="bn-IN" sz="44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পদ্ধতিতে প্রদত্ত সংখ্যাগুলোর লসাগু নির্ণয় কর।  </a:t>
            </a:r>
            <a:endParaRPr lang="en-US" sz="44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6611" y="2529293"/>
            <a:ext cx="3097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5974" y="287457"/>
            <a:ext cx="996991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4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 লক্ষ </a:t>
            </a:r>
            <a:r>
              <a:rPr lang="bn-IN" sz="44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রিঃ</a:t>
            </a:r>
            <a:r>
              <a:rPr lang="bn-IN" sz="44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৭, ১০, ১২, ১৪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B12D69-994B-43C3-A262-82557A4EC8F3}"/>
              </a:ext>
            </a:extLst>
          </p:cNvPr>
          <p:cNvSpPr txBox="1"/>
          <p:nvPr/>
        </p:nvSpPr>
        <p:spPr>
          <a:xfrm flipH="1">
            <a:off x="772813" y="3684424"/>
            <a:ext cx="1179871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B12D69-994B-43C3-A262-82557A4EC8F3}"/>
              </a:ext>
            </a:extLst>
          </p:cNvPr>
          <p:cNvSpPr txBox="1"/>
          <p:nvPr/>
        </p:nvSpPr>
        <p:spPr>
          <a:xfrm flipH="1">
            <a:off x="859190" y="5462461"/>
            <a:ext cx="1179871" cy="1015663"/>
          </a:xfrm>
          <a:prstGeom prst="rect">
            <a:avLst/>
          </a:prstGeom>
          <a:solidFill>
            <a:srgbClr val="0070C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8745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4252207-0164-4B05-B491-CEA9E1893883}"/>
              </a:ext>
            </a:extLst>
          </p:cNvPr>
          <p:cNvSpPr txBox="1"/>
          <p:nvPr/>
        </p:nvSpPr>
        <p:spPr>
          <a:xfrm>
            <a:off x="276691" y="917744"/>
            <a:ext cx="11474246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সমস্যা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: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তিনটি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ভিন্ন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রংয়ের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ঘন্টা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আছে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লাল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রংয়ের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এর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ঘন্টা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১৮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মিনিট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পরপর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হলুদ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রংয়ের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ঘন্টা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১৫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মিনিট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পরপর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এবং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সবুজ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রংয়ের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ঘন্টা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১২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মিনিট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পরপর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বাজে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।</a:t>
            </a:r>
            <a:endParaRPr lang="en-US" sz="40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EDDE2F-0933-49BF-ABE2-58E826A1C84B}"/>
              </a:ext>
            </a:extLst>
          </p:cNvPr>
          <p:cNvSpPr txBox="1"/>
          <p:nvPr/>
        </p:nvSpPr>
        <p:spPr>
          <a:xfrm>
            <a:off x="1804218" y="3046419"/>
            <a:ext cx="9773265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“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লঘিষ্ট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গুণিতক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”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(খ)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ঘন্টা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তিনটি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কত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মিনিট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পর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একসাথে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বাজবে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?</a:t>
            </a:r>
          </a:p>
          <a:p>
            <a:pPr lvl="0"/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ঘন্টা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দুটি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সন্ধ্যা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৬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টায়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একসাথে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বাজে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তবে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,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আবার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কয়টার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সময়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ঘন্টা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তিনটি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এক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সাথে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বাজবে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?</a:t>
            </a:r>
            <a:endParaRPr lang="en-US" sz="40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9962D1-3C88-4FD7-8E11-BF716D1AD735}"/>
              </a:ext>
            </a:extLst>
          </p:cNvPr>
          <p:cNvSpPr txBox="1"/>
          <p:nvPr/>
        </p:nvSpPr>
        <p:spPr>
          <a:xfrm>
            <a:off x="589671" y="3086557"/>
            <a:ext cx="18686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প্রশ্ন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: </a:t>
            </a:r>
            <a:endParaRPr lang="en-US" sz="40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9962D1-3C88-4FD7-8E11-BF716D1AD735}"/>
              </a:ext>
            </a:extLst>
          </p:cNvPr>
          <p:cNvSpPr txBox="1"/>
          <p:nvPr/>
        </p:nvSpPr>
        <p:spPr>
          <a:xfrm>
            <a:off x="3579471" y="180091"/>
            <a:ext cx="4303543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বাড়ির</a:t>
            </a:r>
            <a:r>
              <a:rPr lang="en-US" sz="6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কাজ</a:t>
            </a:r>
            <a:endParaRPr lang="en-US" sz="60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-82186" y="-1393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213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0" y="4348520"/>
            <a:ext cx="11785600" cy="20928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prstTxWarp prst="textChevron">
              <a:avLst/>
            </a:prstTxWarp>
            <a:spAutoFit/>
          </a:bodyPr>
          <a:lstStyle/>
          <a:p>
            <a:pPr algn="ctr"/>
            <a:r>
              <a:rPr lang="en-US" sz="10666" b="1" dirty="0" err="1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সবাইকে</a:t>
            </a:r>
            <a:r>
              <a:rPr lang="en-US" sz="10666" b="1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0666" b="1" dirty="0" err="1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ধন্যবাদ</a:t>
            </a:r>
            <a:r>
              <a:rPr lang="en-US" sz="10666" b="1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82880"/>
            <a:ext cx="11785600" cy="431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671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Top Corners Snipped 4">
            <a:extLst>
              <a:ext uri="{FF2B5EF4-FFF2-40B4-BE49-F238E27FC236}">
                <a16:creationId xmlns:a16="http://schemas.microsoft.com/office/drawing/2014/main" id="{848EFB09-429C-43D4-90F2-02705303C94E}"/>
              </a:ext>
            </a:extLst>
          </p:cNvPr>
          <p:cNvSpPr/>
          <p:nvPr/>
        </p:nvSpPr>
        <p:spPr>
          <a:xfrm>
            <a:off x="353052" y="221226"/>
            <a:ext cx="11535507" cy="6156884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37248" y="937779"/>
            <a:ext cx="8229600" cy="4852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33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5333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33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5333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333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r>
              <a:rPr lang="en-US" sz="5333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33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5333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333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5333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– ৫ </a:t>
            </a:r>
          </a:p>
          <a:p>
            <a:pPr algn="ctr"/>
            <a:r>
              <a:rPr lang="en-US" sz="5333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5333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33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5333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33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r>
              <a:rPr lang="en-US" sz="5333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333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5333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33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5333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9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লসাগু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3" name="Picture 2" descr="Screenshot_10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8466" y="782238"/>
            <a:ext cx="3818532" cy="4749881"/>
          </a:xfrm>
          <a:prstGeom prst="rect">
            <a:avLst/>
          </a:prstGeom>
          <a:ln w="38100">
            <a:solidFill>
              <a:srgbClr val="0000CC"/>
            </a:solidFill>
          </a:ln>
        </p:spPr>
      </p:pic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3485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14CF978-1CC9-4D38-A3DC-8178AF3A10EF}"/>
              </a:ext>
            </a:extLst>
          </p:cNvPr>
          <p:cNvSpPr/>
          <p:nvPr/>
        </p:nvSpPr>
        <p:spPr>
          <a:xfrm>
            <a:off x="253218" y="250722"/>
            <a:ext cx="11685562" cy="6392743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7F0B8C-DFC1-4958-B14C-D2942EDEB62E}"/>
              </a:ext>
            </a:extLst>
          </p:cNvPr>
          <p:cNvSpPr txBox="1"/>
          <p:nvPr/>
        </p:nvSpPr>
        <p:spPr>
          <a:xfrm>
            <a:off x="3465872" y="700619"/>
            <a:ext cx="5922680" cy="1428214"/>
          </a:xfrm>
          <a:prstGeom prst="donu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44F0B1-9892-4F3F-9FED-B4BAD8D1A48C}"/>
              </a:ext>
            </a:extLst>
          </p:cNvPr>
          <p:cNvSpPr txBox="1"/>
          <p:nvPr/>
        </p:nvSpPr>
        <p:spPr>
          <a:xfrm flipH="1">
            <a:off x="2616003" y="2646566"/>
            <a:ext cx="6959993" cy="120032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১৭.1.2 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ৌ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উৎপাদকের সাহায্যে লসাগু নির্ণয় করতে পারবে ।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86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8986D1-26B9-4426-BE88-73B6B2387C8A}"/>
              </a:ext>
            </a:extLst>
          </p:cNvPr>
          <p:cNvSpPr txBox="1"/>
          <p:nvPr/>
        </p:nvSpPr>
        <p:spPr>
          <a:xfrm>
            <a:off x="478577" y="462355"/>
            <a:ext cx="2605951" cy="92333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142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234353" y="548346"/>
            <a:ext cx="7801897" cy="7226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C00000"/>
                </a:solidFill>
              </a:rPr>
              <a:t>লগিষ্ঠ</a:t>
            </a:r>
            <a:r>
              <a:rPr lang="en-US" sz="6000" dirty="0" smtClean="0">
                <a:solidFill>
                  <a:srgbClr val="C00000"/>
                </a:solidFill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</a:rPr>
              <a:t>সাধারন</a:t>
            </a:r>
            <a:r>
              <a:rPr lang="en-US" sz="6000" dirty="0" smtClean="0">
                <a:solidFill>
                  <a:srgbClr val="C00000"/>
                </a:solidFill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</a:rPr>
              <a:t>গুণিতক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8986D1-26B9-4426-BE88-73B6B2387C8A}"/>
              </a:ext>
            </a:extLst>
          </p:cNvPr>
          <p:cNvSpPr txBox="1"/>
          <p:nvPr/>
        </p:nvSpPr>
        <p:spPr>
          <a:xfrm>
            <a:off x="547365" y="1965858"/>
            <a:ext cx="2686988" cy="92333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409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5400" dirty="0" err="1" smtClean="0">
                <a:solidFill>
                  <a:srgbClr val="C00000"/>
                </a:solidFill>
              </a:rPr>
              <a:t>গুণিতক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4353" y="1819362"/>
            <a:ext cx="8328381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সেগুলো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ঐ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DA5A9A-F799-458E-852F-4713BA424327}"/>
              </a:ext>
            </a:extLst>
          </p:cNvPr>
          <p:cNvSpPr txBox="1"/>
          <p:nvPr/>
        </p:nvSpPr>
        <p:spPr>
          <a:xfrm flipH="1">
            <a:off x="3084528" y="3429000"/>
            <a:ext cx="8478206" cy="230832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 কে পুর্ণ সংখ্যা –১ , ২ , ৩ দিয়ে গুণ করলে যে সংখ্যা ৫ , ১০ , ১৫ পাওয়া যায় সেগুলো হলো ৫ এর গুণিতক ।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1462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8" grpId="0" animBg="1"/>
      <p:bldP spid="5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32372F-C518-4EBC-8733-EBA49C909199}"/>
              </a:ext>
            </a:extLst>
          </p:cNvPr>
          <p:cNvSpPr txBox="1"/>
          <p:nvPr/>
        </p:nvSpPr>
        <p:spPr>
          <a:xfrm>
            <a:off x="1879794" y="1305213"/>
            <a:ext cx="8025619" cy="70788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 এর গুণিতকঃ ৪ , ৮ , ১২ , ১৬ , ২০ , ২৪ ।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D5ADA4-DAEB-426A-8439-DFE7417AFC5B}"/>
              </a:ext>
            </a:extLst>
          </p:cNvPr>
          <p:cNvSpPr txBox="1"/>
          <p:nvPr/>
        </p:nvSpPr>
        <p:spPr>
          <a:xfrm>
            <a:off x="1895883" y="2166487"/>
            <a:ext cx="8025619" cy="70788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 এর গুণিতকঃ ৬ , ১২ , ১৮ , ২৪ , ৩০ ,৩৬ । 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E8CAC2F9-B302-4EE2-8ADC-2631E106EF6F}"/>
              </a:ext>
            </a:extLst>
          </p:cNvPr>
          <p:cNvSpPr/>
          <p:nvPr/>
        </p:nvSpPr>
        <p:spPr>
          <a:xfrm>
            <a:off x="324465" y="351692"/>
            <a:ext cx="11592232" cy="6147582"/>
          </a:xfrm>
          <a:prstGeom prst="round2SameRect">
            <a:avLst/>
          </a:prstGeom>
          <a:noFill/>
          <a:ln w="7620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9480FE-987E-4894-8387-D2A8BD121EC2}"/>
              </a:ext>
            </a:extLst>
          </p:cNvPr>
          <p:cNvSpPr txBox="1"/>
          <p:nvPr/>
        </p:nvSpPr>
        <p:spPr>
          <a:xfrm>
            <a:off x="3790070" y="417663"/>
            <a:ext cx="4205068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গুণিতকঃ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4BD9AC-D4F2-453A-9053-2C9C302EA851}"/>
              </a:ext>
            </a:extLst>
          </p:cNvPr>
          <p:cNvSpPr txBox="1"/>
          <p:nvPr/>
        </p:nvSpPr>
        <p:spPr>
          <a:xfrm>
            <a:off x="1879794" y="3031036"/>
            <a:ext cx="8520920" cy="70788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গুণিতক গুলোর মধ্যে ১২ ও ২৪ উভয়ের মধ্যে আছে । 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0EB35F-D4D9-4C96-B5DF-BFBF251AF82E}"/>
              </a:ext>
            </a:extLst>
          </p:cNvPr>
          <p:cNvSpPr txBox="1"/>
          <p:nvPr/>
        </p:nvSpPr>
        <p:spPr>
          <a:xfrm>
            <a:off x="1859864" y="3900606"/>
            <a:ext cx="7339234" cy="707886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১২ ও ২৪ হলো ৪ ও ৬ এর </a:t>
            </a:r>
            <a:r>
              <a:rPr lang="bn-BD" sz="40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 গুণিতক </a:t>
            </a:r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7FA300B-969B-453D-9E54-229AD8458FE9}"/>
              </a:ext>
            </a:extLst>
          </p:cNvPr>
          <p:cNvSpPr/>
          <p:nvPr/>
        </p:nvSpPr>
        <p:spPr>
          <a:xfrm>
            <a:off x="5578395" y="1345031"/>
            <a:ext cx="660596" cy="579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1E76A5D-1F58-4A8D-8A3C-22E94A5F8E5B}"/>
              </a:ext>
            </a:extLst>
          </p:cNvPr>
          <p:cNvSpPr/>
          <p:nvPr/>
        </p:nvSpPr>
        <p:spPr>
          <a:xfrm>
            <a:off x="6686269" y="2195220"/>
            <a:ext cx="660596" cy="579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11ED37E-F14B-4AD4-BEEE-3EBB54F63BA4}"/>
              </a:ext>
            </a:extLst>
          </p:cNvPr>
          <p:cNvSpPr/>
          <p:nvPr/>
        </p:nvSpPr>
        <p:spPr>
          <a:xfrm>
            <a:off x="5199183" y="2219193"/>
            <a:ext cx="660596" cy="579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771F515-2B3D-4901-98D3-5D801FCA1472}"/>
              </a:ext>
            </a:extLst>
          </p:cNvPr>
          <p:cNvSpPr/>
          <p:nvPr/>
        </p:nvSpPr>
        <p:spPr>
          <a:xfrm>
            <a:off x="8044828" y="1351043"/>
            <a:ext cx="660596" cy="579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8C2B3EF-7C83-4A90-AB0D-EFDD88EC9B0C}"/>
              </a:ext>
            </a:extLst>
          </p:cNvPr>
          <p:cNvSpPr/>
          <p:nvPr/>
        </p:nvSpPr>
        <p:spPr>
          <a:xfrm>
            <a:off x="6355971" y="3152014"/>
            <a:ext cx="660596" cy="579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2DDB4CB-4B8D-456D-9675-155DAB3979F1}"/>
              </a:ext>
            </a:extLst>
          </p:cNvPr>
          <p:cNvSpPr/>
          <p:nvPr/>
        </p:nvSpPr>
        <p:spPr>
          <a:xfrm>
            <a:off x="5400505" y="3095431"/>
            <a:ext cx="660596" cy="579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ame 1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32C79E-4E99-4CE8-9AB3-EB45F34407EE}"/>
              </a:ext>
            </a:extLst>
          </p:cNvPr>
          <p:cNvSpPr txBox="1"/>
          <p:nvPr/>
        </p:nvSpPr>
        <p:spPr>
          <a:xfrm>
            <a:off x="500959" y="3030638"/>
            <a:ext cx="11224009" cy="236988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৬ এর </a:t>
            </a:r>
            <a:r>
              <a:rPr lang="bn-BD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সাধারণ গুণিতক </a:t>
            </a:r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গুলোর মধ্যে </a:t>
            </a:r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লঘিষ্ঠ সাধারণ গুণিতক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সা গু 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99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75F8C7-4B54-431C-8A9F-47F59E7DC77C}"/>
              </a:ext>
            </a:extLst>
          </p:cNvPr>
          <p:cNvSpPr txBox="1"/>
          <p:nvPr/>
        </p:nvSpPr>
        <p:spPr>
          <a:xfrm>
            <a:off x="2072018" y="180062"/>
            <a:ext cx="7301368" cy="1015663"/>
          </a:xfrm>
          <a:prstGeom prst="flowChartPredefinedProcess">
            <a:avLst/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 আমরা শিখবো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60CE31-02D4-481D-BA92-9CA73E323CAB}"/>
              </a:ext>
            </a:extLst>
          </p:cNvPr>
          <p:cNvSpPr txBox="1"/>
          <p:nvPr/>
        </p:nvSpPr>
        <p:spPr>
          <a:xfrm flipH="1">
            <a:off x="1321776" y="4862292"/>
            <a:ext cx="9548448" cy="923330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লসাগু এর পূর্ণ রূপ = লঘিষ্ঠ সাধারণ গুণিতক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1CC25B-0CA2-4749-9C30-3F67E7FF8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871" y="1310550"/>
            <a:ext cx="9822425" cy="33196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187A490-3664-4B2B-8155-24066DF7F025}"/>
              </a:ext>
            </a:extLst>
          </p:cNvPr>
          <p:cNvSpPr/>
          <p:nvPr/>
        </p:nvSpPr>
        <p:spPr>
          <a:xfrm>
            <a:off x="98474" y="182879"/>
            <a:ext cx="11957538" cy="6443003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prstDash val="lgDashDotDot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A9A924-1461-4680-B6CB-6D12FAE78906}"/>
              </a:ext>
            </a:extLst>
          </p:cNvPr>
          <p:cNvSpPr txBox="1"/>
          <p:nvPr/>
        </p:nvSpPr>
        <p:spPr>
          <a:xfrm>
            <a:off x="3650431" y="2247087"/>
            <a:ext cx="5252482" cy="14465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 </a:t>
            </a:r>
            <a:r>
              <a:rPr lang="bn-BD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endParaRPr lang="en-US" sz="8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45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9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427703" y="324466"/>
          <a:ext cx="11312013" cy="5813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096000" y="1784555"/>
            <a:ext cx="0" cy="339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877351" y="654338"/>
            <a:ext cx="766916" cy="7816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n-US" sz="11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১</a:t>
            </a:r>
            <a:endParaRPr lang="en-US" sz="11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705956" y="4380272"/>
            <a:ext cx="766916" cy="7816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n-US" sz="11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২</a:t>
            </a:r>
            <a:endParaRPr lang="en-US" sz="11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6667745" y="4380272"/>
            <a:ext cx="766916" cy="7816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n-US" sz="11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৩</a:t>
            </a:r>
            <a:endParaRPr lang="en-US" sz="11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13425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11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427703" y="324466"/>
          <a:ext cx="11312013" cy="5813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Pentagon 1"/>
          <p:cNvSpPr/>
          <p:nvPr/>
        </p:nvSpPr>
        <p:spPr>
          <a:xfrm>
            <a:off x="427703" y="324466"/>
            <a:ext cx="1474839" cy="581386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n-US" sz="199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১</a:t>
            </a:r>
            <a:endParaRPr lang="en-US" sz="199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8209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951</Words>
  <Application>Microsoft Office PowerPoint</Application>
  <PresentationFormat>Widescreen</PresentationFormat>
  <Paragraphs>192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Yu Gothic UI Semibold</vt:lpstr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Atpara Gps</dc:creator>
  <cp:lastModifiedBy>Atpara Gps</cp:lastModifiedBy>
  <cp:revision>3</cp:revision>
  <dcterms:created xsi:type="dcterms:W3CDTF">2021-07-30T01:54:05Z</dcterms:created>
  <dcterms:modified xsi:type="dcterms:W3CDTF">2021-07-30T02:03:25Z</dcterms:modified>
</cp:coreProperties>
</file>