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57" r:id="rId3"/>
    <p:sldId id="274" r:id="rId4"/>
    <p:sldId id="273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akirgsmconline@gmail.com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200400"/>
            <a:ext cx="4343400" cy="3429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RvwKi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nv‡mb</a:t>
            </a:r>
            <a:endPara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gv‡ijMÄ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ev‡MinvU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Acv‡ikb</a:t>
            </a:r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01712411299, 01919950548</a:t>
            </a:r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e-mail: </a:t>
            </a:r>
            <a:r>
              <a:rPr lang="en-US" sz="2000" dirty="0" smtClean="0">
                <a:solidFill>
                  <a:srgbClr val="FF0000"/>
                </a:solidFill>
                <a:cs typeface="SutonnyMJ" pitchFamily="2" charset="0"/>
                <a:hlinkClick r:id="rId3"/>
              </a:rPr>
              <a:t>zakirgsmconline@gmail.com</a:t>
            </a:r>
            <a:r>
              <a:rPr lang="en-US" sz="2000" dirty="0" smtClean="0">
                <a:solidFill>
                  <a:srgbClr val="FF0000"/>
                </a:solidFill>
                <a:cs typeface="SutonnyMJ" pitchFamily="2" charset="0"/>
              </a:rPr>
              <a:t>, </a:t>
            </a:r>
            <a:r>
              <a:rPr lang="bn-BD" sz="2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ফেসবুক আইডিঃ </a:t>
            </a:r>
            <a:r>
              <a:rPr lang="en-US" sz="2000" dirty="0" smtClean="0">
                <a:solidFill>
                  <a:srgbClr val="FF0000"/>
                </a:solidFill>
                <a:cs typeface="SutonnyMJ" pitchFamily="2" charset="0"/>
              </a:rPr>
              <a:t>facebook.com/zakir.smc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48200" y="3276600"/>
            <a:ext cx="4343400" cy="3352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অ্যাপ্লিকেশন-২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রিয়ালিটি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পার্ট-২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8434" y="990600"/>
            <a:ext cx="3048000" cy="1279446"/>
          </a:xfrm>
          <a:prstGeom prst="roundRect">
            <a:avLst>
              <a:gd name="adj" fmla="val 2405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6434" y="76200"/>
            <a:ext cx="2268166" cy="2895600"/>
            <a:chOff x="246434" y="228600"/>
            <a:chExt cx="2039566" cy="2590800"/>
          </a:xfrm>
        </p:grpSpPr>
        <p:pic>
          <p:nvPicPr>
            <p:cNvPr id="6" name="Picture 5" descr="received_1127159587474521.jpg"/>
            <p:cNvPicPr>
              <a:picLocks noChangeAspect="1"/>
            </p:cNvPicPr>
            <p:nvPr/>
          </p:nvPicPr>
          <p:blipFill>
            <a:blip r:embed="rId4" cstate="print"/>
            <a:srcRect l="1148" t="11333" r="67141" b="26000"/>
            <a:stretch>
              <a:fillRect/>
            </a:stretch>
          </p:blipFill>
          <p:spPr>
            <a:xfrm>
              <a:off x="246434" y="228600"/>
              <a:ext cx="2039566" cy="2590800"/>
            </a:xfrm>
            <a:prstGeom prst="rect">
              <a:avLst/>
            </a:prstGeom>
          </p:spPr>
        </p:pic>
        <p:pic>
          <p:nvPicPr>
            <p:cNvPr id="7" name="Picture 6" descr="received_1127159587474521.jpg"/>
            <p:cNvPicPr>
              <a:picLocks noChangeAspect="1"/>
            </p:cNvPicPr>
            <p:nvPr/>
          </p:nvPicPr>
          <p:blipFill>
            <a:blip r:embed="rId5" cstate="print"/>
            <a:srcRect l="1148" t="11333" r="92162" b="53647"/>
            <a:stretch>
              <a:fillRect/>
            </a:stretch>
          </p:blipFill>
          <p:spPr>
            <a:xfrm>
              <a:off x="1855733" y="228600"/>
              <a:ext cx="430267" cy="1676400"/>
            </a:xfrm>
            <a:prstGeom prst="rect">
              <a:avLst/>
            </a:prstGeom>
          </p:spPr>
        </p:pic>
        <p:pic>
          <p:nvPicPr>
            <p:cNvPr id="8" name="Picture 7" descr="received_1127159587474521.jpg"/>
            <p:cNvPicPr>
              <a:picLocks noChangeAspect="1"/>
            </p:cNvPicPr>
            <p:nvPr/>
          </p:nvPicPr>
          <p:blipFill>
            <a:blip r:embed="rId6" cstate="print"/>
            <a:srcRect l="1148" t="11333" r="92162" b="53647"/>
            <a:stretch>
              <a:fillRect/>
            </a:stretch>
          </p:blipFill>
          <p:spPr>
            <a:xfrm>
              <a:off x="1674758" y="1447800"/>
              <a:ext cx="430267" cy="381000"/>
            </a:xfrm>
            <a:prstGeom prst="rect">
              <a:avLst/>
            </a:prstGeom>
          </p:spPr>
        </p:pic>
      </p:grpSp>
      <p:pic>
        <p:nvPicPr>
          <p:cNvPr id="10" name="Picture 9" descr="IMG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228600"/>
            <a:ext cx="2209800" cy="2637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381000"/>
            <a:ext cx="54102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as-IN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828800"/>
            <a:ext cx="8044542" cy="4114800"/>
          </a:xfrm>
          <a:prstGeom prst="roundRect">
            <a:avLst>
              <a:gd name="adj" fmla="val 8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fvPz©qvj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wiqvwjwU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ভার্চুয়াল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রিয়ালিটির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প্রাত্যাহিক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ভার্চুয়াল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রিয়ালিটির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000" b="1" dirty="0" smtClean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8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381000"/>
            <a:ext cx="54102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বাড়ির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কাজ</a:t>
            </a:r>
            <a:endParaRPr lang="as-IN" sz="3600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09600" y="1614714"/>
            <a:ext cx="8044542" cy="4786086"/>
          </a:xfrm>
          <a:prstGeom prst="roundRect">
            <a:avLst>
              <a:gd name="adj" fmla="val 8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fvPz©qvj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wiqvwjwU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ভার্চুয়াল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রিয়ালিটির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ভার্চুয়াল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রিয়ালিটির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b="1" dirty="0" smtClean="0">
              <a:ln>
                <a:solidFill>
                  <a:srgbClr val="00B0F0"/>
                </a:solidFill>
              </a:ln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8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42875" y="-522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95275" y="-3698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0" descr="slide18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1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1981200"/>
            <a:ext cx="7239000" cy="449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রিয়ালিটি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04800"/>
            <a:ext cx="7467600" cy="1143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পাঠ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752600"/>
            <a:ext cx="8077200" cy="426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fvPz©qvj</a:t>
            </a:r>
            <a:r>
              <a:rPr lang="en-US" sz="2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wiqvwjwU</a:t>
            </a:r>
            <a:r>
              <a:rPr lang="en-US" sz="2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fvPz©qvj</a:t>
            </a:r>
            <a:r>
              <a:rPr lang="en-US" sz="2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wiqvwjwU</a:t>
            </a:r>
            <a:r>
              <a:rPr lang="en-US" sz="2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ভার্চুয়াল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রিয়েলিটির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ভার্চুয়াল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রিয়েলিটির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প্রাত্যাহিক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ভার্চুয়াল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রিয়েলিটির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b="1" dirty="0" smtClean="0">
              <a:ln>
                <a:solidFill>
                  <a:srgbClr val="00B0F0"/>
                </a:solidFill>
              </a:ln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457200"/>
            <a:ext cx="4267200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381000"/>
            <a:ext cx="54102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b="1" dirty="0" smtClean="0"/>
              <a:t>ভার্চুয়াল রিয়েলিটি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1614714"/>
            <a:ext cx="8044542" cy="4786086"/>
          </a:xfrm>
          <a:prstGeom prst="roundRect">
            <a:avLst>
              <a:gd name="adj" fmla="val 86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en-US" dirty="0" err="1" smtClean="0">
                <a:solidFill>
                  <a:srgbClr val="000000"/>
                </a:solidFill>
              </a:rPr>
              <a:t>ভার্চুয়াল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রিয়েলিটির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ইংরেজি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হচ্ছে</a:t>
            </a:r>
            <a:r>
              <a:rPr lang="en-US" dirty="0" smtClean="0">
                <a:solidFill>
                  <a:srgbClr val="000000"/>
                </a:solidFill>
              </a:rPr>
              <a:t> Virtual Reality. </a:t>
            </a:r>
            <a:r>
              <a:rPr lang="en-US" dirty="0" err="1" smtClean="0">
                <a:solidFill>
                  <a:srgbClr val="000000"/>
                </a:solidFill>
              </a:rPr>
              <a:t>এটি</a:t>
            </a:r>
            <a:r>
              <a:rPr lang="en-US" dirty="0" smtClean="0">
                <a:solidFill>
                  <a:srgbClr val="000000"/>
                </a:solidFill>
              </a:rPr>
              <a:t> Virtual </a:t>
            </a:r>
            <a:r>
              <a:rPr lang="en-US" dirty="0" err="1" smtClean="0">
                <a:solidFill>
                  <a:srgbClr val="000000"/>
                </a:solidFill>
              </a:rPr>
              <a:t>এবং</a:t>
            </a:r>
            <a:r>
              <a:rPr lang="en-US" dirty="0" smtClean="0">
                <a:solidFill>
                  <a:srgbClr val="000000"/>
                </a:solidFill>
              </a:rPr>
              <a:t> Reality </a:t>
            </a:r>
            <a:r>
              <a:rPr lang="en-US" dirty="0" err="1" smtClean="0">
                <a:solidFill>
                  <a:srgbClr val="000000"/>
                </a:solidFill>
              </a:rPr>
              <a:t>দুটো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শব্দের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সমন্বয়ে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গঠিত</a:t>
            </a:r>
            <a:r>
              <a:rPr lang="en-US" dirty="0" smtClean="0">
                <a:solidFill>
                  <a:srgbClr val="000000"/>
                </a:solidFill>
              </a:rPr>
              <a:t>। Virtual </a:t>
            </a:r>
            <a:r>
              <a:rPr lang="en-US" dirty="0" err="1" smtClean="0">
                <a:solidFill>
                  <a:srgbClr val="000000"/>
                </a:solidFill>
              </a:rPr>
              <a:t>শব্দের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অর্থ</a:t>
            </a: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dirty="0" err="1" smtClean="0">
                <a:solidFill>
                  <a:srgbClr val="000000"/>
                </a:solidFill>
              </a:rPr>
              <a:t>সামনে</a:t>
            </a:r>
            <a:r>
              <a:rPr lang="en-US" dirty="0" smtClean="0">
                <a:solidFill>
                  <a:srgbClr val="000000"/>
                </a:solidFill>
              </a:rPr>
              <a:t>” </a:t>
            </a:r>
            <a:r>
              <a:rPr lang="en-US" dirty="0" err="1" smtClean="0">
                <a:solidFill>
                  <a:srgbClr val="000000"/>
                </a:solidFill>
              </a:rPr>
              <a:t>আর</a:t>
            </a:r>
            <a:r>
              <a:rPr lang="en-US" dirty="0" smtClean="0">
                <a:solidFill>
                  <a:srgbClr val="000000"/>
                </a:solidFill>
              </a:rPr>
              <a:t> Reality </a:t>
            </a:r>
            <a:r>
              <a:rPr lang="en-US" dirty="0" err="1" smtClean="0">
                <a:solidFill>
                  <a:srgbClr val="000000"/>
                </a:solidFill>
              </a:rPr>
              <a:t>শব্দের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অর্থ</a:t>
            </a: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dirty="0" err="1" smtClean="0">
                <a:solidFill>
                  <a:srgbClr val="000000"/>
                </a:solidFill>
              </a:rPr>
              <a:t>বাস্তবতা</a:t>
            </a:r>
            <a:r>
              <a:rPr lang="en-US" dirty="0" smtClean="0">
                <a:solidFill>
                  <a:srgbClr val="000000"/>
                </a:solidFill>
              </a:rPr>
              <a:t>”। </a:t>
            </a:r>
            <a:r>
              <a:rPr lang="en-US" dirty="0" err="1" smtClean="0">
                <a:solidFill>
                  <a:srgbClr val="000000"/>
                </a:solidFill>
              </a:rPr>
              <a:t>তবে</a:t>
            </a:r>
            <a:r>
              <a:rPr lang="en-US" dirty="0" smtClean="0">
                <a:solidFill>
                  <a:srgbClr val="000000"/>
                </a:solidFill>
              </a:rPr>
              <a:t> এ </a:t>
            </a:r>
            <a:r>
              <a:rPr lang="en-US" dirty="0" err="1" smtClean="0">
                <a:solidFill>
                  <a:srgbClr val="000000"/>
                </a:solidFill>
              </a:rPr>
              <a:t>বাস্তবতা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শুধু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মানুষ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দ্বারা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অনুভব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যায</a:t>
            </a:r>
            <a:r>
              <a:rPr lang="en-US" dirty="0" smtClean="0">
                <a:solidFill>
                  <a:srgbClr val="000000"/>
                </a:solidFill>
              </a:rPr>
              <a:t>়। </a:t>
            </a:r>
            <a:r>
              <a:rPr lang="en-US" dirty="0" err="1" smtClean="0">
                <a:solidFill>
                  <a:srgbClr val="000000"/>
                </a:solidFill>
              </a:rPr>
              <a:t>অর্থা</a:t>
            </a:r>
            <a:r>
              <a:rPr lang="en-US" dirty="0" smtClean="0">
                <a:solidFill>
                  <a:srgbClr val="000000"/>
                </a:solidFill>
              </a:rPr>
              <a:t>ৎ, Virtual Reality </a:t>
            </a:r>
            <a:r>
              <a:rPr lang="en-US" dirty="0" err="1" smtClean="0">
                <a:solidFill>
                  <a:srgbClr val="000000"/>
                </a:solidFill>
              </a:rPr>
              <a:t>শব্দের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অর্থ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হচ্ছে</a:t>
            </a: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dirty="0" err="1" smtClean="0">
                <a:solidFill>
                  <a:srgbClr val="000000"/>
                </a:solidFill>
              </a:rPr>
              <a:t>সামনের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বাস্তবতা</a:t>
            </a:r>
            <a:r>
              <a:rPr lang="en-US" dirty="0" smtClean="0">
                <a:solidFill>
                  <a:srgbClr val="000000"/>
                </a:solidFill>
              </a:rPr>
              <a:t> “। </a:t>
            </a:r>
            <a:r>
              <a:rPr lang="en-US" dirty="0" err="1" smtClean="0">
                <a:solidFill>
                  <a:srgbClr val="000000"/>
                </a:solidFill>
              </a:rPr>
              <a:t>একে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এক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ধরনের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নির্দিষ্ট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বাস্তবিক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অনুকরণ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বলা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যেতে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পারে</a:t>
            </a:r>
            <a:r>
              <a:rPr lang="en-US" dirty="0" smtClean="0">
                <a:solidFill>
                  <a:srgbClr val="000000"/>
                </a:solidFill>
              </a:rPr>
              <a:t>। </a:t>
            </a:r>
            <a:r>
              <a:rPr lang="en-US" dirty="0" err="1" smtClean="0">
                <a:solidFill>
                  <a:srgbClr val="000000"/>
                </a:solidFill>
              </a:rPr>
              <a:t>ভার্চুয়াল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রিয়েলিটি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হলো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প্রকৃত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অর্থে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বাস্তব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নয</a:t>
            </a:r>
            <a:r>
              <a:rPr lang="en-US" dirty="0" smtClean="0">
                <a:solidFill>
                  <a:srgbClr val="000000"/>
                </a:solidFill>
              </a:rPr>
              <a:t>় </a:t>
            </a:r>
            <a:r>
              <a:rPr lang="en-US" dirty="0" err="1" smtClean="0">
                <a:solidFill>
                  <a:srgbClr val="000000"/>
                </a:solidFill>
              </a:rPr>
              <a:t>কিন্তু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বাস্তবের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চেতনা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উদ্রেককারী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বিজ্ঞাননির্ভর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কল্পনাকে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ভার্চুয়াল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রিয়েলিটি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অনুভবে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বাস্তবতা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কিংবা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কল্পবাস্তবতা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বলে।এটি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মূলত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কম্পিউটার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প্রযুক্তি</a:t>
            </a:r>
            <a:r>
              <a:rPr lang="en-US" dirty="0" smtClean="0">
                <a:solidFill>
                  <a:srgbClr val="000000"/>
                </a:solidFill>
              </a:rPr>
              <a:t> ও </a:t>
            </a:r>
            <a:r>
              <a:rPr lang="en-US" dirty="0" err="1" smtClean="0">
                <a:solidFill>
                  <a:srgbClr val="000000"/>
                </a:solidFill>
              </a:rPr>
              <a:t>সিমুলেশন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তত্ত্বের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উপর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প্রতিষ্ঠিত</a:t>
            </a:r>
            <a:r>
              <a:rPr lang="en-US" dirty="0" smtClean="0">
                <a:solidFill>
                  <a:srgbClr val="000000"/>
                </a:solidFill>
              </a:rPr>
              <a:t>। </a:t>
            </a:r>
            <a:r>
              <a:rPr lang="en-US" dirty="0" err="1" smtClean="0">
                <a:solidFill>
                  <a:srgbClr val="000000"/>
                </a:solidFill>
              </a:rPr>
              <a:t>ভার্চুয়াল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রিয়েলিটিতে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ত্রিমাত্রিক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ইমেজ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তৈরির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মাধ্যমে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অতি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অসম্ভব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কাজও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সম্ভব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যায়</a:t>
            </a:r>
            <a:r>
              <a:rPr lang="en-US" dirty="0" smtClean="0">
                <a:solidFill>
                  <a:srgbClr val="000000"/>
                </a:solidFill>
              </a:rPr>
              <a:t>। </a:t>
            </a:r>
            <a:r>
              <a:rPr lang="en-US" dirty="0" err="1" smtClean="0">
                <a:solidFill>
                  <a:srgbClr val="000000"/>
                </a:solidFill>
              </a:rPr>
              <a:t>কল্পনার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পাখায়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ভর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ইচ্ছে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করলে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যেকোনো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অসম্ভব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কাজও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সম্ভব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হয</a:t>
            </a:r>
            <a:r>
              <a:rPr lang="en-US" dirty="0" smtClean="0">
                <a:solidFill>
                  <a:srgbClr val="000000"/>
                </a:solidFill>
              </a:rPr>
              <a:t>়। </a:t>
            </a:r>
            <a:r>
              <a:rPr lang="en-US" dirty="0" err="1" smtClean="0">
                <a:solidFill>
                  <a:srgbClr val="000000"/>
                </a:solidFill>
              </a:rPr>
              <a:t>কল্পনার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পাখায</a:t>
            </a:r>
            <a:r>
              <a:rPr lang="en-US" dirty="0" smtClean="0">
                <a:solidFill>
                  <a:srgbClr val="000000"/>
                </a:solidFill>
              </a:rPr>
              <a:t>় </a:t>
            </a:r>
            <a:r>
              <a:rPr lang="en-US" dirty="0" err="1" smtClean="0">
                <a:solidFill>
                  <a:srgbClr val="000000"/>
                </a:solidFill>
              </a:rPr>
              <a:t>ভর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ইচ্ছে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করলে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প্রশান্ত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মহাসাগরের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গভীরতম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অঞ্চলে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ঘুরে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আসা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যায়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মানুষের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মস্তিষ্কের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নিউরন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সংযোগের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উপর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দিয়ে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হাঁটা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এবং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জুরাসিক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পার্কের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সেই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অতিকায</a:t>
            </a:r>
            <a:r>
              <a:rPr lang="en-US" dirty="0" smtClean="0">
                <a:solidFill>
                  <a:srgbClr val="000000"/>
                </a:solidFill>
              </a:rPr>
              <a:t>় </a:t>
            </a:r>
            <a:r>
              <a:rPr lang="en-US" dirty="0" err="1" smtClean="0">
                <a:solidFill>
                  <a:srgbClr val="000000"/>
                </a:solidFill>
              </a:rPr>
              <a:t>ডাইনোসরের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তারাও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খাওয়া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যায</a:t>
            </a:r>
            <a:r>
              <a:rPr lang="en-US" dirty="0" smtClean="0">
                <a:solidFill>
                  <a:srgbClr val="000000"/>
                </a:solidFill>
              </a:rPr>
              <a:t>়। </a:t>
            </a:r>
            <a:r>
              <a:rPr lang="en-US" dirty="0" err="1" smtClean="0">
                <a:solidFill>
                  <a:srgbClr val="000000"/>
                </a:solidFill>
              </a:rPr>
              <a:t>এটি</a:t>
            </a:r>
            <a:r>
              <a:rPr lang="en-US" dirty="0" smtClean="0">
                <a:solidFill>
                  <a:srgbClr val="000000"/>
                </a:solidFill>
              </a:rPr>
              <a:t> 3D </a:t>
            </a:r>
            <a:r>
              <a:rPr lang="en-US" dirty="0" err="1" smtClean="0">
                <a:solidFill>
                  <a:srgbClr val="000000"/>
                </a:solidFill>
              </a:rPr>
              <a:t>এবং</a:t>
            </a:r>
            <a:r>
              <a:rPr lang="en-US" dirty="0" smtClean="0">
                <a:solidFill>
                  <a:srgbClr val="000000"/>
                </a:solidFill>
              </a:rPr>
              <a:t> 5D </a:t>
            </a:r>
            <a:r>
              <a:rPr lang="en-US" dirty="0" err="1" smtClean="0">
                <a:solidFill>
                  <a:srgbClr val="000000"/>
                </a:solidFill>
              </a:rPr>
              <a:t>প্রযুক্তি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ব্যবহার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কম্পিউটারের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মাধ্যমে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তৈরি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এমন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একটি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বিশ্ব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যার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মাধ্যমে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আপনি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ফিজিক্যাল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এবং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মেন্টালিটি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দু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মাধ্যমেই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অনুভব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করতে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পারবেন</a:t>
            </a:r>
            <a:r>
              <a:rPr lang="en-US" dirty="0" smtClean="0">
                <a:solidFill>
                  <a:srgbClr val="000000"/>
                </a:solidFill>
              </a:rPr>
              <a:t>।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8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381000"/>
            <a:ext cx="54102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fvPz©qvj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wiqvwjwU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as-IN" sz="3200" b="1" dirty="0" smtClean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614714"/>
            <a:ext cx="8044542" cy="4786086"/>
          </a:xfrm>
          <a:prstGeom prst="roundRect">
            <a:avLst>
              <a:gd name="adj" fmla="val 86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en-US" dirty="0" err="1" smtClean="0">
                <a:solidFill>
                  <a:srgbClr val="000000"/>
                </a:solidFill>
              </a:rPr>
              <a:t>কতগুলো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যন্ত্রের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সাহায্যে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ভার্চুয়াল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রিয়েলিটি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কাজ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করে</a:t>
            </a:r>
            <a:r>
              <a:rPr lang="en-US" dirty="0" smtClean="0">
                <a:solidFill>
                  <a:srgbClr val="000000"/>
                </a:solidFill>
              </a:rPr>
              <a:t>। </a:t>
            </a:r>
            <a:r>
              <a:rPr lang="en-US" dirty="0" err="1" smtClean="0">
                <a:solidFill>
                  <a:srgbClr val="000000"/>
                </a:solidFill>
              </a:rPr>
              <a:t>এখানে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বিশেষ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ধরণের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চশমা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হেলমেট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হয়</a:t>
            </a:r>
            <a:r>
              <a:rPr lang="en-US" dirty="0" smtClean="0">
                <a:solidFill>
                  <a:srgbClr val="000000"/>
                </a:solidFill>
              </a:rPr>
              <a:t>। </a:t>
            </a:r>
            <a:r>
              <a:rPr lang="en-US" dirty="0" err="1" smtClean="0">
                <a:solidFill>
                  <a:srgbClr val="000000"/>
                </a:solidFill>
              </a:rPr>
              <a:t>যেখানে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দুটি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চোখে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দুটি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ভিন্ন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দৃশ্য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দেখিয়ে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ত্রিমাত্রিক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অনুভূতি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সৃষ্টি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হয়</a:t>
            </a:r>
            <a:r>
              <a:rPr lang="en-US" dirty="0" smtClean="0">
                <a:solidFill>
                  <a:srgbClr val="000000"/>
                </a:solidFill>
              </a:rPr>
              <a:t>। </a:t>
            </a:r>
            <a:r>
              <a:rPr lang="en-US" dirty="0" err="1" smtClean="0">
                <a:solidFill>
                  <a:srgbClr val="000000"/>
                </a:solidFill>
              </a:rPr>
              <a:t>অনেক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সময়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একটি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স্কিনে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ভিন্ন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ভিন্ন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দৃশ্য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দেখিয়ে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অনুভূতি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সৃষ্টি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হয়</a:t>
            </a:r>
            <a:r>
              <a:rPr lang="en-US" dirty="0" smtClean="0">
                <a:solidFill>
                  <a:srgbClr val="000000"/>
                </a:solidFill>
              </a:rPr>
              <a:t>। এ </a:t>
            </a:r>
            <a:r>
              <a:rPr lang="en-US" dirty="0" err="1" smtClean="0">
                <a:solidFill>
                  <a:srgbClr val="000000"/>
                </a:solidFill>
              </a:rPr>
              <a:t>প্রক্রিয়াগুলো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সম্পূর্ণ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করার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জন্য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মূলত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কম্পিউটারের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সাহায্যে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হার্ডওয়্যার</a:t>
            </a:r>
            <a:r>
              <a:rPr lang="en-US" dirty="0" smtClean="0">
                <a:solidFill>
                  <a:srgbClr val="000000"/>
                </a:solidFill>
              </a:rPr>
              <a:t> ও </a:t>
            </a:r>
            <a:r>
              <a:rPr lang="en-US" dirty="0" err="1" smtClean="0">
                <a:solidFill>
                  <a:srgbClr val="000000"/>
                </a:solidFill>
              </a:rPr>
              <a:t>সফটওয়্যারের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সমন্বয়ে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কোন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একটি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পরিবেশ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ঘটনার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বাস্তবভিত্তিক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ত্রি-মাত্রিক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চিত্রায়ণ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হয়</a:t>
            </a:r>
            <a:r>
              <a:rPr lang="en-US" dirty="0" smtClean="0">
                <a:solidFill>
                  <a:srgbClr val="000000"/>
                </a:solidFill>
              </a:rPr>
              <a:t>। </a:t>
            </a:r>
            <a:r>
              <a:rPr lang="en-US" dirty="0" err="1" smtClean="0">
                <a:solidFill>
                  <a:srgbClr val="000000"/>
                </a:solidFill>
              </a:rPr>
              <a:t>তাই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বলা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হয়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ভার্চুয়াল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রিয়েলিটি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হচ্ছে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হার্ডওয়্যার</a:t>
            </a:r>
            <a:r>
              <a:rPr lang="en-US" dirty="0" smtClean="0">
                <a:solidFill>
                  <a:srgbClr val="000000"/>
                </a:solidFill>
              </a:rPr>
              <a:t> ও </a:t>
            </a:r>
            <a:r>
              <a:rPr lang="en-US" dirty="0" err="1" smtClean="0">
                <a:solidFill>
                  <a:srgbClr val="000000"/>
                </a:solidFill>
              </a:rPr>
              <a:t>সফটওয়্যারের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মাধ্যমে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তৈরি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এমন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কৃত্রিম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পরিবেশ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যা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উপস্থাপন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হলে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ব্যবহারকারীদের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কাছে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বাস্তব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পরিবেশ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বলে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মনে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হয়</a:t>
            </a:r>
            <a:r>
              <a:rPr lang="en-US" dirty="0" smtClean="0">
                <a:solidFill>
                  <a:srgbClr val="000000"/>
                </a:solidFill>
              </a:rPr>
              <a:t>। </a:t>
            </a:r>
            <a:r>
              <a:rPr lang="en-US" dirty="0" err="1" smtClean="0">
                <a:solidFill>
                  <a:srgbClr val="000000"/>
                </a:solidFill>
              </a:rPr>
              <a:t>আর</a:t>
            </a:r>
            <a:r>
              <a:rPr lang="en-US" dirty="0" smtClean="0">
                <a:solidFill>
                  <a:srgbClr val="000000"/>
                </a:solidFill>
              </a:rPr>
              <a:t> এ </a:t>
            </a:r>
            <a:r>
              <a:rPr lang="en-US" dirty="0" err="1" smtClean="0">
                <a:solidFill>
                  <a:srgbClr val="000000"/>
                </a:solidFill>
              </a:rPr>
              <a:t>পরিবেশ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তৈরির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জন্য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শক্তিশালী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কম্পিউটারে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সংবেদনশীল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গ্রাফিক্স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ব্যবহার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করতে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হয়</a:t>
            </a:r>
            <a:r>
              <a:rPr lang="en-US" dirty="0" smtClean="0">
                <a:solidFill>
                  <a:srgbClr val="000000"/>
                </a:solidFill>
              </a:rPr>
              <a:t>। </a:t>
            </a:r>
            <a:r>
              <a:rPr lang="en-US" dirty="0" err="1" smtClean="0">
                <a:solidFill>
                  <a:srgbClr val="000000"/>
                </a:solidFill>
              </a:rPr>
              <a:t>সাধারণ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গ্রাফিক্স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আর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ভার্চুয়াল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গ্রাফিক্সের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মধ্যে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তফাত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হলো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এখানে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শব্দ</a:t>
            </a:r>
            <a:r>
              <a:rPr lang="en-US" dirty="0" smtClean="0">
                <a:solidFill>
                  <a:srgbClr val="000000"/>
                </a:solidFill>
              </a:rPr>
              <a:t> ও </a:t>
            </a:r>
            <a:r>
              <a:rPr lang="en-US" dirty="0" err="1" smtClean="0">
                <a:solidFill>
                  <a:srgbClr val="000000"/>
                </a:solidFill>
              </a:rPr>
              <a:t>স্পর্শকেও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গুরুত্ব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দেওয়া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হয়</a:t>
            </a:r>
            <a:r>
              <a:rPr lang="en-US" dirty="0" smtClean="0">
                <a:solidFill>
                  <a:srgbClr val="000000"/>
                </a:solidFill>
              </a:rPr>
              <a:t>। </a:t>
            </a:r>
            <a:r>
              <a:rPr lang="en-US" dirty="0" err="1" smtClean="0">
                <a:solidFill>
                  <a:srgbClr val="000000"/>
                </a:solidFill>
              </a:rPr>
              <a:t>ব্যবহারকারীরা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যা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দেখে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এবং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স্পর্শ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বাস্তবের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কাছাকাছি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বুঝানোর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জন্য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চশমা</a:t>
            </a:r>
            <a:r>
              <a:rPr lang="en-US" dirty="0" smtClean="0">
                <a:solidFill>
                  <a:srgbClr val="000000"/>
                </a:solidFill>
              </a:rPr>
              <a:t> ও </a:t>
            </a:r>
            <a:r>
              <a:rPr lang="en-US" dirty="0" err="1" smtClean="0">
                <a:solidFill>
                  <a:srgbClr val="000000"/>
                </a:solidFill>
              </a:rPr>
              <a:t>হেলমেট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ছাড়াও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অনেক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সময়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গ্লাভস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বুট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স্যুট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ব্যবহার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হয়</a:t>
            </a:r>
            <a:r>
              <a:rPr lang="en-US" dirty="0" smtClean="0">
                <a:solidFill>
                  <a:srgbClr val="000000"/>
                </a:solidFill>
              </a:rPr>
              <a:t>। </a:t>
            </a:r>
            <a:r>
              <a:rPr lang="en-US" dirty="0" err="1" smtClean="0">
                <a:solidFill>
                  <a:srgbClr val="000000"/>
                </a:solidFill>
              </a:rPr>
              <a:t>উচ্চ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ক্ষমতাসম্পন্ন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কম্পিউটারে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গ্রাফিক্স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ব্যবহারের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মাধ্যমে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দূর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থেকে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পরিচালনা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করার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প্রক্রিয়াটি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সম্পন্ন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হয়।তাছাড়া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এর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মাধ্যমে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বাস্তবভিত্তিক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শব্দও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সৃষ্টি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করা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হয়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যাতে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মনে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হয়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শব্দগুলো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বিশেষ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স্থান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থেকে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উৎসারিত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হয়</a:t>
            </a:r>
            <a:r>
              <a:rPr lang="en-US" dirty="0" smtClean="0">
                <a:solidFill>
                  <a:srgbClr val="000000"/>
                </a:solidFill>
              </a:rPr>
              <a:t>।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8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381000"/>
            <a:ext cx="54102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sz="2800" b="1" dirty="0" err="1" smtClean="0"/>
              <a:t>ভার্চুয়াল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রিয়েলিটির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ইতিহাস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614714"/>
            <a:ext cx="8044542" cy="4786086"/>
          </a:xfrm>
          <a:prstGeom prst="roundRect">
            <a:avLst>
              <a:gd name="adj" fmla="val 232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en-US" sz="2000" dirty="0" smtClean="0"/>
              <a:t>১৮৩৮ </a:t>
            </a:r>
            <a:r>
              <a:rPr lang="en-US" sz="2000" dirty="0" err="1" smtClean="0"/>
              <a:t>সালে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সর্বপ্রথম</a:t>
            </a:r>
            <a:r>
              <a:rPr lang="en-US" sz="2000" dirty="0" smtClean="0"/>
              <a:t> Stereoscope </a:t>
            </a:r>
            <a:r>
              <a:rPr lang="en-US" sz="2000" dirty="0" err="1" smtClean="0"/>
              <a:t>আবিষ্কার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হয়েছিল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যেখানে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ইমেজকে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প্রজেক্ট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টুইন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মিরর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হয়েছিল।১৯৮০ </a:t>
            </a:r>
            <a:r>
              <a:rPr lang="en-US" sz="2000" dirty="0" err="1" smtClean="0"/>
              <a:t>দর্শকের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মাঝের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ভার্চুয়াল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রিয়েলিটি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প্রথম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হয়েছিল</a:t>
            </a:r>
            <a:r>
              <a:rPr lang="en-US" sz="2000" dirty="0" smtClean="0"/>
              <a:t>। </a:t>
            </a:r>
            <a:r>
              <a:rPr lang="en-US" sz="2000" dirty="0" err="1" smtClean="0"/>
              <a:t>এটি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তখন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হয়েছিল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যখন</a:t>
            </a:r>
            <a:r>
              <a:rPr lang="en-US" sz="2000" dirty="0" smtClean="0"/>
              <a:t> Visual Program Lab (VPL) </a:t>
            </a:r>
            <a:r>
              <a:rPr lang="en-US" sz="2000" dirty="0" err="1" smtClean="0"/>
              <a:t>রিসার্চ-এর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সম্পাদক</a:t>
            </a:r>
            <a:r>
              <a:rPr lang="en-US" sz="2000" dirty="0" smtClean="0"/>
              <a:t> </a:t>
            </a:r>
            <a:r>
              <a:rPr lang="en-US" sz="2000" dirty="0" err="1" smtClean="0"/>
              <a:t>Jaron</a:t>
            </a:r>
            <a:r>
              <a:rPr lang="en-US" sz="2000" dirty="0" smtClean="0"/>
              <a:t> Lanier </a:t>
            </a:r>
            <a:r>
              <a:rPr lang="en-US" sz="2000" dirty="0" err="1" smtClean="0"/>
              <a:t>গুগোল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গ্লাভস</a:t>
            </a:r>
            <a:r>
              <a:rPr lang="en-US" sz="2000" dirty="0" smtClean="0"/>
              <a:t> </a:t>
            </a:r>
            <a:r>
              <a:rPr lang="en-US" sz="2000" dirty="0" err="1" smtClean="0"/>
              <a:t>সহ</a:t>
            </a:r>
            <a:r>
              <a:rPr lang="en-US" sz="2000" dirty="0" smtClean="0"/>
              <a:t> Gears </a:t>
            </a:r>
            <a:r>
              <a:rPr lang="en-US" sz="2000" dirty="0" err="1" smtClean="0"/>
              <a:t>বিকশিত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শুরু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করেছিলেন</a:t>
            </a:r>
            <a:r>
              <a:rPr lang="en-US" sz="2000" dirty="0" smtClean="0"/>
              <a:t>। </a:t>
            </a:r>
            <a:r>
              <a:rPr lang="en-US" sz="2000" dirty="0" err="1" smtClean="0"/>
              <a:t>পরে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তিনি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এটাকেই</a:t>
            </a:r>
            <a:r>
              <a:rPr lang="en-US" sz="2000" dirty="0" smtClean="0"/>
              <a:t> </a:t>
            </a:r>
            <a:r>
              <a:rPr lang="en-US" sz="2000" dirty="0" err="1" smtClean="0"/>
              <a:t>ভার্চুয়াল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রিয়েলিটি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বললেন</a:t>
            </a:r>
            <a:r>
              <a:rPr lang="en-US" sz="2000" dirty="0" smtClean="0"/>
              <a:t>। “Morton </a:t>
            </a:r>
            <a:r>
              <a:rPr lang="en-US" sz="2000" dirty="0" err="1" smtClean="0"/>
              <a:t>Heiling</a:t>
            </a:r>
            <a:r>
              <a:rPr lang="en-US" sz="2000" dirty="0" smtClean="0"/>
              <a:t>” ১৯৫৭ </a:t>
            </a:r>
            <a:r>
              <a:rPr lang="en-US" sz="2000" dirty="0" err="1" smtClean="0"/>
              <a:t>সালে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ভার্চুয়াল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রিয়েলিটি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প্রযুক্তির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উদ্ভাবন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করেন</a:t>
            </a:r>
            <a:r>
              <a:rPr lang="en-US" sz="2000" dirty="0" smtClean="0"/>
              <a:t>। Virtual reality </a:t>
            </a:r>
            <a:r>
              <a:rPr lang="en-US" sz="2000" dirty="0" err="1" smtClean="0"/>
              <a:t>প্রযুক্তির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উদ্ভাবন</a:t>
            </a:r>
            <a:r>
              <a:rPr lang="en-US" sz="2000" dirty="0" smtClean="0"/>
              <a:t> (invent)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হয়েছিল</a:t>
            </a:r>
            <a:r>
              <a:rPr lang="en-US" sz="2000" dirty="0" smtClean="0"/>
              <a:t>, ১৯৫৭ </a:t>
            </a:r>
            <a:r>
              <a:rPr lang="en-US" sz="2000" dirty="0" err="1" smtClean="0"/>
              <a:t>সালে</a:t>
            </a:r>
            <a:r>
              <a:rPr lang="en-US" sz="2000" dirty="0" smtClean="0"/>
              <a:t> “Morton </a:t>
            </a:r>
            <a:r>
              <a:rPr lang="en-US" sz="2000" dirty="0" err="1" smtClean="0"/>
              <a:t>Heilig</a:t>
            </a:r>
            <a:r>
              <a:rPr lang="en-US" sz="2000" dirty="0" smtClean="0"/>
              <a:t>”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দ্বারা</a:t>
            </a:r>
            <a:r>
              <a:rPr lang="en-US" sz="2000" dirty="0" smtClean="0"/>
              <a:t>। </a:t>
            </a:r>
            <a:r>
              <a:rPr lang="en-US" sz="2000" dirty="0" err="1" smtClean="0"/>
              <a:t>ভার্চুয়াল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রিয়েলিটিকে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সংক্ষেপে</a:t>
            </a:r>
            <a:r>
              <a:rPr lang="en-US" sz="2000" dirty="0" smtClean="0"/>
              <a:t> VR </a:t>
            </a:r>
            <a:r>
              <a:rPr lang="en-US" sz="2000" dirty="0" err="1" smtClean="0"/>
              <a:t>বলা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</a:t>
            </a:r>
          </a:p>
          <a:p>
            <a:pPr algn="just" fontAlgn="base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8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381000"/>
            <a:ext cx="54102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n-US" sz="2400" b="1" dirty="0" err="1" smtClean="0"/>
              <a:t>ভার্চুয়াল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রিয়েলিটির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প্রকারভেদ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614714"/>
            <a:ext cx="4572000" cy="518886"/>
          </a:xfrm>
          <a:prstGeom prst="roundRect">
            <a:avLst>
              <a:gd name="adj" fmla="val 232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/>
            <a:r>
              <a:rPr lang="en-US" sz="2000" dirty="0" smtClean="0"/>
              <a:t>* Fully-immersive </a:t>
            </a:r>
            <a:r>
              <a:rPr lang="en-US" sz="2000" dirty="0" smtClean="0"/>
              <a:t>Virtual Reality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2452914"/>
            <a:ext cx="4572000" cy="518886"/>
          </a:xfrm>
          <a:prstGeom prst="roundRect">
            <a:avLst>
              <a:gd name="adj" fmla="val 232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sz="2000" dirty="0" smtClean="0"/>
              <a:t>* </a:t>
            </a:r>
            <a:r>
              <a:rPr lang="en-US" sz="2000" dirty="0" smtClean="0"/>
              <a:t>Semi-immersive Virtual </a:t>
            </a:r>
            <a:r>
              <a:rPr lang="en-US" sz="2000" dirty="0" smtClean="0"/>
              <a:t>Reality</a:t>
            </a:r>
            <a:endParaRPr lang="en-US" sz="20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09600" y="3276600"/>
            <a:ext cx="4572000" cy="518886"/>
          </a:xfrm>
          <a:prstGeom prst="roundRect">
            <a:avLst>
              <a:gd name="adj" fmla="val 232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/>
            <a:r>
              <a:rPr lang="en-US" sz="2000" dirty="0" smtClean="0"/>
              <a:t>* </a:t>
            </a:r>
            <a:r>
              <a:rPr lang="en-US" sz="2000" dirty="0" smtClean="0"/>
              <a:t>Non-immersive Virtual Reality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4129314"/>
            <a:ext cx="4572000" cy="518886"/>
          </a:xfrm>
          <a:prstGeom prst="roundRect">
            <a:avLst>
              <a:gd name="adj" fmla="val 232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/>
            <a:r>
              <a:rPr lang="en-US" sz="2000" dirty="0" smtClean="0"/>
              <a:t>* </a:t>
            </a:r>
            <a:r>
              <a:rPr lang="en-US" sz="2000" dirty="0" smtClean="0"/>
              <a:t>Augmented Reality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609600" y="4982027"/>
            <a:ext cx="4572000" cy="518886"/>
          </a:xfrm>
          <a:prstGeom prst="roundRect">
            <a:avLst>
              <a:gd name="adj" fmla="val 232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/>
            <a:r>
              <a:rPr lang="en-US" sz="2000" dirty="0" smtClean="0"/>
              <a:t>* </a:t>
            </a:r>
            <a:r>
              <a:rPr lang="en-US" sz="2000" dirty="0" smtClean="0"/>
              <a:t>Collaborative VR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548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381000"/>
            <a:ext cx="54102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n-US" sz="2400" b="1" dirty="0" err="1" smtClean="0"/>
              <a:t>ভার্চুয়াল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রিয়েলিটির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গুরুত্ব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676400"/>
            <a:ext cx="8382000" cy="4953000"/>
          </a:xfrm>
          <a:prstGeom prst="roundRect">
            <a:avLst>
              <a:gd name="adj" fmla="val 1117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রিয়ালিটির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0" fontAlgn="base"/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করেমনেহবে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উৎসারিত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fontAlgn="base"/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চশমা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হেলমেটের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বাকারের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বহুমাত্রিক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fontAlgn="base"/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মস্তিস্ক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মস্তিস্কের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গবেষনা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জেনারেটেড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ওয়ার্ল্ডকে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অবয়ব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তথ্যকে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fontAlgn="base"/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চশমা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গ্লোভস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ব্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fontAlgn="base"/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ঙ) </a:t>
            </a:r>
            <a:r>
              <a:rPr lang="en-US" sz="2200" b="1" u="sng" dirty="0" err="1" smtClean="0">
                <a:latin typeface="NikoshBAN" pitchFamily="2" charset="0"/>
                <a:cs typeface="NikoshBAN" pitchFamily="2" charset="0"/>
              </a:rPr>
              <a:t>টেলিপ্রেজেন্স</a:t>
            </a:r>
            <a:r>
              <a:rPr lang="en-US" sz="2200" b="1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ক্ষমতাসম্পন্ন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ব্যভহারের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প্রক্রিয়াইট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বৈমানিকরা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উড্ডয়নের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পূর্বেই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জগৎকে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অুনধাবন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lvl="0" fontAlgn="base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8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381000"/>
            <a:ext cx="54102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প্রাত্যাহিক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ভার্চুয়াল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রিয়েলিটির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as-IN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614714"/>
            <a:ext cx="7772400" cy="3795486"/>
          </a:xfrm>
          <a:prstGeom prst="roundRect">
            <a:avLst>
              <a:gd name="adj" fmla="val 86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en-US" sz="2000" dirty="0" err="1" smtClean="0">
                <a:solidFill>
                  <a:srgbClr val="000000"/>
                </a:solidFill>
              </a:rPr>
              <a:t>ভার্চুয়াল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রিয়ালিটির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মাধ্যমে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কৃত্রিমভাবে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বাস্থব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জগ</a:t>
            </a:r>
            <a:r>
              <a:rPr lang="en-US" sz="2000" dirty="0" smtClean="0">
                <a:solidFill>
                  <a:srgbClr val="000000"/>
                </a:solidFill>
              </a:rPr>
              <a:t>ৎ </a:t>
            </a:r>
            <a:r>
              <a:rPr lang="en-US" sz="2000" dirty="0" err="1" smtClean="0">
                <a:solidFill>
                  <a:srgbClr val="000000"/>
                </a:solidFill>
              </a:rPr>
              <a:t>তৈরি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করা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হয়</a:t>
            </a:r>
            <a:r>
              <a:rPr lang="en-US" sz="2000" dirty="0" smtClean="0">
                <a:solidFill>
                  <a:srgbClr val="000000"/>
                </a:solidFill>
              </a:rPr>
              <a:t>। </a:t>
            </a:r>
            <a:r>
              <a:rPr lang="en-US" sz="2000" dirty="0" err="1" smtClean="0">
                <a:solidFill>
                  <a:srgbClr val="000000"/>
                </a:solidFill>
              </a:rPr>
              <a:t>ভার্চুয়াল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রিয়ালিটি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মাল্টিসেন্সরিং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হিউশ্যান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কম্পিউটার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ইন্টারফেসসমূহের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ব্যবহার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বা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মানব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ব্যবহারকারীর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কম্পিউটার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সিমুলেটেড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অবজেক্ট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বাস্তবতার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কাছে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নিয়ে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যায়</a:t>
            </a:r>
            <a:r>
              <a:rPr lang="en-US" sz="2000" dirty="0" smtClean="0">
                <a:solidFill>
                  <a:srgbClr val="000000"/>
                </a:solidFill>
              </a:rPr>
              <a:t>। </a:t>
            </a:r>
            <a:r>
              <a:rPr lang="en-US" sz="2000" dirty="0" err="1" smtClean="0">
                <a:solidFill>
                  <a:srgbClr val="000000"/>
                </a:solidFill>
              </a:rPr>
              <a:t>তথ্য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আদান-প্রদানে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প্রাত্যহিক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জীবন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ভার্চুয়াল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রিয়ালিটির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প্রভাবে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লক্ষ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করা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যায়</a:t>
            </a:r>
            <a:r>
              <a:rPr lang="en-US" sz="2000" dirty="0" smtClean="0">
                <a:solidFill>
                  <a:srgbClr val="000000"/>
                </a:solidFill>
              </a:rPr>
              <a:t>। </a:t>
            </a:r>
            <a:r>
              <a:rPr lang="en-US" sz="2000" dirty="0" err="1" smtClean="0">
                <a:solidFill>
                  <a:srgbClr val="000000"/>
                </a:solidFill>
              </a:rPr>
              <a:t>বিভিন্ন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চলচ্চিত্র</a:t>
            </a:r>
            <a:r>
              <a:rPr lang="en-US" sz="2000" dirty="0" smtClean="0">
                <a:solidFill>
                  <a:srgbClr val="000000"/>
                </a:solidFill>
              </a:rPr>
              <a:t> ও </a:t>
            </a:r>
            <a:r>
              <a:rPr lang="en-US" sz="2000" dirty="0" err="1" smtClean="0">
                <a:solidFill>
                  <a:srgbClr val="000000"/>
                </a:solidFill>
              </a:rPr>
              <a:t>বিজ্ঞাপনের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ক্ষেত্রে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ভার্চুয়াল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রিয়ালিটির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ব্যবহার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লক্ষনীয়</a:t>
            </a:r>
            <a:r>
              <a:rPr lang="en-US" sz="2000" dirty="0" smtClean="0">
                <a:solidFill>
                  <a:srgbClr val="000000"/>
                </a:solidFill>
              </a:rPr>
              <a:t>। </a:t>
            </a:r>
            <a:r>
              <a:rPr lang="en-US" sz="2000" dirty="0" err="1" smtClean="0">
                <a:solidFill>
                  <a:srgbClr val="000000"/>
                </a:solidFill>
              </a:rPr>
              <a:t>গাড়ি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চালনার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ক্ষেত্রে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বিল্ডিং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ডিজাইন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এবং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বিভিন্ন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ধরনের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আকর্ষনীয়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কাজে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ভার্চুয়াল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রিয়ালিটির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ব্যবহার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দিন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দিন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বেড়ে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চলছে</a:t>
            </a:r>
            <a:r>
              <a:rPr lang="en-US" sz="2000" dirty="0" smtClean="0">
                <a:solidFill>
                  <a:srgbClr val="000000"/>
                </a:solidFill>
              </a:rPr>
              <a:t>।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8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474</TotalTime>
  <Words>826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shafiq</dc:creator>
  <cp:lastModifiedBy>facebook computer</cp:lastModifiedBy>
  <cp:revision>56</cp:revision>
  <dcterms:created xsi:type="dcterms:W3CDTF">2006-08-16T00:00:00Z</dcterms:created>
  <dcterms:modified xsi:type="dcterms:W3CDTF">2021-07-30T16:46:57Z</dcterms:modified>
</cp:coreProperties>
</file>