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63" r:id="rId4"/>
    <p:sldId id="264" r:id="rId5"/>
    <p:sldId id="267" r:id="rId6"/>
    <p:sldId id="257" r:id="rId7"/>
    <p:sldId id="258" r:id="rId8"/>
    <p:sldId id="259" r:id="rId9"/>
    <p:sldId id="260" r:id="rId10"/>
    <p:sldId id="265" r:id="rId11"/>
    <p:sldId id="266" r:id="rId12"/>
    <p:sldId id="262" r:id="rId13"/>
    <p:sldId id="256" r:id="rId14"/>
    <p:sldId id="269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325"/>
    <a:srgbClr val="FF0066"/>
    <a:srgbClr val="FCCDB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9E6B-D6C9-440F-ADC2-CE594152B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A2DFF-69F4-4D4B-B2A7-7AF8B2F38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9E8CE-71D4-4481-ACD7-466D0DC4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87A0-BFAD-40F7-8442-8A6A9A4D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69F3A-615E-493C-97A6-4EBAFC06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F983-CB8A-4C41-99E1-545A952E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56A24-27EE-4CA0-8B32-BEF09B7A1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25777-8254-42AD-B7CC-C8BD9182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BDD16-798F-4621-AA9A-7473A8C5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64121-AD75-447F-81FC-32C6E2F7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756189-3367-4C33-AA11-B5AA7C5DC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832F-E340-4095-BEAF-58ED68B07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F238E-915C-4264-B97B-B3FB771A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C36F-765E-4702-AE01-4C9D353D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55FD1-2CD4-4C57-8EC9-D9292636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9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72EB-7660-4925-906C-6279EDA04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5D0D0-4584-4EB2-B9E4-08BA4446A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DCC8A-6330-4B1C-9F0A-E242873F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AAC32-57ED-4332-9320-9B61A84E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E5FBD-B48D-4D32-96F3-0DAE9F4A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4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85F7-3091-4DC1-9C88-4541E84F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3684-5253-4004-9A77-AA3BD006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9F14A-7415-4E5E-A5F2-958A5C0DA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26D3F-FB6F-4E87-91F2-8AE6A697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3603-4871-4339-9D06-F432E30C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276E-A041-4A8F-9C9B-E27E6E0E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2C210-9E8D-4916-9F4B-176C0D3E4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C1B01-DA95-4A83-9FFC-FB894124C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853D8-D5EC-4846-9912-7442C125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BAAC9-6E38-4495-BE71-BACE65A9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C366B-4DCC-4AA0-AC1C-F0F53A47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4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3A4-1F9D-4D17-B76D-6CCE1809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EE0D2-1F54-4994-AE73-0183CA6C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BE197-1830-4E08-885A-E082FFF57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6C136-4AC6-4BA1-BF66-62089F958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E5034-0AD2-405D-B60E-F34F89224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1EB21-304C-4A09-BD4A-C795A1C1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AFBB1-A4B4-40B4-AB72-037FD39B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12234-4E4B-473E-9F37-5E039A69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E4FC-3EC6-4D54-9F31-E213CCB2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456F7-18CA-452F-871E-854467DE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56B7F-CE36-4731-A7AA-118F41F4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A98BA-B8A4-4B31-BB1C-D515383C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1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4CC91-17C6-4EDF-80C1-7A58B0DF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46CAC-4A14-4049-B859-A111A6F6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5D97B-73B3-486F-A34C-011CC8E0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3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CB6D-4F8E-41E4-A1F5-FBE57120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AE5B7-83B4-4B73-B797-361047D6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F546E-C144-415F-8FB1-3FBF2CBA4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ED6D4-0329-4951-A015-3241057E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DB6AF-EA7F-4D69-A06B-0F8D082D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7C54E-9E09-44E5-9D3D-ACF87603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5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9684-C2F3-49DB-997C-454EB74C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63AA1-7365-41CC-971D-16AE379BE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F5218-C298-4E7D-B7A7-E707D234B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8D624-ED10-465F-8BAC-685EB67C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C4E80-DE24-4B20-8E6C-39DCC7EB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439F9-5FA9-4E4F-8D49-9DEAC446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9CDEB6-2D61-4A0F-8859-23090DD5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A5A0C-F13F-4904-B96D-8658D3712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02413-EAFE-456D-B923-A3D19F274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C799-9CE9-4996-ADBB-D4FFE99E9F4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D753A-0AC1-4C44-BC9A-CE159FF22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E369C-D4C1-47CB-AA82-9D1C9BECC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BBAB-F632-49BE-BD3C-411C379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8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B872C1-AAA3-48F3-B05D-DDB2CDCB5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2261" r="1813" b="22035"/>
          <a:stretch/>
        </p:blipFill>
        <p:spPr>
          <a:xfrm>
            <a:off x="699248" y="524435"/>
            <a:ext cx="10744200" cy="55939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6CD7A9-5AC3-4DCB-8497-7CFAC46F924E}"/>
              </a:ext>
            </a:extLst>
          </p:cNvPr>
          <p:cNvSpPr/>
          <p:nvPr/>
        </p:nvSpPr>
        <p:spPr>
          <a:xfrm>
            <a:off x="3186953" y="1503824"/>
            <a:ext cx="1465729" cy="22053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</a:rPr>
              <a:t>স্বা</a:t>
            </a:r>
            <a:r>
              <a:rPr lang="bn-IN" sz="9600" dirty="0"/>
              <a:t> </a:t>
            </a:r>
            <a:endParaRPr lang="en-US" sz="9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E019B6-C081-4D79-93B8-F3CF159DD633}"/>
              </a:ext>
            </a:extLst>
          </p:cNvPr>
          <p:cNvSpPr/>
          <p:nvPr/>
        </p:nvSpPr>
        <p:spPr>
          <a:xfrm>
            <a:off x="4550711" y="2606522"/>
            <a:ext cx="1465729" cy="22053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9600" dirty="0"/>
              <a:t> </a:t>
            </a:r>
            <a:endParaRPr lang="en-US" sz="9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745C6-96BC-4D94-A506-168F52E4438B}"/>
              </a:ext>
            </a:extLst>
          </p:cNvPr>
          <p:cNvSpPr/>
          <p:nvPr/>
        </p:nvSpPr>
        <p:spPr>
          <a:xfrm>
            <a:off x="5813613" y="1394002"/>
            <a:ext cx="1465729" cy="22053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C000"/>
                </a:solidFill>
              </a:rPr>
              <a:t>ত</a:t>
            </a:r>
            <a:endParaRPr lang="en-US" sz="9600" b="1" dirty="0">
              <a:solidFill>
                <a:srgbClr val="FFC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E3321-D476-4F12-88FC-3F2BDA9FCCBF}"/>
              </a:ext>
            </a:extLst>
          </p:cNvPr>
          <p:cNvSpPr/>
          <p:nvPr/>
        </p:nvSpPr>
        <p:spPr>
          <a:xfrm>
            <a:off x="7162801" y="2528111"/>
            <a:ext cx="1465729" cy="22053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2E335F-6D62-4CD8-8A42-B166F302E045}"/>
              </a:ext>
            </a:extLst>
          </p:cNvPr>
          <p:cNvSpPr/>
          <p:nvPr/>
        </p:nvSpPr>
        <p:spPr>
          <a:xfrm>
            <a:off x="874059" y="1633818"/>
            <a:ext cx="3845859" cy="35903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শৃঙ্খলা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E10D90-D02F-45D0-B70E-B634BBC9BE56}"/>
              </a:ext>
            </a:extLst>
          </p:cNvPr>
          <p:cNvSpPr/>
          <p:nvPr/>
        </p:nvSpPr>
        <p:spPr>
          <a:xfrm>
            <a:off x="4921624" y="1290918"/>
            <a:ext cx="6131858" cy="42761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সঠিক আচরণ করি ও নিয়ম মেনে চলি।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5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9279898-FD41-4598-896A-4830F0A4C069}"/>
              </a:ext>
            </a:extLst>
          </p:cNvPr>
          <p:cNvSpPr/>
          <p:nvPr/>
        </p:nvSpPr>
        <p:spPr>
          <a:xfrm>
            <a:off x="874059" y="1633818"/>
            <a:ext cx="3845859" cy="35903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নম্রতা</a:t>
            </a:r>
            <a:endParaRPr lang="en-US" sz="9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D6A10-BDB9-42E1-8318-060238DF71B0}"/>
              </a:ext>
            </a:extLst>
          </p:cNvPr>
          <p:cNvSpPr/>
          <p:nvPr/>
        </p:nvSpPr>
        <p:spPr>
          <a:xfrm>
            <a:off x="4921624" y="1290918"/>
            <a:ext cx="6131858" cy="42761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অন্যরা আমাদের শ্রদ্ধা করেন।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6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113607-D3E3-4BA5-8138-B386F560CC75}"/>
              </a:ext>
            </a:extLst>
          </p:cNvPr>
          <p:cNvSpPr/>
          <p:nvPr/>
        </p:nvSpPr>
        <p:spPr>
          <a:xfrm>
            <a:off x="2312895" y="437028"/>
            <a:ext cx="6965577" cy="12505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আচরন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E8A11E-DBF8-4235-9D9B-9A948BC3CDF7}"/>
              </a:ext>
            </a:extLst>
          </p:cNvPr>
          <p:cNvSpPr/>
          <p:nvPr/>
        </p:nvSpPr>
        <p:spPr>
          <a:xfrm>
            <a:off x="703729" y="1687605"/>
            <a:ext cx="10784542" cy="42627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ছোটদের দেখাশোনা করা।</a:t>
            </a:r>
          </a:p>
          <a:p>
            <a:r>
              <a:rPr lang="bn-IN" sz="6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 বড়দের প্রতি শ্রদ্ধাশীল হওয়া।</a:t>
            </a:r>
          </a:p>
          <a:p>
            <a:r>
              <a:rPr lang="bn-IN" sz="6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 প্রতিবেশীদের সাথে ভালো ব্যাবহার করা।</a:t>
            </a:r>
          </a:p>
          <a:p>
            <a:r>
              <a:rPr lang="bn-IN" sz="6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৪/ কেউ বিপদে পড়লে তাকে সাহায্য করা। </a:t>
            </a:r>
            <a:endParaRPr lang="en-US" sz="6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2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0EA356-084D-4E01-BA34-DE4ABB961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52" y="572439"/>
            <a:ext cx="4542095" cy="5521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0017DB2-AC7A-42A3-A88F-82D976274366}"/>
              </a:ext>
            </a:extLst>
          </p:cNvPr>
          <p:cNvSpPr/>
          <p:nvPr/>
        </p:nvSpPr>
        <p:spPr>
          <a:xfrm>
            <a:off x="739588" y="2084294"/>
            <a:ext cx="4867836" cy="270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374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65AC49-C622-43B5-B69B-5ACFED4CDE6D}"/>
              </a:ext>
            </a:extLst>
          </p:cNvPr>
          <p:cNvSpPr/>
          <p:nvPr/>
        </p:nvSpPr>
        <p:spPr>
          <a:xfrm>
            <a:off x="4273923" y="134472"/>
            <a:ext cx="3644153" cy="10623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A77ACC7-E7D6-418E-9955-8C918E029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075194"/>
              </p:ext>
            </p:extLst>
          </p:nvPr>
        </p:nvGraphicFramePr>
        <p:xfrm>
          <a:off x="107576" y="1479175"/>
          <a:ext cx="12084423" cy="5204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9028">
                  <a:extLst>
                    <a:ext uri="{9D8B030D-6E8A-4147-A177-3AD203B41FA5}">
                      <a16:colId xmlns:a16="http://schemas.microsoft.com/office/drawing/2014/main" val="426612732"/>
                    </a:ext>
                  </a:extLst>
                </a:gridCol>
                <a:gridCol w="1355395">
                  <a:extLst>
                    <a:ext uri="{9D8B030D-6E8A-4147-A177-3AD203B41FA5}">
                      <a16:colId xmlns:a16="http://schemas.microsoft.com/office/drawing/2014/main" val="1903314707"/>
                    </a:ext>
                  </a:extLst>
                </a:gridCol>
              </a:tblGrid>
              <a:tr h="830507">
                <a:tc>
                  <a:txBody>
                    <a:bodyPr/>
                    <a:lstStyle/>
                    <a:p>
                      <a:pPr algn="l"/>
                      <a:r>
                        <a:rPr lang="bn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 বাড়িতে যারা কাজ করেন তাদের সাথে খারাপ ব্যাবহার করা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205106"/>
                  </a:ext>
                </a:extLst>
              </a:tr>
              <a:tr h="1051476">
                <a:tc>
                  <a:txBody>
                    <a:bodyPr/>
                    <a:lstStyle/>
                    <a:p>
                      <a:r>
                        <a:rPr lang="bn-IN" sz="32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কোনো সহপাঠী পেন্সিল আনতে ভূলে গেলে তাকে নিজের পেন্সিল দিয়ে সাহায্য করা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18627"/>
                  </a:ext>
                </a:extLst>
              </a:tr>
              <a:tr h="830507"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পরিবারের অন্যান্য সদস্যদের নানা কাজে সাহায্য করা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528138"/>
                  </a:ext>
                </a:extLst>
              </a:tr>
              <a:tr h="830507"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অন্যদের মনে কষ্ট দেওয়া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639157"/>
                  </a:ext>
                </a:extLst>
              </a:tr>
              <a:tr h="830507"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একজন অন্ধলোক রাস্তা পার হওয়ার সময় তাকে সাহায্য না করা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90989"/>
                  </a:ext>
                </a:extLst>
              </a:tr>
              <a:tr h="830507"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নিজের কাজ নিজে করা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34181"/>
                  </a:ext>
                </a:extLst>
              </a:tr>
            </a:tbl>
          </a:graphicData>
        </a:graphic>
      </p:graphicFrame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DACC9353-F930-4130-A76A-7AEAD02AF80B}"/>
              </a:ext>
            </a:extLst>
          </p:cNvPr>
          <p:cNvSpPr/>
          <p:nvPr/>
        </p:nvSpPr>
        <p:spPr>
          <a:xfrm>
            <a:off x="11013141" y="1519517"/>
            <a:ext cx="927847" cy="7664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C739DE2F-EBAD-4636-BC3B-AA004708C9DA}"/>
              </a:ext>
            </a:extLst>
          </p:cNvPr>
          <p:cNvSpPr/>
          <p:nvPr/>
        </p:nvSpPr>
        <p:spPr>
          <a:xfrm>
            <a:off x="11013141" y="4188759"/>
            <a:ext cx="927847" cy="7664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7628469F-073E-436B-B965-9BD8029ECAEF}"/>
              </a:ext>
            </a:extLst>
          </p:cNvPr>
          <p:cNvSpPr/>
          <p:nvPr/>
        </p:nvSpPr>
        <p:spPr>
          <a:xfrm>
            <a:off x="10992969" y="5072901"/>
            <a:ext cx="927847" cy="7664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28B08-FD4D-4F71-8BDF-C8E26F32CC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7" t="23725" r="15129" b="36666"/>
          <a:stretch/>
        </p:blipFill>
        <p:spPr>
          <a:xfrm>
            <a:off x="11111861" y="2561662"/>
            <a:ext cx="808955" cy="596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8E29C2-7AE4-4B7D-A210-643994AB5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7" t="23725" r="15129" b="36666"/>
          <a:stretch/>
        </p:blipFill>
        <p:spPr>
          <a:xfrm>
            <a:off x="11072586" y="3551357"/>
            <a:ext cx="808955" cy="596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C921DD-3D2A-4CCE-9616-A97DC285AC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7" t="23725" r="15129" b="36666"/>
          <a:stretch/>
        </p:blipFill>
        <p:spPr>
          <a:xfrm>
            <a:off x="11110797" y="5999053"/>
            <a:ext cx="808955" cy="5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3EB9FB-C952-428C-9E58-D243BE3AF9EF}"/>
              </a:ext>
            </a:extLst>
          </p:cNvPr>
          <p:cNvSpPr/>
          <p:nvPr/>
        </p:nvSpPr>
        <p:spPr>
          <a:xfrm>
            <a:off x="3919817" y="860612"/>
            <a:ext cx="4666129" cy="9278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9765B3-2F48-44B8-B69D-8F3BBEA72C60}"/>
              </a:ext>
            </a:extLst>
          </p:cNvPr>
          <p:cNvSpPr/>
          <p:nvPr/>
        </p:nvSpPr>
        <p:spPr>
          <a:xfrm>
            <a:off x="1344706" y="2164976"/>
            <a:ext cx="9816353" cy="31062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বাড়িতে কর এমন পাঁচটি ভালো কাজ সম্পর্কে লেখ।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B872C1-AAA3-48F3-B05D-DDB2CDCB5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2261" r="1813" b="22035"/>
          <a:stretch/>
        </p:blipFill>
        <p:spPr>
          <a:xfrm>
            <a:off x="699248" y="524435"/>
            <a:ext cx="10744200" cy="559397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E8FD939-F4E1-466F-AC41-A709DA554863}"/>
              </a:ext>
            </a:extLst>
          </p:cNvPr>
          <p:cNvSpPr/>
          <p:nvPr/>
        </p:nvSpPr>
        <p:spPr>
          <a:xfrm>
            <a:off x="2969831" y="951675"/>
            <a:ext cx="2104849" cy="21756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531290-B8B0-43B3-A70D-C3AC613F9279}"/>
              </a:ext>
            </a:extLst>
          </p:cNvPr>
          <p:cNvSpPr/>
          <p:nvPr/>
        </p:nvSpPr>
        <p:spPr>
          <a:xfrm>
            <a:off x="4665170" y="1934618"/>
            <a:ext cx="2283803" cy="21032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75DCE4-854E-4309-A4A5-6772077B9E63}"/>
              </a:ext>
            </a:extLst>
          </p:cNvPr>
          <p:cNvSpPr/>
          <p:nvPr/>
        </p:nvSpPr>
        <p:spPr>
          <a:xfrm>
            <a:off x="6555625" y="2745888"/>
            <a:ext cx="2128069" cy="212777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1C3B30-9929-4857-8C16-D053C7DAE3AC}"/>
              </a:ext>
            </a:extLst>
          </p:cNvPr>
          <p:cNvSpPr/>
          <p:nvPr/>
        </p:nvSpPr>
        <p:spPr>
          <a:xfrm>
            <a:off x="6529227" y="1619736"/>
            <a:ext cx="4569747" cy="50695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0A0AC09A-1BDA-4642-9702-6B97519C0A34}"/>
              </a:ext>
            </a:extLst>
          </p:cNvPr>
          <p:cNvSpPr/>
          <p:nvPr/>
        </p:nvSpPr>
        <p:spPr>
          <a:xfrm>
            <a:off x="1922002" y="356982"/>
            <a:ext cx="8347996" cy="9837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</a:t>
            </a:r>
            <a:endParaRPr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Google Shape;62;p14">
            <a:extLst>
              <a:ext uri="{FF2B5EF4-FFF2-40B4-BE49-F238E27FC236}">
                <a16:creationId xmlns:a16="http://schemas.microsoft.com/office/drawing/2014/main" id="{49C853FA-1D0E-42A4-B317-E8D9DBC08028}"/>
              </a:ext>
            </a:extLst>
          </p:cNvPr>
          <p:cNvSpPr txBox="1"/>
          <p:nvPr/>
        </p:nvSpPr>
        <p:spPr>
          <a:xfrm>
            <a:off x="733052" y="1556488"/>
            <a:ext cx="5796175" cy="141574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মামনি আক্তার</a:t>
            </a:r>
            <a:endParaRPr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Google Shape;63;p14">
            <a:extLst>
              <a:ext uri="{FF2B5EF4-FFF2-40B4-BE49-F238E27FC236}">
                <a16:creationId xmlns:a16="http://schemas.microsoft.com/office/drawing/2014/main" id="{D726AB41-867C-4BD6-82B9-05D65D47B8C4}"/>
              </a:ext>
            </a:extLst>
          </p:cNvPr>
          <p:cNvSpPr txBox="1"/>
          <p:nvPr/>
        </p:nvSpPr>
        <p:spPr>
          <a:xfrm flipH="1">
            <a:off x="978300" y="3358034"/>
            <a:ext cx="5117700" cy="24006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সহকারী শিক্ষক,</a:t>
            </a:r>
            <a:endParaRPr sz="3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ঝালোপাড়া সরকারি প্রাথমিক বিদ্যালয়,</a:t>
            </a:r>
            <a:endParaRPr sz="3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সিলেট সদর।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11724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EBFF59-7967-498A-80B4-E3036185D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4" y="943301"/>
            <a:ext cx="4235822" cy="5598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F68AA4-7E9A-4024-A5DB-BA8B9C3C3EE5}"/>
              </a:ext>
            </a:extLst>
          </p:cNvPr>
          <p:cNvSpPr/>
          <p:nvPr/>
        </p:nvSpPr>
        <p:spPr>
          <a:xfrm>
            <a:off x="5026679" y="212469"/>
            <a:ext cx="4746811" cy="10655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7DDFC-575B-4503-B584-818D0D2A0E1D}"/>
              </a:ext>
            </a:extLst>
          </p:cNvPr>
          <p:cNvSpPr txBox="1"/>
          <p:nvPr/>
        </p:nvSpPr>
        <p:spPr>
          <a:xfrm>
            <a:off x="5118287" y="1536174"/>
            <a:ext cx="62058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pPr algn="ctr"/>
            <a:r>
              <a:rPr lang="bn-IN" sz="4000" b="1" dirty="0">
                <a:solidFill>
                  <a:srgbClr val="7030A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</a:t>
            </a: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০5</a:t>
            </a:r>
            <a:endParaRPr lang="bn-IN" sz="4000" b="1" dirty="0">
              <a:solidFill>
                <a:schemeClr val="accent2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b="1" dirty="0">
              <a:solidFill>
                <a:schemeClr val="accent6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CA267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000" b="1" dirty="0" err="1">
                <a:solidFill>
                  <a:srgbClr val="CA267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>
                <a:solidFill>
                  <a:srgbClr val="CA267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A267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b="1" dirty="0">
                <a:solidFill>
                  <a:srgbClr val="CA267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CA267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>
                <a:solidFill>
                  <a:srgbClr val="CA267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A267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CA267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A267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rgbClr val="CA267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1800" b="1" dirty="0">
              <a:solidFill>
                <a:srgbClr val="CA267C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0EDB18-6D30-46A2-9679-63D60A0094F1}"/>
              </a:ext>
            </a:extLst>
          </p:cNvPr>
          <p:cNvSpPr txBox="1"/>
          <p:nvPr/>
        </p:nvSpPr>
        <p:spPr>
          <a:xfrm>
            <a:off x="1630269" y="2275835"/>
            <a:ext cx="821107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93713" indent="-493713" algn="just">
              <a:buFont typeface="Wingdings"/>
              <a:buChar char="?"/>
            </a:pPr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 পড়ে বুঝতে পারবে।</a:t>
            </a:r>
            <a:endParaRPr lang="en-US" sz="6000" b="1" dirty="0">
              <a:solidFill>
                <a:srgbClr val="002060"/>
              </a:solidFill>
            </a:endParaRPr>
          </a:p>
          <a:p>
            <a:pPr>
              <a:buFont typeface="Wingdings"/>
              <a:buChar char="?"/>
            </a:pPr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মূল্যবোধ সম্পর্কে জানতে পারবে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93713" indent="-493713" algn="just">
              <a:buFont typeface="Wingdings"/>
              <a:buChar char="?"/>
            </a:pPr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 আচরণ করতে শিখবে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D083C-7B11-4D99-B949-EC411497C8F3}"/>
              </a:ext>
            </a:extLst>
          </p:cNvPr>
          <p:cNvSpPr/>
          <p:nvPr/>
        </p:nvSpPr>
        <p:spPr>
          <a:xfrm>
            <a:off x="3252300" y="668025"/>
            <a:ext cx="5353818" cy="14835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80A2A-E44F-4149-8B60-1C351575B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4" y="673473"/>
            <a:ext cx="3027713" cy="2069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1AB02-FFA5-4C97-A2BD-D0286EBB6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07" y="673473"/>
            <a:ext cx="3372804" cy="206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28293-A5E9-4D07-A909-B02B5D5A0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11" y="673473"/>
            <a:ext cx="3550023" cy="2069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856A08-1F52-48DB-B06C-CFDF9C2AEF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2"/>
          <a:stretch/>
        </p:blipFill>
        <p:spPr>
          <a:xfrm>
            <a:off x="788894" y="3146611"/>
            <a:ext cx="3191435" cy="2460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B53BB8-0C29-447F-9313-922835B41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88" y="3186114"/>
            <a:ext cx="3203579" cy="2421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7DB51-AD4F-44D8-AF0D-96DCBE22CE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66" y="3188071"/>
            <a:ext cx="3635640" cy="24193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6B308E-9A26-4FF0-8DFD-B2B5555ADAD2}"/>
              </a:ext>
            </a:extLst>
          </p:cNvPr>
          <p:cNvSpPr/>
          <p:nvPr/>
        </p:nvSpPr>
        <p:spPr>
          <a:xfrm>
            <a:off x="2160494" y="2274377"/>
            <a:ext cx="8041340" cy="1823474"/>
          </a:xfrm>
          <a:prstGeom prst="rect">
            <a:avLst/>
          </a:prstGeom>
          <a:solidFill>
            <a:srgbClr val="C8E3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কাজ করছে।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CC9E74-6014-495D-9FF0-42A91A7EA79B}"/>
              </a:ext>
            </a:extLst>
          </p:cNvPr>
          <p:cNvSpPr/>
          <p:nvPr/>
        </p:nvSpPr>
        <p:spPr>
          <a:xfrm>
            <a:off x="3160058" y="820270"/>
            <a:ext cx="5419165" cy="11026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 গুণ</a:t>
            </a:r>
            <a:endParaRPr lang="en-US" sz="8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A3C593-BA41-4051-A977-A14A9CC318C8}"/>
              </a:ext>
            </a:extLst>
          </p:cNvPr>
          <p:cNvSpPr/>
          <p:nvPr/>
        </p:nvSpPr>
        <p:spPr>
          <a:xfrm>
            <a:off x="954741" y="2030506"/>
            <a:ext cx="10515600" cy="3886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সকলেরই পরস্পরের প্রতি ভালো আচরন করা এবং ভালো সম্পর্ক গড়ে তোলা উচিত। এ ভালো আচরন করাই হলো নৈতিক গুন। আমাদের সবারই নৈতিক গুনের অধিকারী হতে হবে। 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5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23E886-F88A-4BDA-A018-94198FFAD5F1}"/>
              </a:ext>
            </a:extLst>
          </p:cNvPr>
          <p:cNvSpPr/>
          <p:nvPr/>
        </p:nvSpPr>
        <p:spPr>
          <a:xfrm>
            <a:off x="3608294" y="712693"/>
            <a:ext cx="4975411" cy="9009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0CF00-F963-4B77-BB2F-C0D93185FB46}"/>
              </a:ext>
            </a:extLst>
          </p:cNvPr>
          <p:cNvSpPr/>
          <p:nvPr/>
        </p:nvSpPr>
        <p:spPr>
          <a:xfrm>
            <a:off x="914400" y="1721224"/>
            <a:ext cx="10434918" cy="44240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 হলো আমাদের ভিতরের নৈতিক গুনাবলী। আমরা যে ধরনের আচরণ করে থাকি তা আমাদের নৈতিক গুণাবলী বা মূল্যবোধ দ্বারা পরিচালিত হয়। আমরা আমাদের পরিবার, সমাজ ও বিদ্যালয় থেকে মূল্যবোধের শিক্ষা পাই।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6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6B6136-A5D8-4D03-9C29-B008046223C2}"/>
              </a:ext>
            </a:extLst>
          </p:cNvPr>
          <p:cNvSpPr/>
          <p:nvPr/>
        </p:nvSpPr>
        <p:spPr>
          <a:xfrm>
            <a:off x="2662517" y="551330"/>
            <a:ext cx="7301753" cy="17481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 ফলাফল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F59B04-A8C4-44A4-83B5-996672667EC8}"/>
              </a:ext>
            </a:extLst>
          </p:cNvPr>
          <p:cNvSpPr/>
          <p:nvPr/>
        </p:nvSpPr>
        <p:spPr>
          <a:xfrm>
            <a:off x="874059" y="2487706"/>
            <a:ext cx="3845859" cy="35903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EFE463-BC6B-4A02-9330-3767F8CD3EF2}"/>
              </a:ext>
            </a:extLst>
          </p:cNvPr>
          <p:cNvSpPr/>
          <p:nvPr/>
        </p:nvSpPr>
        <p:spPr>
          <a:xfrm>
            <a:off x="4921624" y="2850776"/>
            <a:ext cx="6131858" cy="32272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অন্যরা আমাদের বিশ্বাস করেন</a:t>
            </a:r>
            <a:endParaRPr lang="en-US" sz="8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0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6DF32-A124-4F36-AFD0-EAD523B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119" r="2665" b="30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3E9057-336A-4E58-8800-EF3D44000C1B}"/>
              </a:ext>
            </a:extLst>
          </p:cNvPr>
          <p:cNvSpPr/>
          <p:nvPr/>
        </p:nvSpPr>
        <p:spPr>
          <a:xfrm>
            <a:off x="0" y="1371600"/>
            <a:ext cx="5195047" cy="411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ন্যায়নিষ্ঠা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912-8A89-42A2-815D-2BDA10F113AB}"/>
              </a:ext>
            </a:extLst>
          </p:cNvPr>
          <p:cNvSpPr/>
          <p:nvPr/>
        </p:nvSpPr>
        <p:spPr>
          <a:xfrm>
            <a:off x="5195047" y="1492623"/>
            <a:ext cx="6131858" cy="36038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সকল বন্ধুদের সাথে ন্যায়সঙ্গত আচরন করি।  </a:t>
            </a:r>
            <a:endParaRPr lang="en-US" sz="6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6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267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2021-07-26T16:12:40Z</dcterms:created>
  <dcterms:modified xsi:type="dcterms:W3CDTF">2021-07-29T16:01:18Z</dcterms:modified>
</cp:coreProperties>
</file>