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68" r:id="rId9"/>
    <p:sldId id="265" r:id="rId10"/>
    <p:sldId id="266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3ED18-BAC8-40A4-8B5F-3E4D222F406E}" type="datetimeFigureOut">
              <a:rPr lang="en-US" smtClean="0"/>
              <a:t>1/4/2001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5F0C5-BCA6-4DA8-98CA-3CF43F74C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F0C5-BCA6-4DA8-98CA-3CF43F74C0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0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9A6-1280-4ADC-BDA4-CC78FD3CAD26}" type="datetimeFigureOut">
              <a:rPr lang="en-US" smtClean="0"/>
              <a:t>1/4/2001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275F-D9F3-46E3-8EB5-F591B392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2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9A6-1280-4ADC-BDA4-CC78FD3CAD26}" type="datetimeFigureOut">
              <a:rPr lang="en-US" smtClean="0"/>
              <a:t>1/4/2001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275F-D9F3-46E3-8EB5-F591B392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0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9A6-1280-4ADC-BDA4-CC78FD3CAD26}" type="datetimeFigureOut">
              <a:rPr lang="en-US" smtClean="0"/>
              <a:t>1/4/2001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275F-D9F3-46E3-8EB5-F591B392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9A6-1280-4ADC-BDA4-CC78FD3CAD26}" type="datetimeFigureOut">
              <a:rPr lang="en-US" smtClean="0"/>
              <a:t>1/4/2001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275F-D9F3-46E3-8EB5-F591B392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9A6-1280-4ADC-BDA4-CC78FD3CAD26}" type="datetimeFigureOut">
              <a:rPr lang="en-US" smtClean="0"/>
              <a:t>1/4/2001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275F-D9F3-46E3-8EB5-F591B392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7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9A6-1280-4ADC-BDA4-CC78FD3CAD26}" type="datetimeFigureOut">
              <a:rPr lang="en-US" smtClean="0"/>
              <a:t>1/4/2001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275F-D9F3-46E3-8EB5-F591B392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9A6-1280-4ADC-BDA4-CC78FD3CAD26}" type="datetimeFigureOut">
              <a:rPr lang="en-US" smtClean="0"/>
              <a:t>1/4/2001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275F-D9F3-46E3-8EB5-F591B392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9A6-1280-4ADC-BDA4-CC78FD3CAD26}" type="datetimeFigureOut">
              <a:rPr lang="en-US" smtClean="0"/>
              <a:t>1/4/2001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275F-D9F3-46E3-8EB5-F591B392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9A6-1280-4ADC-BDA4-CC78FD3CAD26}" type="datetimeFigureOut">
              <a:rPr lang="en-US" smtClean="0"/>
              <a:t>1/4/2001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275F-D9F3-46E3-8EB5-F591B392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5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9A6-1280-4ADC-BDA4-CC78FD3CAD26}" type="datetimeFigureOut">
              <a:rPr lang="en-US" smtClean="0"/>
              <a:t>1/4/2001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275F-D9F3-46E3-8EB5-F591B392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3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9A6-1280-4ADC-BDA4-CC78FD3CAD26}" type="datetimeFigureOut">
              <a:rPr lang="en-US" smtClean="0"/>
              <a:t>1/4/2001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275F-D9F3-46E3-8EB5-F591B392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929A6-1280-4ADC-BDA4-CC78FD3CAD26}" type="datetimeFigureOut">
              <a:rPr lang="en-US" smtClean="0"/>
              <a:t>1/4/2001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275F-D9F3-46E3-8EB5-F591B392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514065" y="211117"/>
            <a:ext cx="11382233" cy="20617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Blackadder ITC" panose="04020505051007020D02" pitchFamily="82" charset="0"/>
            </a:endParaRPr>
          </a:p>
          <a:p>
            <a:pPr algn="ctr"/>
            <a:r>
              <a:rPr lang="en-US" sz="115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স্বাগতম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4" y="2272834"/>
            <a:ext cx="11382233" cy="414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807" y="504497"/>
            <a:ext cx="9364717" cy="11079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জোড়ায় কাজ</a:t>
            </a:r>
            <a:endParaRPr lang="en-US" sz="6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7552" y="3468440"/>
            <a:ext cx="5229225" cy="2714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9808" y="2200275"/>
            <a:ext cx="936471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নিচের চিত্রটি চিহ্নিত করে এর ক্ষেত্রফলের সূত্রটি লিখ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66083" y="5952232"/>
            <a:ext cx="442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6777" y="5952232"/>
            <a:ext cx="94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6777" y="3257550"/>
            <a:ext cx="470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0342" y="3265288"/>
            <a:ext cx="69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4" y="573206"/>
            <a:ext cx="10167582" cy="11079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দলগত</a:t>
            </a:r>
            <a:r>
              <a:rPr lang="en-US" sz="6600" dirty="0" smtClean="0"/>
              <a:t> 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18135" y="2526654"/>
            <a:ext cx="4511278" cy="1902471"/>
            <a:chOff x="2218135" y="2526654"/>
            <a:chExt cx="4511278" cy="1902471"/>
          </a:xfrm>
          <a:solidFill>
            <a:srgbClr val="002060"/>
          </a:solidFill>
        </p:grpSpPr>
        <p:sp>
          <p:nvSpPr>
            <p:cNvPr id="3" name="Isosceles Triangle 2"/>
            <p:cNvSpPr/>
            <p:nvPr/>
          </p:nvSpPr>
          <p:spPr>
            <a:xfrm>
              <a:off x="2218135" y="2557461"/>
              <a:ext cx="1614488" cy="1871664"/>
            </a:xfrm>
            <a:custGeom>
              <a:avLst/>
              <a:gdLst>
                <a:gd name="connsiteX0" fmla="*/ 0 w 1543050"/>
                <a:gd name="connsiteY0" fmla="*/ 1800225 h 1800225"/>
                <a:gd name="connsiteX1" fmla="*/ 771525 w 1543050"/>
                <a:gd name="connsiteY1" fmla="*/ 0 h 1800225"/>
                <a:gd name="connsiteX2" fmla="*/ 1543050 w 1543050"/>
                <a:gd name="connsiteY2" fmla="*/ 1800225 h 1800225"/>
                <a:gd name="connsiteX3" fmla="*/ 0 w 1543050"/>
                <a:gd name="connsiteY3" fmla="*/ 1800225 h 1800225"/>
                <a:gd name="connsiteX0" fmla="*/ 0 w 1571625"/>
                <a:gd name="connsiteY0" fmla="*/ 1871663 h 1871663"/>
                <a:gd name="connsiteX1" fmla="*/ 1571625 w 1571625"/>
                <a:gd name="connsiteY1" fmla="*/ 0 h 1871663"/>
                <a:gd name="connsiteX2" fmla="*/ 1543050 w 1571625"/>
                <a:gd name="connsiteY2" fmla="*/ 1871663 h 1871663"/>
                <a:gd name="connsiteX3" fmla="*/ 0 w 1571625"/>
                <a:gd name="connsiteY3" fmla="*/ 1871663 h 1871663"/>
                <a:gd name="connsiteX0" fmla="*/ 0 w 1600200"/>
                <a:gd name="connsiteY0" fmla="*/ 1871663 h 1871663"/>
                <a:gd name="connsiteX1" fmla="*/ 1571625 w 1600200"/>
                <a:gd name="connsiteY1" fmla="*/ 0 h 1871663"/>
                <a:gd name="connsiteX2" fmla="*/ 1600200 w 1600200"/>
                <a:gd name="connsiteY2" fmla="*/ 1857375 h 1871663"/>
                <a:gd name="connsiteX3" fmla="*/ 0 w 1600200"/>
                <a:gd name="connsiteY3" fmla="*/ 1871663 h 1871663"/>
                <a:gd name="connsiteX0" fmla="*/ 0 w 1657350"/>
                <a:gd name="connsiteY0" fmla="*/ 1885951 h 1885951"/>
                <a:gd name="connsiteX1" fmla="*/ 1657350 w 1657350"/>
                <a:gd name="connsiteY1" fmla="*/ 0 h 1885951"/>
                <a:gd name="connsiteX2" fmla="*/ 1600200 w 1657350"/>
                <a:gd name="connsiteY2" fmla="*/ 1871663 h 1885951"/>
                <a:gd name="connsiteX3" fmla="*/ 0 w 1657350"/>
                <a:gd name="connsiteY3" fmla="*/ 1885951 h 1885951"/>
                <a:gd name="connsiteX0" fmla="*/ 0 w 1657350"/>
                <a:gd name="connsiteY0" fmla="*/ 1914526 h 1914526"/>
                <a:gd name="connsiteX1" fmla="*/ 1657350 w 1657350"/>
                <a:gd name="connsiteY1" fmla="*/ 0 h 1914526"/>
                <a:gd name="connsiteX2" fmla="*/ 1600200 w 1657350"/>
                <a:gd name="connsiteY2" fmla="*/ 1900238 h 1914526"/>
                <a:gd name="connsiteX3" fmla="*/ 0 w 1657350"/>
                <a:gd name="connsiteY3" fmla="*/ 1914526 h 1914526"/>
                <a:gd name="connsiteX0" fmla="*/ 0 w 1643062"/>
                <a:gd name="connsiteY0" fmla="*/ 1871663 h 1871663"/>
                <a:gd name="connsiteX1" fmla="*/ 1643062 w 1643062"/>
                <a:gd name="connsiteY1" fmla="*/ 0 h 1871663"/>
                <a:gd name="connsiteX2" fmla="*/ 1600200 w 1643062"/>
                <a:gd name="connsiteY2" fmla="*/ 1857375 h 1871663"/>
                <a:gd name="connsiteX3" fmla="*/ 0 w 1643062"/>
                <a:gd name="connsiteY3" fmla="*/ 1871663 h 1871663"/>
                <a:gd name="connsiteX0" fmla="*/ 0 w 1600200"/>
                <a:gd name="connsiteY0" fmla="*/ 1885951 h 1885951"/>
                <a:gd name="connsiteX1" fmla="*/ 1585912 w 1600200"/>
                <a:gd name="connsiteY1" fmla="*/ 0 h 1885951"/>
                <a:gd name="connsiteX2" fmla="*/ 1600200 w 1600200"/>
                <a:gd name="connsiteY2" fmla="*/ 1871663 h 1885951"/>
                <a:gd name="connsiteX3" fmla="*/ 0 w 1600200"/>
                <a:gd name="connsiteY3" fmla="*/ 1885951 h 1885951"/>
                <a:gd name="connsiteX0" fmla="*/ 0 w 1657349"/>
                <a:gd name="connsiteY0" fmla="*/ 1885951 h 1885951"/>
                <a:gd name="connsiteX1" fmla="*/ 1657349 w 1657349"/>
                <a:gd name="connsiteY1" fmla="*/ 0 h 1885951"/>
                <a:gd name="connsiteX2" fmla="*/ 1600200 w 1657349"/>
                <a:gd name="connsiteY2" fmla="*/ 1871663 h 1885951"/>
                <a:gd name="connsiteX3" fmla="*/ 0 w 1657349"/>
                <a:gd name="connsiteY3" fmla="*/ 1885951 h 1885951"/>
                <a:gd name="connsiteX0" fmla="*/ 0 w 1657349"/>
                <a:gd name="connsiteY0" fmla="*/ 1885951 h 1885951"/>
                <a:gd name="connsiteX1" fmla="*/ 1657349 w 1657349"/>
                <a:gd name="connsiteY1" fmla="*/ 0 h 1885951"/>
                <a:gd name="connsiteX2" fmla="*/ 1614488 w 1657349"/>
                <a:gd name="connsiteY2" fmla="*/ 1857376 h 1885951"/>
                <a:gd name="connsiteX3" fmla="*/ 0 w 1657349"/>
                <a:gd name="connsiteY3" fmla="*/ 1885951 h 1885951"/>
                <a:gd name="connsiteX0" fmla="*/ 0 w 1657349"/>
                <a:gd name="connsiteY0" fmla="*/ 1885951 h 1885951"/>
                <a:gd name="connsiteX1" fmla="*/ 1657349 w 1657349"/>
                <a:gd name="connsiteY1" fmla="*/ 0 h 1885951"/>
                <a:gd name="connsiteX2" fmla="*/ 1614488 w 1657349"/>
                <a:gd name="connsiteY2" fmla="*/ 1857376 h 1885951"/>
                <a:gd name="connsiteX3" fmla="*/ 0 w 1657349"/>
                <a:gd name="connsiteY3" fmla="*/ 1885951 h 1885951"/>
                <a:gd name="connsiteX0" fmla="*/ 0 w 1614488"/>
                <a:gd name="connsiteY0" fmla="*/ 1814514 h 1814514"/>
                <a:gd name="connsiteX1" fmla="*/ 1614486 w 1614488"/>
                <a:gd name="connsiteY1" fmla="*/ 0 h 1814514"/>
                <a:gd name="connsiteX2" fmla="*/ 1614488 w 1614488"/>
                <a:gd name="connsiteY2" fmla="*/ 1785939 h 1814514"/>
                <a:gd name="connsiteX3" fmla="*/ 0 w 1614488"/>
                <a:gd name="connsiteY3" fmla="*/ 1814514 h 1814514"/>
                <a:gd name="connsiteX0" fmla="*/ 0 w 1628773"/>
                <a:gd name="connsiteY0" fmla="*/ 1814514 h 1814514"/>
                <a:gd name="connsiteX1" fmla="*/ 1628773 w 1628773"/>
                <a:gd name="connsiteY1" fmla="*/ 0 h 1814514"/>
                <a:gd name="connsiteX2" fmla="*/ 1614488 w 1628773"/>
                <a:gd name="connsiteY2" fmla="*/ 1785939 h 1814514"/>
                <a:gd name="connsiteX3" fmla="*/ 0 w 1628773"/>
                <a:gd name="connsiteY3" fmla="*/ 1814514 h 1814514"/>
                <a:gd name="connsiteX0" fmla="*/ 0 w 1614488"/>
                <a:gd name="connsiteY0" fmla="*/ 1857377 h 1857377"/>
                <a:gd name="connsiteX1" fmla="*/ 1600198 w 1614488"/>
                <a:gd name="connsiteY1" fmla="*/ 0 h 1857377"/>
                <a:gd name="connsiteX2" fmla="*/ 1614488 w 1614488"/>
                <a:gd name="connsiteY2" fmla="*/ 1828802 h 1857377"/>
                <a:gd name="connsiteX3" fmla="*/ 0 w 1614488"/>
                <a:gd name="connsiteY3" fmla="*/ 1857377 h 1857377"/>
                <a:gd name="connsiteX0" fmla="*/ 0 w 1614488"/>
                <a:gd name="connsiteY0" fmla="*/ 1857377 h 1857377"/>
                <a:gd name="connsiteX1" fmla="*/ 1600198 w 1614488"/>
                <a:gd name="connsiteY1" fmla="*/ 0 h 1857377"/>
                <a:gd name="connsiteX2" fmla="*/ 1614488 w 1614488"/>
                <a:gd name="connsiteY2" fmla="*/ 1828802 h 1857377"/>
                <a:gd name="connsiteX3" fmla="*/ 0 w 1614488"/>
                <a:gd name="connsiteY3" fmla="*/ 1857377 h 1857377"/>
                <a:gd name="connsiteX0" fmla="*/ 0 w 1643061"/>
                <a:gd name="connsiteY0" fmla="*/ 1943102 h 1943102"/>
                <a:gd name="connsiteX1" fmla="*/ 1643061 w 1643061"/>
                <a:gd name="connsiteY1" fmla="*/ 0 h 1943102"/>
                <a:gd name="connsiteX2" fmla="*/ 1614488 w 1643061"/>
                <a:gd name="connsiteY2" fmla="*/ 1914527 h 1943102"/>
                <a:gd name="connsiteX3" fmla="*/ 0 w 1643061"/>
                <a:gd name="connsiteY3" fmla="*/ 1943102 h 1943102"/>
                <a:gd name="connsiteX0" fmla="*/ 0 w 1614488"/>
                <a:gd name="connsiteY0" fmla="*/ 1843089 h 1843089"/>
                <a:gd name="connsiteX1" fmla="*/ 1600198 w 1614488"/>
                <a:gd name="connsiteY1" fmla="*/ 0 h 1843089"/>
                <a:gd name="connsiteX2" fmla="*/ 1614488 w 1614488"/>
                <a:gd name="connsiteY2" fmla="*/ 1814514 h 1843089"/>
                <a:gd name="connsiteX3" fmla="*/ 0 w 1614488"/>
                <a:gd name="connsiteY3" fmla="*/ 1843089 h 1843089"/>
                <a:gd name="connsiteX0" fmla="*/ 0 w 1614488"/>
                <a:gd name="connsiteY0" fmla="*/ 1843089 h 1843089"/>
                <a:gd name="connsiteX1" fmla="*/ 1585911 w 1614488"/>
                <a:gd name="connsiteY1" fmla="*/ 0 h 1843089"/>
                <a:gd name="connsiteX2" fmla="*/ 1614488 w 1614488"/>
                <a:gd name="connsiteY2" fmla="*/ 1814514 h 1843089"/>
                <a:gd name="connsiteX3" fmla="*/ 0 w 1614488"/>
                <a:gd name="connsiteY3" fmla="*/ 1843089 h 1843089"/>
                <a:gd name="connsiteX0" fmla="*/ 0 w 1614488"/>
                <a:gd name="connsiteY0" fmla="*/ 1943102 h 1943102"/>
                <a:gd name="connsiteX1" fmla="*/ 1557336 w 1614488"/>
                <a:gd name="connsiteY1" fmla="*/ 0 h 1943102"/>
                <a:gd name="connsiteX2" fmla="*/ 1614488 w 1614488"/>
                <a:gd name="connsiteY2" fmla="*/ 1914527 h 1943102"/>
                <a:gd name="connsiteX3" fmla="*/ 0 w 1614488"/>
                <a:gd name="connsiteY3" fmla="*/ 1943102 h 1943102"/>
                <a:gd name="connsiteX0" fmla="*/ 0 w 1614488"/>
                <a:gd name="connsiteY0" fmla="*/ 1957389 h 1957389"/>
                <a:gd name="connsiteX1" fmla="*/ 1614486 w 1614488"/>
                <a:gd name="connsiteY1" fmla="*/ 0 h 1957389"/>
                <a:gd name="connsiteX2" fmla="*/ 1614488 w 1614488"/>
                <a:gd name="connsiteY2" fmla="*/ 1928814 h 1957389"/>
                <a:gd name="connsiteX3" fmla="*/ 0 w 1614488"/>
                <a:gd name="connsiteY3" fmla="*/ 1957389 h 1957389"/>
                <a:gd name="connsiteX0" fmla="*/ 0 w 1614488"/>
                <a:gd name="connsiteY0" fmla="*/ 1957389 h 1957389"/>
                <a:gd name="connsiteX1" fmla="*/ 1614486 w 1614488"/>
                <a:gd name="connsiteY1" fmla="*/ 0 h 1957389"/>
                <a:gd name="connsiteX2" fmla="*/ 1614488 w 1614488"/>
                <a:gd name="connsiteY2" fmla="*/ 1928814 h 1957389"/>
                <a:gd name="connsiteX3" fmla="*/ 0 w 1614488"/>
                <a:gd name="connsiteY3" fmla="*/ 1957389 h 1957389"/>
                <a:gd name="connsiteX0" fmla="*/ 0 w 1614488"/>
                <a:gd name="connsiteY0" fmla="*/ 1928814 h 1928814"/>
                <a:gd name="connsiteX1" fmla="*/ 1614486 w 1614488"/>
                <a:gd name="connsiteY1" fmla="*/ 0 h 1928814"/>
                <a:gd name="connsiteX2" fmla="*/ 1614488 w 1614488"/>
                <a:gd name="connsiteY2" fmla="*/ 1900239 h 1928814"/>
                <a:gd name="connsiteX3" fmla="*/ 0 w 1614488"/>
                <a:gd name="connsiteY3" fmla="*/ 1928814 h 1928814"/>
                <a:gd name="connsiteX0" fmla="*/ 0 w 1614488"/>
                <a:gd name="connsiteY0" fmla="*/ 1871664 h 1871664"/>
                <a:gd name="connsiteX1" fmla="*/ 1600199 w 1614488"/>
                <a:gd name="connsiteY1" fmla="*/ 0 h 1871664"/>
                <a:gd name="connsiteX2" fmla="*/ 1614488 w 1614488"/>
                <a:gd name="connsiteY2" fmla="*/ 1843089 h 1871664"/>
                <a:gd name="connsiteX3" fmla="*/ 0 w 1614488"/>
                <a:gd name="connsiteY3" fmla="*/ 1871664 h 187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4488" h="1871664">
                  <a:moveTo>
                    <a:pt x="0" y="1871664"/>
                  </a:moveTo>
                  <a:lnTo>
                    <a:pt x="1600199" y="0"/>
                  </a:lnTo>
                  <a:cubicBezTo>
                    <a:pt x="1600200" y="595313"/>
                    <a:pt x="1614487" y="1247776"/>
                    <a:pt x="1614488" y="1843089"/>
                  </a:cubicBezTo>
                  <a:lnTo>
                    <a:pt x="0" y="1871664"/>
                  </a:ln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43338" y="2526654"/>
              <a:ext cx="2886075" cy="1885951"/>
            </a:xfrm>
            <a:custGeom>
              <a:avLst/>
              <a:gdLst>
                <a:gd name="connsiteX0" fmla="*/ 0 w 2457450"/>
                <a:gd name="connsiteY0" fmla="*/ 0 h 1871663"/>
                <a:gd name="connsiteX1" fmla="*/ 2457450 w 2457450"/>
                <a:gd name="connsiteY1" fmla="*/ 0 h 1871663"/>
                <a:gd name="connsiteX2" fmla="*/ 2457450 w 2457450"/>
                <a:gd name="connsiteY2" fmla="*/ 1871663 h 1871663"/>
                <a:gd name="connsiteX3" fmla="*/ 0 w 2457450"/>
                <a:gd name="connsiteY3" fmla="*/ 1871663 h 1871663"/>
                <a:gd name="connsiteX4" fmla="*/ 0 w 2457450"/>
                <a:gd name="connsiteY4" fmla="*/ 0 h 1871663"/>
                <a:gd name="connsiteX0" fmla="*/ 0 w 2457450"/>
                <a:gd name="connsiteY0" fmla="*/ 14288 h 1885951"/>
                <a:gd name="connsiteX1" fmla="*/ 2257425 w 2457450"/>
                <a:gd name="connsiteY1" fmla="*/ 0 h 1885951"/>
                <a:gd name="connsiteX2" fmla="*/ 2457450 w 2457450"/>
                <a:gd name="connsiteY2" fmla="*/ 1885951 h 1885951"/>
                <a:gd name="connsiteX3" fmla="*/ 0 w 2457450"/>
                <a:gd name="connsiteY3" fmla="*/ 1885951 h 1885951"/>
                <a:gd name="connsiteX4" fmla="*/ 0 w 2457450"/>
                <a:gd name="connsiteY4" fmla="*/ 14288 h 1885951"/>
                <a:gd name="connsiteX0" fmla="*/ 0 w 2628900"/>
                <a:gd name="connsiteY0" fmla="*/ 14288 h 1885951"/>
                <a:gd name="connsiteX1" fmla="*/ 2257425 w 2628900"/>
                <a:gd name="connsiteY1" fmla="*/ 0 h 1885951"/>
                <a:gd name="connsiteX2" fmla="*/ 2628900 w 2628900"/>
                <a:gd name="connsiteY2" fmla="*/ 1857376 h 1885951"/>
                <a:gd name="connsiteX3" fmla="*/ 0 w 2628900"/>
                <a:gd name="connsiteY3" fmla="*/ 1885951 h 1885951"/>
                <a:gd name="connsiteX4" fmla="*/ 0 w 2628900"/>
                <a:gd name="connsiteY4" fmla="*/ 14288 h 1885951"/>
                <a:gd name="connsiteX0" fmla="*/ 0 w 2628900"/>
                <a:gd name="connsiteY0" fmla="*/ 14288 h 1885951"/>
                <a:gd name="connsiteX1" fmla="*/ 2257425 w 2628900"/>
                <a:gd name="connsiteY1" fmla="*/ 0 h 1885951"/>
                <a:gd name="connsiteX2" fmla="*/ 2628900 w 2628900"/>
                <a:gd name="connsiteY2" fmla="*/ 1857376 h 1885951"/>
                <a:gd name="connsiteX3" fmla="*/ 0 w 2628900"/>
                <a:gd name="connsiteY3" fmla="*/ 1885951 h 1885951"/>
                <a:gd name="connsiteX4" fmla="*/ 0 w 2628900"/>
                <a:gd name="connsiteY4" fmla="*/ 14288 h 1885951"/>
                <a:gd name="connsiteX0" fmla="*/ 0 w 2886075"/>
                <a:gd name="connsiteY0" fmla="*/ 14288 h 1885951"/>
                <a:gd name="connsiteX1" fmla="*/ 2257425 w 2886075"/>
                <a:gd name="connsiteY1" fmla="*/ 0 h 1885951"/>
                <a:gd name="connsiteX2" fmla="*/ 2886075 w 2886075"/>
                <a:gd name="connsiteY2" fmla="*/ 1871664 h 1885951"/>
                <a:gd name="connsiteX3" fmla="*/ 0 w 2886075"/>
                <a:gd name="connsiteY3" fmla="*/ 1885951 h 1885951"/>
                <a:gd name="connsiteX4" fmla="*/ 0 w 2886075"/>
                <a:gd name="connsiteY4" fmla="*/ 14288 h 188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885951">
                  <a:moveTo>
                    <a:pt x="0" y="14288"/>
                  </a:moveTo>
                  <a:lnTo>
                    <a:pt x="2257425" y="0"/>
                  </a:lnTo>
                  <a:lnTo>
                    <a:pt x="2886075" y="1871664"/>
                  </a:lnTo>
                  <a:lnTo>
                    <a:pt x="0" y="1885951"/>
                  </a:lnTo>
                  <a:lnTo>
                    <a:pt x="0" y="14288"/>
                  </a:ln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64532" y="4198293"/>
            <a:ext cx="55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0838" y="4124623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88" y="2210415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6157" y="2210414"/>
            <a:ext cx="72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13" y="4333259"/>
            <a:ext cx="136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8075" y="2557461"/>
            <a:ext cx="3842271" cy="166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lIns="91440" tIns="274320" rIns="91440" bIns="274320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</a:rPr>
              <a:t>পাশের চিত্রটি চিহ্নিত করে এর ক্ষেত্রফলের সূত্রটি লিখ এবং এর ব্যাখ্যা দাও ।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7200" dirty="0" smtClean="0"/>
              <a:t>মূল্যায়ণ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7400926" y="3271838"/>
            <a:ext cx="4100512" cy="31003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2371725"/>
            <a:ext cx="5591175" cy="1938992"/>
          </a:xfrm>
          <a:prstGeom prst="rect">
            <a:avLst/>
          </a:prstGeom>
          <a:solidFill>
            <a:srgbClr val="FFFF00"/>
          </a:solidFill>
        </p:spPr>
        <p:txBody>
          <a:bodyPr wrap="square" tIns="457200" bIns="365760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</a:rPr>
              <a:t>পাশের চতুর্ভুজ</a:t>
            </a:r>
            <a:r>
              <a:rPr lang="en-US" sz="4000" dirty="0" err="1" smtClean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টি</a:t>
            </a:r>
            <a:r>
              <a:rPr lang="bn-BD" sz="3200" dirty="0" smtClean="0">
                <a:solidFill>
                  <a:srgbClr val="C00000"/>
                </a:solidFill>
              </a:rPr>
              <a:t> চিহ্নিত করে এর ক্ষেত্রফলের সূত্রটি লিখ ।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2313" y="6141393"/>
            <a:ext cx="90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9526" y="6141393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53813" y="3041005"/>
            <a:ext cx="46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313" y="3048833"/>
            <a:ext cx="81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0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56" y="137948"/>
            <a:ext cx="10932288" cy="184801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tIns="91440" bIns="0" anchor="b">
            <a:normAutofit/>
          </a:bodyPr>
          <a:lstStyle/>
          <a:p>
            <a:pPr algn="ctr"/>
            <a:r>
              <a:rPr lang="en-US" sz="115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বাড়ির</a:t>
            </a:r>
            <a:r>
              <a:rPr lang="en-US" sz="11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15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কাজ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256" y="1985963"/>
            <a:ext cx="10932289" cy="2031325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tIns="365760" bIns="182880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রম্বসের একটি চিত্র অংকন করে এর ক্ষেত্রফলের সূত্রটি লিখ এবং নিচের চিত্রটি চিহ্নিত করে এর ক্ষেত্রফলের সূত্রটি ব্যাখ্যা কর ।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8888" y="4471988"/>
            <a:ext cx="5786438" cy="1957387"/>
          </a:xfrm>
          <a:custGeom>
            <a:avLst/>
            <a:gdLst>
              <a:gd name="connsiteX0" fmla="*/ 0 w 5272087"/>
              <a:gd name="connsiteY0" fmla="*/ 0 h 1957387"/>
              <a:gd name="connsiteX1" fmla="*/ 5272087 w 5272087"/>
              <a:gd name="connsiteY1" fmla="*/ 0 h 1957387"/>
              <a:gd name="connsiteX2" fmla="*/ 5272087 w 5272087"/>
              <a:gd name="connsiteY2" fmla="*/ 1957387 h 1957387"/>
              <a:gd name="connsiteX3" fmla="*/ 0 w 5272087"/>
              <a:gd name="connsiteY3" fmla="*/ 1957387 h 1957387"/>
              <a:gd name="connsiteX4" fmla="*/ 0 w 5272087"/>
              <a:gd name="connsiteY4" fmla="*/ 0 h 1957387"/>
              <a:gd name="connsiteX0" fmla="*/ 771525 w 5272087"/>
              <a:gd name="connsiteY0" fmla="*/ 0 h 1957387"/>
              <a:gd name="connsiteX1" fmla="*/ 5272087 w 5272087"/>
              <a:gd name="connsiteY1" fmla="*/ 0 h 1957387"/>
              <a:gd name="connsiteX2" fmla="*/ 5272087 w 5272087"/>
              <a:gd name="connsiteY2" fmla="*/ 1957387 h 1957387"/>
              <a:gd name="connsiteX3" fmla="*/ 0 w 5272087"/>
              <a:gd name="connsiteY3" fmla="*/ 1957387 h 1957387"/>
              <a:gd name="connsiteX4" fmla="*/ 771525 w 5272087"/>
              <a:gd name="connsiteY4" fmla="*/ 0 h 1957387"/>
              <a:gd name="connsiteX0" fmla="*/ 771525 w 5815012"/>
              <a:gd name="connsiteY0" fmla="*/ 0 h 1957387"/>
              <a:gd name="connsiteX1" fmla="*/ 5815012 w 5815012"/>
              <a:gd name="connsiteY1" fmla="*/ 14287 h 1957387"/>
              <a:gd name="connsiteX2" fmla="*/ 5272087 w 5815012"/>
              <a:gd name="connsiteY2" fmla="*/ 1957387 h 1957387"/>
              <a:gd name="connsiteX3" fmla="*/ 0 w 5815012"/>
              <a:gd name="connsiteY3" fmla="*/ 1957387 h 1957387"/>
              <a:gd name="connsiteX4" fmla="*/ 771525 w 5815012"/>
              <a:gd name="connsiteY4" fmla="*/ 0 h 1957387"/>
              <a:gd name="connsiteX0" fmla="*/ 771525 w 5815012"/>
              <a:gd name="connsiteY0" fmla="*/ 0 h 1957387"/>
              <a:gd name="connsiteX1" fmla="*/ 5815012 w 5815012"/>
              <a:gd name="connsiteY1" fmla="*/ 57150 h 1957387"/>
              <a:gd name="connsiteX2" fmla="*/ 5272087 w 5815012"/>
              <a:gd name="connsiteY2" fmla="*/ 1957387 h 1957387"/>
              <a:gd name="connsiteX3" fmla="*/ 0 w 5815012"/>
              <a:gd name="connsiteY3" fmla="*/ 1957387 h 1957387"/>
              <a:gd name="connsiteX4" fmla="*/ 771525 w 5815012"/>
              <a:gd name="connsiteY4" fmla="*/ 0 h 1957387"/>
              <a:gd name="connsiteX0" fmla="*/ 771525 w 5815012"/>
              <a:gd name="connsiteY0" fmla="*/ 71438 h 2028825"/>
              <a:gd name="connsiteX1" fmla="*/ 5815012 w 5815012"/>
              <a:gd name="connsiteY1" fmla="*/ 0 h 2028825"/>
              <a:gd name="connsiteX2" fmla="*/ 5272087 w 5815012"/>
              <a:gd name="connsiteY2" fmla="*/ 2028825 h 2028825"/>
              <a:gd name="connsiteX3" fmla="*/ 0 w 5815012"/>
              <a:gd name="connsiteY3" fmla="*/ 2028825 h 2028825"/>
              <a:gd name="connsiteX4" fmla="*/ 771525 w 5815012"/>
              <a:gd name="connsiteY4" fmla="*/ 71438 h 2028825"/>
              <a:gd name="connsiteX0" fmla="*/ 771525 w 5829300"/>
              <a:gd name="connsiteY0" fmla="*/ 0 h 1957387"/>
              <a:gd name="connsiteX1" fmla="*/ 5829300 w 5829300"/>
              <a:gd name="connsiteY1" fmla="*/ 0 h 1957387"/>
              <a:gd name="connsiteX2" fmla="*/ 5272087 w 5829300"/>
              <a:gd name="connsiteY2" fmla="*/ 1957387 h 1957387"/>
              <a:gd name="connsiteX3" fmla="*/ 0 w 5829300"/>
              <a:gd name="connsiteY3" fmla="*/ 1957387 h 1957387"/>
              <a:gd name="connsiteX4" fmla="*/ 771525 w 5829300"/>
              <a:gd name="connsiteY4" fmla="*/ 0 h 1957387"/>
              <a:gd name="connsiteX0" fmla="*/ 771525 w 5800725"/>
              <a:gd name="connsiteY0" fmla="*/ 0 h 1957387"/>
              <a:gd name="connsiteX1" fmla="*/ 5800725 w 5800725"/>
              <a:gd name="connsiteY1" fmla="*/ 57150 h 1957387"/>
              <a:gd name="connsiteX2" fmla="*/ 5272087 w 5800725"/>
              <a:gd name="connsiteY2" fmla="*/ 1957387 h 1957387"/>
              <a:gd name="connsiteX3" fmla="*/ 0 w 5800725"/>
              <a:gd name="connsiteY3" fmla="*/ 1957387 h 1957387"/>
              <a:gd name="connsiteX4" fmla="*/ 771525 w 5800725"/>
              <a:gd name="connsiteY4" fmla="*/ 0 h 1957387"/>
              <a:gd name="connsiteX0" fmla="*/ 771525 w 5786438"/>
              <a:gd name="connsiteY0" fmla="*/ 0 h 1957387"/>
              <a:gd name="connsiteX1" fmla="*/ 5786438 w 5786438"/>
              <a:gd name="connsiteY1" fmla="*/ 14288 h 1957387"/>
              <a:gd name="connsiteX2" fmla="*/ 5272087 w 5786438"/>
              <a:gd name="connsiteY2" fmla="*/ 1957387 h 1957387"/>
              <a:gd name="connsiteX3" fmla="*/ 0 w 5786438"/>
              <a:gd name="connsiteY3" fmla="*/ 1957387 h 1957387"/>
              <a:gd name="connsiteX4" fmla="*/ 771525 w 5786438"/>
              <a:gd name="connsiteY4" fmla="*/ 0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6438" h="1957387">
                <a:moveTo>
                  <a:pt x="771525" y="0"/>
                </a:moveTo>
                <a:lnTo>
                  <a:pt x="5786438" y="14288"/>
                </a:lnTo>
                <a:lnTo>
                  <a:pt x="5272087" y="1957387"/>
                </a:lnTo>
                <a:lnTo>
                  <a:pt x="0" y="1957387"/>
                </a:lnTo>
                <a:lnTo>
                  <a:pt x="771525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8844" y="6198542"/>
            <a:ext cx="70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6198541"/>
            <a:ext cx="785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36744" y="4241156"/>
            <a:ext cx="64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07519" y="4248120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071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rgbClr val="FFC000"/>
                </a:solidFill>
              </a:rPr>
              <a:t>ধন্যবাদ</a:t>
            </a:r>
            <a:endParaRPr lang="en-US" sz="80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599" cy="4172230"/>
          </a:xfrm>
        </p:spPr>
      </p:pic>
    </p:spTree>
    <p:extLst>
      <p:ext uri="{BB962C8B-B14F-4D97-AF65-F5344CB8AC3E}">
        <p14:creationId xmlns:p14="http://schemas.microsoft.com/office/powerpoint/2010/main" val="593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lvl="0" algn="ctr"/>
            <a:endParaRPr lang="en-US" sz="3200" b="1" dirty="0" smtClean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r>
              <a:rPr lang="bn-BD" sz="3600" b="1" dirty="0" smtClean="0">
                <a:solidFill>
                  <a:srgbClr val="FFFF00"/>
                </a:solidFill>
              </a:rPr>
              <a:t>মোঃ </a:t>
            </a:r>
            <a:r>
              <a:rPr lang="bn-BD" sz="3600" b="1" dirty="0">
                <a:solidFill>
                  <a:srgbClr val="FFFF00"/>
                </a:solidFill>
              </a:rPr>
              <a:t>সাইফুল ইসলাম</a:t>
            </a:r>
          </a:p>
          <a:p>
            <a:pPr marL="0" lvl="0" indent="0" algn="ctr">
              <a:buNone/>
            </a:pPr>
            <a:r>
              <a:rPr lang="bn-BD" sz="3600" b="1" dirty="0">
                <a:solidFill>
                  <a:srgbClr val="FFFF00"/>
                </a:solidFill>
              </a:rPr>
              <a:t>সহকারি শিক্ষক(গনিত)</a:t>
            </a:r>
          </a:p>
          <a:p>
            <a:pPr marL="0" lvl="0" indent="0" algn="ctr">
              <a:buNone/>
            </a:pPr>
            <a:r>
              <a:rPr lang="bn-BD" sz="3600" b="1" dirty="0">
                <a:solidFill>
                  <a:srgbClr val="FFFF00"/>
                </a:solidFill>
              </a:rPr>
              <a:t>মোহাম্মদপুর এ আর উচ্চ বিদ্যালয়,দেবিদ্বার, কুমিল্লা</a:t>
            </a:r>
          </a:p>
          <a:p>
            <a:pPr lvl="0" algn="ctr"/>
            <a:endParaRPr lang="en-US" sz="3600" b="1" dirty="0">
              <a:solidFill>
                <a:srgbClr val="FFFF00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lvl="0" algn="ctr"/>
            <a:endParaRPr lang="en-US" sz="3600" b="1" dirty="0" smtClean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r>
              <a:rPr lang="bn-BD" sz="3600" b="1" dirty="0" smtClean="0">
                <a:solidFill>
                  <a:srgbClr val="FFFF00"/>
                </a:solidFill>
              </a:rPr>
              <a:t>শ্রেনিঃ </a:t>
            </a:r>
            <a:r>
              <a:rPr lang="bn-BD" sz="3600" b="1" dirty="0">
                <a:solidFill>
                  <a:srgbClr val="FFFF00"/>
                </a:solidFill>
              </a:rPr>
              <a:t>নবম- দশম</a:t>
            </a:r>
          </a:p>
          <a:p>
            <a:pPr marL="0" lvl="0" indent="0" algn="ctr">
              <a:buNone/>
            </a:pPr>
            <a:r>
              <a:rPr lang="bn-BD" sz="3600" b="1" dirty="0">
                <a:solidFill>
                  <a:srgbClr val="FFFF00"/>
                </a:solidFill>
              </a:rPr>
              <a:t>বিষয়ঃ সাধারণ গণিত</a:t>
            </a:r>
          </a:p>
          <a:p>
            <a:pPr marL="0" lvl="0" indent="0" algn="ctr">
              <a:buNone/>
            </a:pPr>
            <a:r>
              <a:rPr lang="bn-BD" sz="3600" b="1" dirty="0">
                <a:solidFill>
                  <a:srgbClr val="FFFF00"/>
                </a:solidFill>
              </a:rPr>
              <a:t>অধ্যায়ঃপরিমিতি(১৬</a:t>
            </a:r>
            <a:r>
              <a:rPr lang="en-US" sz="3600" b="1" dirty="0" smtClean="0">
                <a:solidFill>
                  <a:srgbClr val="FFFF00"/>
                </a:solidFill>
              </a:rPr>
              <a:t>.</a:t>
            </a:r>
            <a:r>
              <a:rPr lang="bn-BD" sz="3600" b="1" dirty="0" smtClean="0">
                <a:solidFill>
                  <a:srgbClr val="FFFF00"/>
                </a:solidFill>
              </a:rPr>
              <a:t>২)</a:t>
            </a:r>
            <a:endParaRPr lang="en-US" sz="5400" b="1" i="1" dirty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endParaRPr lang="bn-BD" sz="3600" b="1" dirty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171451"/>
            <a:ext cx="10515600" cy="151923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solidFill>
                  <a:schemeClr val="accent5"/>
                </a:solidFill>
              </a:rPr>
              <a:t>পরিচিতি</a:t>
            </a:r>
            <a:endParaRPr lang="en-US" sz="7200" dirty="0">
              <a:solidFill>
                <a:schemeClr val="accent5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4400" dirty="0" smtClean="0">
                <a:solidFill>
                  <a:schemeClr val="accent2"/>
                </a:solidFill>
              </a:rPr>
              <a:t>শিক্ষক পরিচিতি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solidFill>
                  <a:schemeClr val="accent1"/>
                </a:solidFill>
              </a:rPr>
              <a:t>পাঠ পরিচিতি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71451"/>
            <a:ext cx="1557337" cy="15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9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animBg="1"/>
      <p:bldP spid="8" grpId="0" build="p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adf0d03-a9db-4904-94c0-c2127a5d58a8_1.f67aed56d8fab554bcbc446bca8fcb8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04801"/>
            <a:ext cx="6934200" cy="2971799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" name="Rectangle 2"/>
          <p:cNvSpPr/>
          <p:nvPr/>
        </p:nvSpPr>
        <p:spPr>
          <a:xfrm>
            <a:off x="1481958" y="3925613"/>
            <a:ext cx="3941380" cy="23805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6889531" y="3925614"/>
            <a:ext cx="3704896" cy="2380592"/>
          </a:xfrm>
          <a:prstGeom prst="parallelogram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952" y="1702675"/>
            <a:ext cx="9214597" cy="31700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4000" b="1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r>
              <a:rPr lang="bn-BD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চতুর্ভুজক্ষেত্রের </a:t>
            </a:r>
            <a:r>
              <a:rPr lang="bn-BD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ক্ষেত্রফল</a:t>
            </a:r>
          </a:p>
          <a:p>
            <a:pPr algn="ctr"/>
            <a:endParaRPr lang="bn-BD" sz="40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r>
              <a:rPr lang="bn-BD" sz="4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endParaRPr lang="en-US" sz="40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429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6716"/>
            <a:ext cx="10515600" cy="4486275"/>
          </a:xfrm>
          <a:solidFill>
            <a:srgbClr val="002060"/>
          </a:solidFill>
        </p:spPr>
        <p:txBody>
          <a:bodyPr/>
          <a:lstStyle/>
          <a:p>
            <a:pPr lvl="1"/>
            <a:endParaRPr lang="bn-BD" sz="4000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endParaRPr lang="bn-BD" sz="54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54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চতুর্ভুজের </a:t>
            </a:r>
            <a:r>
              <a:rPr lang="en-US" sz="5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lvl="1" indent="0">
              <a:buNone/>
            </a:pP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331077"/>
            <a:ext cx="10515600" cy="169068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0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0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412" y="218365"/>
            <a:ext cx="3971498" cy="20744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26245" y="204676"/>
            <a:ext cx="4271748" cy="2074459"/>
          </a:xfrm>
          <a:custGeom>
            <a:avLst/>
            <a:gdLst>
              <a:gd name="connsiteX0" fmla="*/ 0 w 3875963"/>
              <a:gd name="connsiteY0" fmla="*/ 0 h 2074460"/>
              <a:gd name="connsiteX1" fmla="*/ 3875963 w 3875963"/>
              <a:gd name="connsiteY1" fmla="*/ 0 h 2074460"/>
              <a:gd name="connsiteX2" fmla="*/ 3875963 w 3875963"/>
              <a:gd name="connsiteY2" fmla="*/ 2074460 h 2074460"/>
              <a:gd name="connsiteX3" fmla="*/ 0 w 3875963"/>
              <a:gd name="connsiteY3" fmla="*/ 2074460 h 2074460"/>
              <a:gd name="connsiteX4" fmla="*/ 0 w 3875963"/>
              <a:gd name="connsiteY4" fmla="*/ 0 h 2074460"/>
              <a:gd name="connsiteX0" fmla="*/ 436728 w 3875963"/>
              <a:gd name="connsiteY0" fmla="*/ 0 h 2101755"/>
              <a:gd name="connsiteX1" fmla="*/ 3875963 w 3875963"/>
              <a:gd name="connsiteY1" fmla="*/ 27295 h 2101755"/>
              <a:gd name="connsiteX2" fmla="*/ 3875963 w 3875963"/>
              <a:gd name="connsiteY2" fmla="*/ 2101755 h 2101755"/>
              <a:gd name="connsiteX3" fmla="*/ 0 w 3875963"/>
              <a:gd name="connsiteY3" fmla="*/ 2101755 h 2101755"/>
              <a:gd name="connsiteX4" fmla="*/ 436728 w 3875963"/>
              <a:gd name="connsiteY4" fmla="*/ 0 h 2101755"/>
              <a:gd name="connsiteX0" fmla="*/ 436728 w 4271748"/>
              <a:gd name="connsiteY0" fmla="*/ 0 h 2101755"/>
              <a:gd name="connsiteX1" fmla="*/ 4271748 w 4271748"/>
              <a:gd name="connsiteY1" fmla="*/ 68238 h 2101755"/>
              <a:gd name="connsiteX2" fmla="*/ 3875963 w 4271748"/>
              <a:gd name="connsiteY2" fmla="*/ 2101755 h 2101755"/>
              <a:gd name="connsiteX3" fmla="*/ 0 w 4271748"/>
              <a:gd name="connsiteY3" fmla="*/ 2101755 h 2101755"/>
              <a:gd name="connsiteX4" fmla="*/ 436728 w 4271748"/>
              <a:gd name="connsiteY4" fmla="*/ 0 h 2101755"/>
              <a:gd name="connsiteX0" fmla="*/ 436728 w 4271748"/>
              <a:gd name="connsiteY0" fmla="*/ 0 h 2101755"/>
              <a:gd name="connsiteX1" fmla="*/ 4271748 w 4271748"/>
              <a:gd name="connsiteY1" fmla="*/ 0 h 2101755"/>
              <a:gd name="connsiteX2" fmla="*/ 3875963 w 4271748"/>
              <a:gd name="connsiteY2" fmla="*/ 2101755 h 2101755"/>
              <a:gd name="connsiteX3" fmla="*/ 0 w 4271748"/>
              <a:gd name="connsiteY3" fmla="*/ 2101755 h 2101755"/>
              <a:gd name="connsiteX4" fmla="*/ 436728 w 4271748"/>
              <a:gd name="connsiteY4" fmla="*/ 0 h 210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1748" h="2101755">
                <a:moveTo>
                  <a:pt x="436728" y="0"/>
                </a:moveTo>
                <a:lnTo>
                  <a:pt x="4271748" y="0"/>
                </a:lnTo>
                <a:lnTo>
                  <a:pt x="3875963" y="2101755"/>
                </a:lnTo>
                <a:lnTo>
                  <a:pt x="0" y="2101755"/>
                </a:lnTo>
                <a:lnTo>
                  <a:pt x="43672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0864" y="2000437"/>
            <a:ext cx="600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7910" y="2031214"/>
            <a:ext cx="5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4734" y="-43245"/>
            <a:ext cx="35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864" y="0"/>
            <a:ext cx="45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74907" y="2067552"/>
            <a:ext cx="5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0219" y="93233"/>
            <a:ext cx="35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1415" y="54593"/>
            <a:ext cx="45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3396" y="2013089"/>
            <a:ext cx="600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6227" y="2267606"/>
            <a:ext cx="273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আয়ত</a:t>
            </a:r>
            <a:r>
              <a:rPr lang="en-US" sz="3600" b="1" dirty="0" err="1" smtClean="0">
                <a:solidFill>
                  <a:schemeClr val="accent1"/>
                </a:solidFill>
              </a:rPr>
              <a:t>ক্ষেত্র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04629" y="2361867"/>
            <a:ext cx="292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arkisim" panose="020E0502050101010101" pitchFamily="34" charset="-79"/>
              </a:rPr>
              <a:t>সামান্তরিক ক্ষেত্র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339" y="3059234"/>
                <a:ext cx="5443538" cy="295151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FF00"/>
                    </a:solidFill>
                  </a:rPr>
                  <a:t>এক্ষেত্রে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AD=BC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=প্রস্থ=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b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bn-BD" sz="2400" dirty="0" smtClean="0">
                    <a:solidFill>
                      <a:srgbClr val="FFFF00"/>
                    </a:solidFill>
                  </a:rPr>
                  <a:t>একক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, AB=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DC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=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 দৈর্ঘ্য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=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a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bn-BD" sz="2400" dirty="0" smtClean="0">
                    <a:solidFill>
                      <a:srgbClr val="FFFF00"/>
                    </a:solidFill>
                  </a:rPr>
                  <a:t>একক</a:t>
                </a:r>
              </a:p>
              <a:p>
                <a:r>
                  <a:rPr lang="bn-BD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এবং </a:t>
                </a:r>
              </a:p>
              <a:p>
                <a:r>
                  <a:rPr lang="bn-BD" sz="2800" dirty="0" smtClean="0">
                    <a:solidFill>
                      <a:srgbClr val="FFFF00"/>
                    </a:solidFill>
                  </a:rPr>
                  <a:t>কর্ণ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AC 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= কর্ণ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BD</a:t>
                </a:r>
                <a:endParaRPr lang="bn-BD" sz="2800" dirty="0" smtClean="0">
                  <a:solidFill>
                    <a:srgbClr val="FFFF00"/>
                  </a:solidFill>
                </a:endParaRPr>
              </a:p>
              <a:p>
                <a:r>
                  <a:rPr lang="bn-BD" sz="2800" dirty="0" smtClean="0">
                    <a:solidFill>
                      <a:srgbClr val="FFFF00"/>
                    </a:solidFill>
                  </a:rPr>
                  <a:t>ক্ষেত্রফল=দৈর্ঘ্য</a:t>
                </a:r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2800" dirty="0" smtClean="0">
                    <a:solidFill>
                      <a:srgbClr val="FFFF00"/>
                    </a:solidFill>
                  </a:rPr>
                  <a:t>প্রস্থ =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ab </a:t>
                </a:r>
                <a:r>
                  <a:rPr lang="bn-BD" sz="2400" dirty="0" smtClean="0">
                    <a:solidFill>
                      <a:srgbClr val="FFFF00"/>
                    </a:solidFill>
                  </a:rPr>
                  <a:t>বর্গ একক</a:t>
                </a:r>
              </a:p>
              <a:p>
                <a:r>
                  <a:rPr lang="bn-BD" sz="2400" dirty="0" smtClean="0">
                    <a:solidFill>
                      <a:srgbClr val="FFFF00"/>
                    </a:solidFill>
                  </a:rPr>
                  <a:t>কর্ণের দৈর্ঘ্য = </a:t>
                </a:r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2400" dirty="0" smtClean="0">
                    <a:solidFill>
                      <a:srgbClr val="FFFF00"/>
                    </a:solidFill>
                  </a:rPr>
                  <a:t> একক</a:t>
                </a:r>
                <a:endParaRPr lang="en-US" sz="2400" dirty="0" smtClean="0">
                  <a:solidFill>
                    <a:srgbClr val="FFFF00"/>
                  </a:solidFill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39" y="3059234"/>
                <a:ext cx="5443538" cy="2951514"/>
              </a:xfrm>
              <a:prstGeom prst="rect">
                <a:avLst/>
              </a:prstGeom>
              <a:blipFill rotWithShape="0">
                <a:blip r:embed="rId3"/>
                <a:stretch>
                  <a:fillRect l="-2240" t="-2686" r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30801" y="3101311"/>
                <a:ext cx="5862636" cy="292387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bn-BD" sz="24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bn-BD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এক্ষেত্রে </a:t>
                </a:r>
                <a:r>
                  <a:rPr lang="en-US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AB=DC, AD=BC </a:t>
                </a:r>
                <a:r>
                  <a:rPr lang="bn-BD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কিন্তু</a:t>
                </a:r>
                <a:endParaRPr lang="en-US" sz="24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bn-BD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কর্ণ</a:t>
                </a:r>
                <a:r>
                  <a:rPr lang="en-US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AC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bn-BD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কর্ণ</a:t>
                </a:r>
                <a:r>
                  <a:rPr lang="en-US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BD, DE= h</a:t>
                </a:r>
                <a:r>
                  <a:rPr lang="bn-BD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(ধরি) </a:t>
                </a:r>
              </a:p>
              <a:p>
                <a:r>
                  <a:rPr lang="bn-BD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</a:t>
                </a:r>
                <a:endParaRPr lang="en-US" sz="24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bn-BD" sz="20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সামান্তরিকের ক্ষেত্রফল= </a:t>
                </a:r>
                <a:r>
                  <a:rPr lang="bn-BD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(ভূমি</a:t>
                </a:r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ঊচ্চতা) </a:t>
                </a:r>
                <a:r>
                  <a:rPr lang="bn-BD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বঃএকক</a:t>
                </a:r>
              </a:p>
              <a:p>
                <a:r>
                  <a:rPr lang="bn-BD" sz="24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	</a:t>
                </a:r>
                <a:r>
                  <a:rPr lang="bn-BD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		=(</a:t>
                </a:r>
                <a:r>
                  <a:rPr lang="en-US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AB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DE</a:t>
                </a:r>
                <a:r>
                  <a:rPr lang="bn-BD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) </a:t>
                </a:r>
                <a:r>
                  <a:rPr lang="bn-BD" sz="20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বঃ একক</a:t>
                </a:r>
              </a:p>
              <a:p>
                <a:r>
                  <a:rPr lang="bn-BD" sz="20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অথবা, সামান্তরিকের ক্ষেত্রফল =(</a:t>
                </a:r>
                <a:r>
                  <a:rPr lang="en-US" sz="20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AC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DF</a:t>
                </a:r>
                <a:r>
                  <a:rPr lang="bn-BD" sz="20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) বঃ একক</a:t>
                </a:r>
                <a:endParaRPr lang="en-US" sz="20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bn-BD" sz="20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				</a:t>
                </a:r>
                <a:r>
                  <a:rPr lang="bn-BD" sz="20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</a:t>
                </a:r>
                <a:endParaRPr lang="en-US" sz="2000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01" y="3101311"/>
                <a:ext cx="5862636" cy="2923877"/>
              </a:xfrm>
              <a:prstGeom prst="rect">
                <a:avLst/>
              </a:prstGeom>
              <a:blipFill rotWithShape="0">
                <a:blip r:embed="rId4"/>
                <a:stretch>
                  <a:fillRect l="-1665" t="-1879" b="-3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7401788" y="188715"/>
            <a:ext cx="29424" cy="2090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18614" y="2329162"/>
            <a:ext cx="31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926245" y="221729"/>
            <a:ext cx="4271748" cy="2024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0"/>
          </p:cNvCxnSpPr>
          <p:nvPr/>
        </p:nvCxnSpPr>
        <p:spPr>
          <a:xfrm>
            <a:off x="7362973" y="204676"/>
            <a:ext cx="1038077" cy="1350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401050" y="1555078"/>
            <a:ext cx="414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2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29" y="291539"/>
            <a:ext cx="3657917" cy="2645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519" y="291540"/>
            <a:ext cx="4109060" cy="2645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875" y="2937432"/>
            <a:ext cx="1975275" cy="853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079" y="2937432"/>
            <a:ext cx="2389839" cy="853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954" y="0"/>
            <a:ext cx="646232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1672" y="-1"/>
            <a:ext cx="615749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954" y="2559447"/>
            <a:ext cx="725487" cy="755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672" y="2523398"/>
            <a:ext cx="627942" cy="749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8317" y="2559447"/>
            <a:ext cx="627942" cy="7498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2288" y="5789"/>
            <a:ext cx="615749" cy="749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7579" y="77225"/>
            <a:ext cx="646232" cy="749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695" y="2585089"/>
            <a:ext cx="725487" cy="755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72288" y="3817582"/>
                <a:ext cx="5214937" cy="2265044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এখানে,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AB=BC=CD=DA</a:t>
                </a:r>
                <a:endParaRPr lang="en-US" sz="3600" dirty="0" smtClean="0">
                  <a:solidFill>
                    <a:srgbClr val="FFFF0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r>
                  <a:rPr lang="bn-BD" sz="36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এবং কর্ণ 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AC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≠</m:t>
                    </m:r>
                  </m:oMath>
                </a14:m>
                <a:r>
                  <a:rPr lang="bn-BD" sz="36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কর্ণ 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BD</a:t>
                </a:r>
                <a:endParaRPr lang="bn-BD" sz="3200" dirty="0" smtClean="0">
                  <a:solidFill>
                    <a:srgbClr val="FFFF0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r>
                  <a:rPr lang="en-US" sz="3600" dirty="0" err="1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রম্বসের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600" dirty="0" err="1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ক্ষেত্রফল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den>
                    </m:f>
                    <m:r>
                      <a:rPr lang="en-US" sz="32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𝐴𝐶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𝐵𝐷</m:t>
                    </m:r>
                  </m:oMath>
                </a14:m>
                <a:endParaRPr lang="bn-BD" sz="2400" b="0" dirty="0" smtClean="0">
                  <a:solidFill>
                    <a:srgbClr val="FFFF00"/>
                  </a:solidFill>
                  <a:latin typeface="Narkisim" panose="020E0502050101010101" pitchFamily="34" charset="-79"/>
                  <a:ea typeface="Cambria Math" panose="02040503050406030204" pitchFamily="18" charset="0"/>
                  <a:cs typeface="Narkisim" panose="020E0502050101010101" pitchFamily="34" charset="-79"/>
                </a:endParaRPr>
              </a:p>
              <a:p>
                <a:endParaRPr lang="en-US" sz="2400" dirty="0">
                  <a:solidFill>
                    <a:srgbClr val="FFFF0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288" y="3817582"/>
                <a:ext cx="5214937" cy="2265044"/>
              </a:xfrm>
              <a:prstGeom prst="rect">
                <a:avLst/>
              </a:prstGeom>
              <a:blipFill rotWithShape="0">
                <a:blip r:embed="rId12"/>
                <a:stretch>
                  <a:fillRect l="-3505" t="-5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6727519" y="291539"/>
            <a:ext cx="4109060" cy="264589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1"/>
          </p:cNvCxnSpPr>
          <p:nvPr/>
        </p:nvCxnSpPr>
        <p:spPr>
          <a:xfrm>
            <a:off x="7132122" y="291539"/>
            <a:ext cx="3236195" cy="264284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7275" y="3817582"/>
                <a:ext cx="6410303" cy="265162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এখানে, 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AB=BC=CD=DA=a</a:t>
                </a:r>
                <a:r>
                  <a:rPr lang="bn-BD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(</a:t>
                </a:r>
                <a:r>
                  <a:rPr lang="bn-BD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ধরি)</a:t>
                </a:r>
                <a:endParaRPr lang="en-US" sz="3200" dirty="0" smtClean="0">
                  <a:solidFill>
                    <a:srgbClr val="FFFF0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r>
                  <a:rPr lang="bn-BD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অর্থাৎ এক্ষেত্রে দৈর্ঘ্য = প্রস্থ =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a</a:t>
                </a:r>
                <a:r>
                  <a:rPr lang="bn-BD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একক </a:t>
                </a:r>
                <a:endParaRPr lang="en-US" sz="3200" dirty="0" smtClean="0">
                  <a:solidFill>
                    <a:srgbClr val="FFFF0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∴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</m:oMath>
                </a14:m>
                <a:r>
                  <a:rPr lang="bn-BD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বর্গক্ষেত্রের ক্ষেত্রফল=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বর্গ একক</a:t>
                </a:r>
                <a:endParaRPr lang="en-US" sz="3200" dirty="0" smtClean="0">
                  <a:solidFill>
                    <a:srgbClr val="FFFF0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r>
                  <a:rPr lang="en-US" sz="3200" dirty="0" err="1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বর্গক্ষেত্রের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কর্ণের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দৈর্ঘ</a:t>
                </a:r>
                <a:r>
                  <a:rPr lang="bn-BD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্য</a:t>
                </a:r>
                <a:r>
                  <a:rPr lang="bn-BD" sz="3200" dirty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d</a:t>
                </a:r>
                <a:r>
                  <a:rPr lang="bn-BD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=</a:t>
                </a:r>
                <a:r>
                  <a:rPr lang="bn-BD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bn-BD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একক 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√</m:t>
                    </m:r>
                    <m:r>
                      <a:rPr lang="en-US" sz="32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2</m:t>
                    </m:r>
                    <m:r>
                      <a:rPr lang="en-US" sz="32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𝑎</m:t>
                    </m:r>
                  </m:oMath>
                </a14:m>
                <a:r>
                  <a:rPr lang="bn-BD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একক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endParaRPr lang="en-US" sz="3200" dirty="0">
                  <a:solidFill>
                    <a:srgbClr val="FFFF0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75" y="3817582"/>
                <a:ext cx="6410303" cy="2651623"/>
              </a:xfrm>
              <a:prstGeom prst="rect">
                <a:avLst/>
              </a:prstGeom>
              <a:blipFill rotWithShape="0">
                <a:blip r:embed="rId13"/>
                <a:stretch>
                  <a:fillRect l="-2376" t="-4368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8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138" y="428625"/>
            <a:ext cx="5043487" cy="2285999"/>
          </a:xfrm>
          <a:custGeom>
            <a:avLst/>
            <a:gdLst>
              <a:gd name="connsiteX0" fmla="*/ 0 w 4257675"/>
              <a:gd name="connsiteY0" fmla="*/ 0 h 2243137"/>
              <a:gd name="connsiteX1" fmla="*/ 4257675 w 4257675"/>
              <a:gd name="connsiteY1" fmla="*/ 0 h 2243137"/>
              <a:gd name="connsiteX2" fmla="*/ 4257675 w 4257675"/>
              <a:gd name="connsiteY2" fmla="*/ 2243137 h 2243137"/>
              <a:gd name="connsiteX3" fmla="*/ 0 w 4257675"/>
              <a:gd name="connsiteY3" fmla="*/ 2243137 h 2243137"/>
              <a:gd name="connsiteX4" fmla="*/ 0 w 4257675"/>
              <a:gd name="connsiteY4" fmla="*/ 0 h 2243137"/>
              <a:gd name="connsiteX0" fmla="*/ 614363 w 4257675"/>
              <a:gd name="connsiteY0" fmla="*/ 0 h 2257424"/>
              <a:gd name="connsiteX1" fmla="*/ 4257675 w 4257675"/>
              <a:gd name="connsiteY1" fmla="*/ 14287 h 2257424"/>
              <a:gd name="connsiteX2" fmla="*/ 4257675 w 4257675"/>
              <a:gd name="connsiteY2" fmla="*/ 2257424 h 2257424"/>
              <a:gd name="connsiteX3" fmla="*/ 0 w 4257675"/>
              <a:gd name="connsiteY3" fmla="*/ 2257424 h 2257424"/>
              <a:gd name="connsiteX4" fmla="*/ 614363 w 4257675"/>
              <a:gd name="connsiteY4" fmla="*/ 0 h 2257424"/>
              <a:gd name="connsiteX0" fmla="*/ 614363 w 4257675"/>
              <a:gd name="connsiteY0" fmla="*/ 0 h 2257424"/>
              <a:gd name="connsiteX1" fmla="*/ 4000500 w 4257675"/>
              <a:gd name="connsiteY1" fmla="*/ 14287 h 2257424"/>
              <a:gd name="connsiteX2" fmla="*/ 4257675 w 4257675"/>
              <a:gd name="connsiteY2" fmla="*/ 2257424 h 2257424"/>
              <a:gd name="connsiteX3" fmla="*/ 0 w 4257675"/>
              <a:gd name="connsiteY3" fmla="*/ 2257424 h 2257424"/>
              <a:gd name="connsiteX4" fmla="*/ 614363 w 4257675"/>
              <a:gd name="connsiteY4" fmla="*/ 0 h 2257424"/>
              <a:gd name="connsiteX0" fmla="*/ 1214438 w 4257675"/>
              <a:gd name="connsiteY0" fmla="*/ 0 h 2285999"/>
              <a:gd name="connsiteX1" fmla="*/ 4000500 w 4257675"/>
              <a:gd name="connsiteY1" fmla="*/ 42862 h 2285999"/>
              <a:gd name="connsiteX2" fmla="*/ 4257675 w 4257675"/>
              <a:gd name="connsiteY2" fmla="*/ 2285999 h 2285999"/>
              <a:gd name="connsiteX3" fmla="*/ 0 w 4257675"/>
              <a:gd name="connsiteY3" fmla="*/ 2285999 h 2285999"/>
              <a:gd name="connsiteX4" fmla="*/ 1214438 w 4257675"/>
              <a:gd name="connsiteY4" fmla="*/ 0 h 2285999"/>
              <a:gd name="connsiteX0" fmla="*/ 1214438 w 4257675"/>
              <a:gd name="connsiteY0" fmla="*/ 0 h 2285999"/>
              <a:gd name="connsiteX1" fmla="*/ 3929062 w 4257675"/>
              <a:gd name="connsiteY1" fmla="*/ 42862 h 2285999"/>
              <a:gd name="connsiteX2" fmla="*/ 4257675 w 4257675"/>
              <a:gd name="connsiteY2" fmla="*/ 2285999 h 2285999"/>
              <a:gd name="connsiteX3" fmla="*/ 0 w 4257675"/>
              <a:gd name="connsiteY3" fmla="*/ 2285999 h 2285999"/>
              <a:gd name="connsiteX4" fmla="*/ 1214438 w 4257675"/>
              <a:gd name="connsiteY4" fmla="*/ 0 h 2285999"/>
              <a:gd name="connsiteX0" fmla="*/ 1214438 w 4257675"/>
              <a:gd name="connsiteY0" fmla="*/ 0 h 2285999"/>
              <a:gd name="connsiteX1" fmla="*/ 3757612 w 4257675"/>
              <a:gd name="connsiteY1" fmla="*/ 42862 h 2285999"/>
              <a:gd name="connsiteX2" fmla="*/ 4257675 w 4257675"/>
              <a:gd name="connsiteY2" fmla="*/ 2285999 h 2285999"/>
              <a:gd name="connsiteX3" fmla="*/ 0 w 4257675"/>
              <a:gd name="connsiteY3" fmla="*/ 2285999 h 2285999"/>
              <a:gd name="connsiteX4" fmla="*/ 1214438 w 4257675"/>
              <a:gd name="connsiteY4" fmla="*/ 0 h 2285999"/>
              <a:gd name="connsiteX0" fmla="*/ 1028700 w 4071937"/>
              <a:gd name="connsiteY0" fmla="*/ 0 h 2285999"/>
              <a:gd name="connsiteX1" fmla="*/ 3571874 w 4071937"/>
              <a:gd name="connsiteY1" fmla="*/ 42862 h 2285999"/>
              <a:gd name="connsiteX2" fmla="*/ 4071937 w 4071937"/>
              <a:gd name="connsiteY2" fmla="*/ 2285999 h 2285999"/>
              <a:gd name="connsiteX3" fmla="*/ 0 w 4071937"/>
              <a:gd name="connsiteY3" fmla="*/ 2243136 h 2285999"/>
              <a:gd name="connsiteX4" fmla="*/ 1028700 w 4071937"/>
              <a:gd name="connsiteY4" fmla="*/ 0 h 2285999"/>
              <a:gd name="connsiteX0" fmla="*/ 1028700 w 4071937"/>
              <a:gd name="connsiteY0" fmla="*/ 0 h 2285999"/>
              <a:gd name="connsiteX1" fmla="*/ 1971675 w 4071937"/>
              <a:gd name="connsiteY1" fmla="*/ 14288 h 2285999"/>
              <a:gd name="connsiteX2" fmla="*/ 3571874 w 4071937"/>
              <a:gd name="connsiteY2" fmla="*/ 42862 h 2285999"/>
              <a:gd name="connsiteX3" fmla="*/ 4071937 w 4071937"/>
              <a:gd name="connsiteY3" fmla="*/ 2285999 h 2285999"/>
              <a:gd name="connsiteX4" fmla="*/ 0 w 4071937"/>
              <a:gd name="connsiteY4" fmla="*/ 2243136 h 2285999"/>
              <a:gd name="connsiteX5" fmla="*/ 1028700 w 4071937"/>
              <a:gd name="connsiteY5" fmla="*/ 0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937" h="2285999">
                <a:moveTo>
                  <a:pt x="1028700" y="0"/>
                </a:moveTo>
                <a:cubicBezTo>
                  <a:pt x="1338262" y="9525"/>
                  <a:pt x="1662113" y="4763"/>
                  <a:pt x="1971675" y="14288"/>
                </a:cubicBezTo>
                <a:lnTo>
                  <a:pt x="3571874" y="42862"/>
                </a:lnTo>
                <a:lnTo>
                  <a:pt x="4071937" y="2285999"/>
                </a:lnTo>
                <a:lnTo>
                  <a:pt x="0" y="2243136"/>
                </a:lnTo>
                <a:lnTo>
                  <a:pt x="102870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15243" y="3119300"/>
            <a:ext cx="352901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ট্রাপিজিয়াম ক্ষেত্র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56" y="2336639"/>
            <a:ext cx="725487" cy="755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065" y="2357024"/>
            <a:ext cx="627942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855" y="0"/>
            <a:ext cx="615749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408" y="-28575"/>
            <a:ext cx="646232" cy="749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9755" y="4001493"/>
                <a:ext cx="10272685" cy="787716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chemeClr val="accent2"/>
                    </a:solidFill>
                  </a:rPr>
                  <a:t>ট্রাপিজিয়ামের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bn-BD" sz="3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bn-BD" sz="3200" dirty="0" smtClean="0">
                    <a:solidFill>
                      <a:schemeClr val="accent2"/>
                    </a:solidFill>
                  </a:rPr>
                  <a:t> বর্গ একক </a:t>
                </a:r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55" y="4001493"/>
                <a:ext cx="10272685" cy="787716"/>
              </a:xfrm>
              <a:prstGeom prst="rect">
                <a:avLst/>
              </a:prstGeom>
              <a:blipFill rotWithShape="0">
                <a:blip r:embed="rId6"/>
                <a:stretch>
                  <a:fillRect l="-1543" r="-475" b="-1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2" idx="0"/>
          </p:cNvCxnSpPr>
          <p:nvPr/>
        </p:nvCxnSpPr>
        <p:spPr>
          <a:xfrm flipH="1">
            <a:off x="2369524" y="428625"/>
            <a:ext cx="4758" cy="228599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74995" y="2659005"/>
            <a:ext cx="64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9756" y="4722778"/>
                <a:ext cx="10654507" cy="742767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chemeClr val="accent2"/>
                    </a:solidFill>
                  </a:rPr>
                  <a:t>ট্রাপিজিয়ামের ক্ষত্রফল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BD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  <m:r>
                      <a:rPr lang="bn-BD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2400" dirty="0" smtClean="0">
                    <a:solidFill>
                      <a:schemeClr val="accent2"/>
                    </a:solidFill>
                  </a:rPr>
                  <a:t>(সমান্তরাল বাহুদ্বয়ের যোগফল)</a:t>
                </a:r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2400" dirty="0" smtClean="0">
                    <a:solidFill>
                      <a:schemeClr val="accent2"/>
                    </a:solidFill>
                  </a:rPr>
                  <a:t>তাদের মধ্যবর্তি দূরত্ব</a:t>
                </a:r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56" y="4722778"/>
                <a:ext cx="10654507" cy="742767"/>
              </a:xfrm>
              <a:prstGeom prst="rect">
                <a:avLst/>
              </a:prstGeom>
              <a:blipFill rotWithShape="0">
                <a:blip r:embed="rId7"/>
                <a:stretch>
                  <a:fillRect l="-915" r="-45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958" y="436728"/>
            <a:ext cx="8761863" cy="110799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</a:rPr>
              <a:t>একক কাজ 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958" y="2143126"/>
            <a:ext cx="8761863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নিচের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চিত্রটি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কোন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ধরনের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চতুর্ভুজ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,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বল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?</a:t>
            </a:r>
            <a:endParaRPr lang="en-US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3402147"/>
            <a:ext cx="5357813" cy="2512878"/>
          </a:xfrm>
          <a:custGeom>
            <a:avLst/>
            <a:gdLst>
              <a:gd name="connsiteX0" fmla="*/ 0 w 4629150"/>
              <a:gd name="connsiteY0" fmla="*/ 0 h 2841491"/>
              <a:gd name="connsiteX1" fmla="*/ 4629150 w 4629150"/>
              <a:gd name="connsiteY1" fmla="*/ 0 h 2841491"/>
              <a:gd name="connsiteX2" fmla="*/ 4629150 w 4629150"/>
              <a:gd name="connsiteY2" fmla="*/ 2841491 h 2841491"/>
              <a:gd name="connsiteX3" fmla="*/ 0 w 4629150"/>
              <a:gd name="connsiteY3" fmla="*/ 2841491 h 2841491"/>
              <a:gd name="connsiteX4" fmla="*/ 0 w 4629150"/>
              <a:gd name="connsiteY4" fmla="*/ 0 h 2841491"/>
              <a:gd name="connsiteX0" fmla="*/ 714375 w 4629150"/>
              <a:gd name="connsiteY0" fmla="*/ 14287 h 2841491"/>
              <a:gd name="connsiteX1" fmla="*/ 4629150 w 4629150"/>
              <a:gd name="connsiteY1" fmla="*/ 0 h 2841491"/>
              <a:gd name="connsiteX2" fmla="*/ 4629150 w 4629150"/>
              <a:gd name="connsiteY2" fmla="*/ 2841491 h 2841491"/>
              <a:gd name="connsiteX3" fmla="*/ 0 w 4629150"/>
              <a:gd name="connsiteY3" fmla="*/ 2841491 h 2841491"/>
              <a:gd name="connsiteX4" fmla="*/ 714375 w 4629150"/>
              <a:gd name="connsiteY4" fmla="*/ 14287 h 2841491"/>
              <a:gd name="connsiteX0" fmla="*/ 714375 w 5357813"/>
              <a:gd name="connsiteY0" fmla="*/ 0 h 2827204"/>
              <a:gd name="connsiteX1" fmla="*/ 5357813 w 5357813"/>
              <a:gd name="connsiteY1" fmla="*/ 0 h 2827204"/>
              <a:gd name="connsiteX2" fmla="*/ 4629150 w 5357813"/>
              <a:gd name="connsiteY2" fmla="*/ 2827204 h 2827204"/>
              <a:gd name="connsiteX3" fmla="*/ 0 w 5357813"/>
              <a:gd name="connsiteY3" fmla="*/ 2827204 h 2827204"/>
              <a:gd name="connsiteX4" fmla="*/ 714375 w 5357813"/>
              <a:gd name="connsiteY4" fmla="*/ 0 h 282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3" h="2827204">
                <a:moveTo>
                  <a:pt x="714375" y="0"/>
                </a:moveTo>
                <a:lnTo>
                  <a:pt x="5357813" y="0"/>
                </a:lnTo>
                <a:lnTo>
                  <a:pt x="4629150" y="2827204"/>
                </a:lnTo>
                <a:lnTo>
                  <a:pt x="0" y="2827204"/>
                </a:lnTo>
                <a:lnTo>
                  <a:pt x="714375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8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256</Words>
  <Application>Microsoft Office PowerPoint</Application>
  <PresentationFormat>Widescreen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Blackadder ITC</vt:lpstr>
      <vt:lpstr>Calibri</vt:lpstr>
      <vt:lpstr>Calibri Light</vt:lpstr>
      <vt:lpstr>Cambria Math</vt:lpstr>
      <vt:lpstr>Narkisim</vt:lpstr>
      <vt:lpstr>NikoshBAN</vt:lpstr>
      <vt:lpstr>Vrinda</vt:lpstr>
      <vt:lpstr>Office Theme</vt:lpstr>
      <vt:lpstr> স্বাগতম</vt:lpstr>
      <vt:lpstr>পরিচিতি</vt:lpstr>
      <vt:lpstr>PowerPoint Presentation</vt:lpstr>
      <vt:lpstr>PowerPoint Presentation</vt:lpstr>
      <vt:lpstr> 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মূল্যায়ণ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nhome</dc:creator>
  <cp:lastModifiedBy>nhome</cp:lastModifiedBy>
  <cp:revision>98</cp:revision>
  <dcterms:created xsi:type="dcterms:W3CDTF">2001-01-01T14:14:50Z</dcterms:created>
  <dcterms:modified xsi:type="dcterms:W3CDTF">2001-01-04T15:02:30Z</dcterms:modified>
</cp:coreProperties>
</file>