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01" r:id="rId3"/>
    <p:sldId id="303" r:id="rId4"/>
    <p:sldId id="302" r:id="rId5"/>
    <p:sldId id="258" r:id="rId6"/>
    <p:sldId id="259" r:id="rId7"/>
    <p:sldId id="260" r:id="rId8"/>
    <p:sldId id="261" r:id="rId9"/>
    <p:sldId id="304" r:id="rId10"/>
    <p:sldId id="300" r:id="rId11"/>
    <p:sldId id="292" r:id="rId12"/>
    <p:sldId id="293" r:id="rId13"/>
    <p:sldId id="305" r:id="rId14"/>
    <p:sldId id="311" r:id="rId15"/>
    <p:sldId id="307" r:id="rId16"/>
    <p:sldId id="264" r:id="rId17"/>
    <p:sldId id="265" r:id="rId18"/>
    <p:sldId id="267" r:id="rId19"/>
    <p:sldId id="279" r:id="rId20"/>
    <p:sldId id="271" r:id="rId21"/>
    <p:sldId id="306" r:id="rId22"/>
    <p:sldId id="276" r:id="rId23"/>
    <p:sldId id="291" r:id="rId24"/>
    <p:sldId id="313" r:id="rId25"/>
    <p:sldId id="312" r:id="rId26"/>
    <p:sldId id="310" r:id="rId27"/>
    <p:sldId id="277" r:id="rId28"/>
    <p:sldId id="272" r:id="rId29"/>
    <p:sldId id="273" r:id="rId30"/>
    <p:sldId id="308" r:id="rId31"/>
    <p:sldId id="314" r:id="rId32"/>
    <p:sldId id="274" r:id="rId33"/>
    <p:sldId id="275"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B5A"/>
    <a:srgbClr val="D73217"/>
    <a:srgbClr val="C2290A"/>
    <a:srgbClr val="D6DA46"/>
    <a:srgbClr val="DFF12F"/>
    <a:srgbClr val="1DE3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365C225-63B7-4812-8B24-43FA08BC7E38}" type="datetimeFigureOut">
              <a:rPr lang="en-US"/>
              <a:pPr>
                <a:defRPr/>
              </a:pPr>
              <a:t>7/29/2021</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C1DC987-AEEB-4086-9BF3-9B8EF4BBB3DE}" type="slidenum">
              <a:rPr lang="en-US"/>
              <a:pPr>
                <a:defRPr/>
              </a:pPr>
              <a:t>‹#›</a:t>
            </a:fld>
            <a:endParaRPr lang="en-US"/>
          </a:p>
        </p:txBody>
      </p:sp>
    </p:spTree>
    <p:extLst>
      <p:ext uri="{BB962C8B-B14F-4D97-AF65-F5344CB8AC3E}">
        <p14:creationId xmlns:p14="http://schemas.microsoft.com/office/powerpoint/2010/main" val="668140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1DC987-AEEB-4086-9BF3-9B8EF4BBB3DE}" type="slidenum">
              <a:rPr lang="en-US" smtClean="0"/>
              <a:pPr>
                <a:defRPr/>
              </a:pPr>
              <a:t>13</a:t>
            </a:fld>
            <a:endParaRPr lang="en-US"/>
          </a:p>
        </p:txBody>
      </p:sp>
    </p:spTree>
    <p:extLst>
      <p:ext uri="{BB962C8B-B14F-4D97-AF65-F5344CB8AC3E}">
        <p14:creationId xmlns:p14="http://schemas.microsoft.com/office/powerpoint/2010/main" val="169598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1DC987-AEEB-4086-9BF3-9B8EF4BBB3DE}" type="slidenum">
              <a:rPr lang="en-US" smtClean="0"/>
              <a:pPr>
                <a:defRPr/>
              </a:pPr>
              <a:t>16</a:t>
            </a:fld>
            <a:endParaRPr lang="en-US"/>
          </a:p>
        </p:txBody>
      </p:sp>
    </p:spTree>
    <p:extLst>
      <p:ext uri="{BB962C8B-B14F-4D97-AF65-F5344CB8AC3E}">
        <p14:creationId xmlns:p14="http://schemas.microsoft.com/office/powerpoint/2010/main" val="336249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579514CC-244C-4F25-A6DC-505678F13CE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307CA5-0962-4DF4-B515-201B5ADAB39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A0FB35-800C-4039-967C-635D3075FBE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648CD5-B6B0-4C1B-8D89-B9970D6AFD7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9F26515-F8F8-4FD8-86D1-41B5BD518D00}"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E72EAA-65A8-4EDD-BE13-E4BC0AEEF90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B60D98A-4054-4CD9-B8D5-1CF268AF604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A9F380A-A032-44AE-BF6C-31D82E2C9E1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6A1E113-E7B2-4CBA-9EAC-A7E47B89485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B3CB888-676C-430A-B167-E27D0C1262D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9A1CC26-4C6A-4706-A994-DBF1C1B9C51F}"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CF09ED3-0497-4708-84DF-7A313F3E1FFF}"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4338" name="Rectangle 13"/>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pic>
        <p:nvPicPr>
          <p:cNvPr id="67585" name="Picture 1" descr="C:\Users\HP\Desktop\download.jpg"/>
          <p:cNvPicPr>
            <a:picLocks noChangeAspect="1" noChangeArrowheads="1"/>
          </p:cNvPicPr>
          <p:nvPr/>
        </p:nvPicPr>
        <p:blipFill>
          <a:blip r:embed="rId3"/>
          <a:srcRect/>
          <a:stretch>
            <a:fillRect/>
          </a:stretch>
        </p:blipFill>
        <p:spPr bwMode="auto">
          <a:xfrm>
            <a:off x="68881" y="0"/>
            <a:ext cx="9075119"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60419"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sp>
        <p:nvSpPr>
          <p:cNvPr id="3" name="TextBox 1"/>
          <p:cNvSpPr txBox="1">
            <a:spLocks noChangeArrowheads="1"/>
          </p:cNvSpPr>
          <p:nvPr/>
        </p:nvSpPr>
        <p:spPr bwMode="auto">
          <a:xfrm>
            <a:off x="685800" y="4648200"/>
            <a:ext cx="8077200" cy="646331"/>
          </a:xfrm>
          <a:prstGeom prst="rect">
            <a:avLst/>
          </a:prstGeom>
          <a:noFill/>
          <a:ln w="28575">
            <a:solidFill>
              <a:schemeClr val="tx1"/>
            </a:solidFill>
            <a:miter lim="800000"/>
            <a:headEnd/>
            <a:tailEnd/>
          </a:ln>
        </p:spPr>
        <p:txBody>
          <a:bodyPr wrap="square">
            <a:spAutoFit/>
          </a:bodyPr>
          <a:lstStyle/>
          <a:p>
            <a:pPr algn="just"/>
            <a:r>
              <a:rPr lang="bn-BD" sz="3600" b="1" dirty="0">
                <a:latin typeface="NikoshBAN" pitchFamily="2" charset="0"/>
                <a:cs typeface="NikoshBAN" pitchFamily="2" charset="0"/>
              </a:rPr>
              <a:t> অডিও এর মাধ্যমে কবিতাটি শুনি।</a:t>
            </a:r>
            <a:endParaRPr lang="en-US" sz="3600" b="1" dirty="0">
              <a:latin typeface="NikoshBAN" pitchFamily="2" charset="0"/>
              <a:cs typeface="NikoshBAN" pitchFamily="2" charset="0"/>
            </a:endParaRPr>
          </a:p>
        </p:txBody>
      </p:sp>
      <p:graphicFrame>
        <p:nvGraphicFramePr>
          <p:cNvPr id="60421" name="Object 5">
            <a:hlinkClick r:id="" action="ppaction://ole?verb=0"/>
          </p:cNvPr>
          <p:cNvGraphicFramePr>
            <a:graphicFrameLocks noChangeAspect="1"/>
          </p:cNvGraphicFramePr>
          <p:nvPr>
            <p:extLst>
              <p:ext uri="{D42A27DB-BD31-4B8C-83A1-F6EECF244321}">
                <p14:modId xmlns:p14="http://schemas.microsoft.com/office/powerpoint/2010/main" val="2721429431"/>
              </p:ext>
            </p:extLst>
          </p:nvPr>
        </p:nvGraphicFramePr>
        <p:xfrm>
          <a:off x="4038600" y="2528887"/>
          <a:ext cx="1066800" cy="900113"/>
        </p:xfrm>
        <a:graphic>
          <a:graphicData uri="http://schemas.openxmlformats.org/presentationml/2006/ole">
            <mc:AlternateContent xmlns:mc="http://schemas.openxmlformats.org/markup-compatibility/2006">
              <mc:Choice xmlns:v="urn:schemas-microsoft-com:vml" Requires="v">
                <p:oleObj spid="_x0000_s60491" name="Packager Shell Object" showAsIcon="1" r:id="rId3" imgW="914400" imgH="771480" progId="Package">
                  <p:embed/>
                </p:oleObj>
              </mc:Choice>
              <mc:Fallback>
                <p:oleObj name="Packager Shell Object" showAsIcon="1" r:id="rId3" imgW="914400" imgH="771480" progId="Package">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528887"/>
                        <a:ext cx="1066800"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4"/>
          <p:cNvSpPr>
            <a:spLocks noChangeArrowheads="1"/>
          </p:cNvSpPr>
          <p:nvPr/>
        </p:nvSpPr>
        <p:spPr bwMode="auto">
          <a:xfrm>
            <a:off x="2590800" y="623887"/>
            <a:ext cx="3962400" cy="990600"/>
          </a:xfrm>
          <a:prstGeom prst="rect">
            <a:avLst/>
          </a:prstGeom>
          <a:solidFill>
            <a:schemeClr val="hlink"/>
          </a:solidFill>
          <a:ln w="28575" algn="ctr">
            <a:solidFill>
              <a:schemeClr val="tx1"/>
            </a:solidFill>
            <a:miter lim="800000"/>
            <a:headEnd/>
            <a:tailEnd/>
          </a:ln>
          <a:effectLst>
            <a:outerShdw dist="20000" dir="5400000" rotWithShape="0">
              <a:srgbClr val="000000">
                <a:alpha val="37999"/>
              </a:srgbClr>
            </a:outerShdw>
          </a:effectLst>
        </p:spPr>
        <p:txBody>
          <a:bodyPr anchor="ctr"/>
          <a:lstStyle/>
          <a:p>
            <a:pPr algn="ctr">
              <a:defRPr/>
            </a:pPr>
            <a:r>
              <a:rPr lang="bn-BD" sz="3600" dirty="0">
                <a:solidFill>
                  <a:srgbClr val="000000"/>
                </a:solidFill>
                <a:latin typeface="NikoshBAN" pitchFamily="2" charset="0"/>
                <a:cs typeface="NikoshBAN" pitchFamily="2" charset="0"/>
              </a:rPr>
              <a:t> </a:t>
            </a:r>
            <a:r>
              <a:rPr lang="bn-BD" sz="4000" b="1" dirty="0">
                <a:latin typeface="NikoshBAN" pitchFamily="2" charset="0"/>
                <a:cs typeface="NikoshBAN" pitchFamily="2" charset="0"/>
              </a:rPr>
              <a:t>কুলি-মজুর </a:t>
            </a:r>
            <a:r>
              <a:rPr lang="bn-BD" sz="2800" b="1" dirty="0">
                <a:latin typeface="NikoshBAN" pitchFamily="2" charset="0"/>
                <a:cs typeface="NikoshBAN" pitchFamily="2" charset="0"/>
              </a:rPr>
              <a:t>(কবিতা)</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41986"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3074" name="Picture 2" descr="D:\image bangla 8\may\0,,2504019_4,00.jpg"/>
          <p:cNvPicPr>
            <a:picLocks noChangeAspect="1" noChangeArrowheads="1"/>
          </p:cNvPicPr>
          <p:nvPr/>
        </p:nvPicPr>
        <p:blipFill>
          <a:blip r:embed="rId2">
            <a:extLst/>
          </a:blip>
          <a:srcRect/>
          <a:stretch>
            <a:fillRect/>
          </a:stretch>
        </p:blipFill>
        <p:spPr bwMode="auto">
          <a:xfrm>
            <a:off x="512574" y="3787462"/>
            <a:ext cx="3890221" cy="2313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988" name="Picture 2" descr="http://dhakareport24.com/assets/images/news_images/2014/02/07/image_14532.jpg"/>
          <p:cNvPicPr>
            <a:picLocks noChangeAspect="1" noChangeArrowheads="1"/>
          </p:cNvPicPr>
          <p:nvPr/>
        </p:nvPicPr>
        <p:blipFill>
          <a:blip r:embed="rId3"/>
          <a:srcRect b="4024"/>
          <a:stretch>
            <a:fillRect/>
          </a:stretch>
        </p:blipFill>
        <p:spPr bwMode="auto">
          <a:xfrm>
            <a:off x="457200" y="1368425"/>
            <a:ext cx="3756025" cy="2212975"/>
          </a:xfrm>
          <a:prstGeom prst="rect">
            <a:avLst/>
          </a:prstGeom>
          <a:noFill/>
          <a:ln w="9525">
            <a:noFill/>
            <a:miter lim="800000"/>
            <a:headEnd/>
            <a:tailEnd/>
          </a:ln>
        </p:spPr>
      </p:pic>
      <p:sp>
        <p:nvSpPr>
          <p:cNvPr id="2" name="Rectangle 4"/>
          <p:cNvSpPr>
            <a:spLocks noChangeArrowheads="1"/>
          </p:cNvSpPr>
          <p:nvPr/>
        </p:nvSpPr>
        <p:spPr bwMode="auto">
          <a:xfrm>
            <a:off x="2362200" y="457200"/>
            <a:ext cx="3810000" cy="590550"/>
          </a:xfrm>
          <a:prstGeom prst="rect">
            <a:avLst/>
          </a:prstGeom>
          <a:solidFill>
            <a:schemeClr val="hlink"/>
          </a:solidFill>
          <a:ln w="28575" algn="ctr">
            <a:solidFill>
              <a:schemeClr val="tx1"/>
            </a:solidFill>
            <a:miter lim="800000"/>
            <a:headEnd/>
            <a:tailEnd/>
          </a:ln>
          <a:effectLst>
            <a:outerShdw dist="20000" dir="5400000" rotWithShape="0">
              <a:srgbClr val="000000">
                <a:alpha val="37999"/>
              </a:srgbClr>
            </a:outerShdw>
          </a:effectLst>
        </p:spPr>
        <p:txBody>
          <a:bodyPr anchor="ctr"/>
          <a:lstStyle/>
          <a:p>
            <a:pPr algn="ctr">
              <a:defRPr/>
            </a:pPr>
            <a:r>
              <a:rPr lang="bn-BD" sz="3600">
                <a:solidFill>
                  <a:srgbClr val="000000"/>
                </a:solidFill>
                <a:latin typeface="NikoshBAN" pitchFamily="2" charset="0"/>
                <a:cs typeface="NikoshBAN" pitchFamily="2" charset="0"/>
              </a:rPr>
              <a:t>কর্মরত কুলি-মজুর</a:t>
            </a:r>
            <a:endParaRPr lang="en-US" sz="3600">
              <a:solidFill>
                <a:srgbClr val="000000"/>
              </a:solidFill>
              <a:latin typeface="NikoshBAN" pitchFamily="2" charset="0"/>
              <a:cs typeface="NikoshBAN" pitchFamily="2" charset="0"/>
            </a:endParaRPr>
          </a:p>
        </p:txBody>
      </p:sp>
      <p:pic>
        <p:nvPicPr>
          <p:cNvPr id="4" name="Picture 3" descr="k3.jpg"/>
          <p:cNvPicPr>
            <a:picLocks noChangeAspect="1"/>
          </p:cNvPicPr>
          <p:nvPr/>
        </p:nvPicPr>
        <p:blipFill>
          <a:blip r:embed="rId4"/>
          <a:srcRect/>
          <a:stretch>
            <a:fillRect/>
          </a:stretch>
        </p:blipFill>
        <p:spPr bwMode="auto">
          <a:xfrm>
            <a:off x="4724400" y="1371600"/>
            <a:ext cx="3505200" cy="2133600"/>
          </a:xfrm>
          <a:prstGeom prst="rect">
            <a:avLst/>
          </a:prstGeom>
          <a:noFill/>
          <a:ln w="9525">
            <a:noFill/>
            <a:miter lim="800000"/>
            <a:headEnd/>
            <a:tailEnd/>
          </a:ln>
        </p:spPr>
      </p:pic>
      <p:pic>
        <p:nvPicPr>
          <p:cNvPr id="21514" name="Picture 10" descr="Picture122"/>
          <p:cNvPicPr>
            <a:picLocks noChangeAspect="1" noChangeArrowheads="1"/>
          </p:cNvPicPr>
          <p:nvPr/>
        </p:nvPicPr>
        <p:blipFill>
          <a:blip r:embed="rId5"/>
          <a:srcRect/>
          <a:stretch>
            <a:fillRect/>
          </a:stretch>
        </p:blipFill>
        <p:spPr bwMode="auto">
          <a:xfrm>
            <a:off x="4724400" y="3657600"/>
            <a:ext cx="3505200" cy="2393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3" presetClass="entr" presetSubtype="16"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plus(in)">
                                      <p:cBhvr>
                                        <p:cTn id="11" dur="2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1514"/>
                                        </p:tgtEl>
                                        <p:attrNameLst>
                                          <p:attrName>style.visibility</p:attrName>
                                        </p:attrNameLst>
                                      </p:cBhvr>
                                      <p:to>
                                        <p:strVal val="visible"/>
                                      </p:to>
                                    </p:set>
                                    <p:animEffect transition="in" filter="diamond(in)">
                                      <p:cBhvr>
                                        <p:cTn id="22" dur="20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43010"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4" descr="k9.jpg"/>
          <p:cNvPicPr>
            <a:picLocks noChangeAspect="1"/>
          </p:cNvPicPr>
          <p:nvPr/>
        </p:nvPicPr>
        <p:blipFill>
          <a:blip r:embed="rId2"/>
          <a:srcRect/>
          <a:stretch>
            <a:fillRect/>
          </a:stretch>
        </p:blipFill>
        <p:spPr bwMode="auto">
          <a:xfrm>
            <a:off x="685800" y="4038600"/>
            <a:ext cx="3733800" cy="2362200"/>
          </a:xfrm>
          <a:prstGeom prst="rect">
            <a:avLst/>
          </a:prstGeom>
          <a:noFill/>
          <a:ln w="9525">
            <a:noFill/>
            <a:miter lim="800000"/>
            <a:headEnd/>
            <a:tailEnd/>
          </a:ln>
        </p:spPr>
      </p:pic>
      <p:pic>
        <p:nvPicPr>
          <p:cNvPr id="6" name="Picture 1" descr="k5.jpg"/>
          <p:cNvPicPr>
            <a:picLocks noChangeAspect="1"/>
          </p:cNvPicPr>
          <p:nvPr/>
        </p:nvPicPr>
        <p:blipFill>
          <a:blip r:embed="rId3"/>
          <a:srcRect/>
          <a:stretch>
            <a:fillRect/>
          </a:stretch>
        </p:blipFill>
        <p:spPr bwMode="auto">
          <a:xfrm>
            <a:off x="4724400" y="1295400"/>
            <a:ext cx="3733800" cy="2438400"/>
          </a:xfrm>
          <a:prstGeom prst="rect">
            <a:avLst/>
          </a:prstGeom>
          <a:noFill/>
          <a:ln w="9525">
            <a:noFill/>
            <a:miter lim="800000"/>
            <a:headEnd/>
            <a:tailEnd/>
          </a:ln>
        </p:spPr>
      </p:pic>
      <p:pic>
        <p:nvPicPr>
          <p:cNvPr id="3" name="Picture 2" descr="k6.jpg"/>
          <p:cNvPicPr>
            <a:picLocks noChangeAspect="1"/>
          </p:cNvPicPr>
          <p:nvPr/>
        </p:nvPicPr>
        <p:blipFill>
          <a:blip r:embed="rId4"/>
          <a:srcRect/>
          <a:stretch>
            <a:fillRect/>
          </a:stretch>
        </p:blipFill>
        <p:spPr bwMode="auto">
          <a:xfrm>
            <a:off x="4724400" y="3962400"/>
            <a:ext cx="3733800" cy="2362200"/>
          </a:xfrm>
          <a:prstGeom prst="rect">
            <a:avLst/>
          </a:prstGeom>
          <a:noFill/>
          <a:ln w="9525">
            <a:noFill/>
            <a:miter lim="800000"/>
            <a:headEnd/>
            <a:tailEnd/>
          </a:ln>
        </p:spPr>
      </p:pic>
      <p:sp>
        <p:nvSpPr>
          <p:cNvPr id="2" name="Rectangle 4"/>
          <p:cNvSpPr>
            <a:spLocks noChangeArrowheads="1"/>
          </p:cNvSpPr>
          <p:nvPr/>
        </p:nvSpPr>
        <p:spPr bwMode="auto">
          <a:xfrm>
            <a:off x="2362200" y="457200"/>
            <a:ext cx="3810000" cy="590550"/>
          </a:xfrm>
          <a:prstGeom prst="rect">
            <a:avLst/>
          </a:prstGeom>
          <a:solidFill>
            <a:schemeClr val="hlink"/>
          </a:solidFill>
          <a:ln w="28575" algn="ctr">
            <a:solidFill>
              <a:schemeClr val="tx1"/>
            </a:solidFill>
            <a:miter lim="800000"/>
            <a:headEnd/>
            <a:tailEnd/>
          </a:ln>
          <a:effectLst>
            <a:outerShdw dist="20000" dir="5400000" rotWithShape="0">
              <a:srgbClr val="000000">
                <a:alpha val="37999"/>
              </a:srgbClr>
            </a:outerShdw>
          </a:effectLst>
        </p:spPr>
        <p:txBody>
          <a:bodyPr anchor="ctr"/>
          <a:lstStyle/>
          <a:p>
            <a:pPr algn="ctr">
              <a:defRPr/>
            </a:pPr>
            <a:r>
              <a:rPr lang="bn-BD" sz="3600">
                <a:solidFill>
                  <a:srgbClr val="000000"/>
                </a:solidFill>
                <a:latin typeface="NikoshBAN" pitchFamily="2" charset="0"/>
                <a:cs typeface="NikoshBAN" pitchFamily="2" charset="0"/>
              </a:rPr>
              <a:t>কর্মরত কুলি-মজুর</a:t>
            </a:r>
            <a:endParaRPr lang="en-US" sz="3600">
              <a:solidFill>
                <a:srgbClr val="000000"/>
              </a:solidFill>
              <a:latin typeface="NikoshBAN" pitchFamily="2" charset="0"/>
              <a:cs typeface="NikoshBAN" pitchFamily="2" charset="0"/>
            </a:endParaRPr>
          </a:p>
        </p:txBody>
      </p:sp>
      <p:pic>
        <p:nvPicPr>
          <p:cNvPr id="22538" name="Picture 10" descr="Picture12"/>
          <p:cNvPicPr>
            <a:picLocks noChangeAspect="1" noChangeArrowheads="1"/>
          </p:cNvPicPr>
          <p:nvPr/>
        </p:nvPicPr>
        <p:blipFill>
          <a:blip r:embed="rId5"/>
          <a:srcRect/>
          <a:stretch>
            <a:fillRect/>
          </a:stretch>
        </p:blipFill>
        <p:spPr bwMode="auto">
          <a:xfrm>
            <a:off x="609600" y="1295400"/>
            <a:ext cx="3881438" cy="2554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22538"/>
                                        </p:tgtEl>
                                        <p:attrNameLst>
                                          <p:attrName>style.visibility</p:attrName>
                                        </p:attrNameLst>
                                      </p:cBhvr>
                                      <p:to>
                                        <p:strVal val="visible"/>
                                      </p:to>
                                    </p:set>
                                    <p:animEffect transition="in" filter="diamond(in)">
                                      <p:cBhvr>
                                        <p:cTn id="31" dur="20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3" name="TextBox 3"/>
          <p:cNvSpPr txBox="1">
            <a:spLocks noChangeArrowheads="1"/>
          </p:cNvSpPr>
          <p:nvPr/>
        </p:nvSpPr>
        <p:spPr bwMode="auto">
          <a:xfrm>
            <a:off x="152400" y="1263818"/>
            <a:ext cx="8915400" cy="4524315"/>
          </a:xfrm>
          <a:prstGeom prst="rect">
            <a:avLst/>
          </a:prstGeom>
          <a:noFill/>
          <a:ln w="28575">
            <a:solidFill>
              <a:schemeClr val="tx1"/>
            </a:solidFill>
            <a:miter lim="800000"/>
            <a:headEnd/>
            <a:tailEnd/>
          </a:ln>
        </p:spPr>
        <p:txBody>
          <a:bodyPr wrap="square">
            <a:spAutoFit/>
          </a:bodyPr>
          <a:lstStyle/>
          <a:p>
            <a:pPr algn="ctr"/>
            <a:r>
              <a:rPr lang="bn-BD" sz="2400" b="1" dirty="0" smtClean="0">
                <a:latin typeface="NikoshBAN" pitchFamily="2" charset="0"/>
                <a:cs typeface="NikoshBAN" pitchFamily="2" charset="0"/>
              </a:rPr>
              <a:t>দেখিনু সে দিন রেলে,</a:t>
            </a:r>
          </a:p>
          <a:p>
            <a:pPr algn="ctr"/>
            <a:r>
              <a:rPr lang="bn-BD" sz="2400" b="1" dirty="0" smtClean="0">
                <a:latin typeface="NikoshBAN" pitchFamily="2" charset="0"/>
                <a:cs typeface="NikoshBAN" pitchFamily="2" charset="0"/>
              </a:rPr>
              <a:t>কুলি বলে এক বাবু সা’ব তারে ঠেলে দিলে নিচে ফেলে-</a:t>
            </a:r>
          </a:p>
          <a:p>
            <a:pPr algn="ctr"/>
            <a:r>
              <a:rPr lang="bn-BD" sz="2400" b="1" dirty="0" smtClean="0">
                <a:latin typeface="NikoshBAN" pitchFamily="2" charset="0"/>
                <a:cs typeface="NikoshBAN" pitchFamily="2" charset="0"/>
              </a:rPr>
              <a:t>চোখ ফেটে এলো জল ,</a:t>
            </a:r>
          </a:p>
          <a:p>
            <a:pPr algn="ctr"/>
            <a:r>
              <a:rPr lang="bn-BD" sz="2400" b="1" dirty="0" smtClean="0">
                <a:latin typeface="NikoshBAN" pitchFamily="2" charset="0"/>
                <a:cs typeface="NikoshBAN" pitchFamily="2" charset="0"/>
              </a:rPr>
              <a:t>এমনি করে কি জগৎ জুড়িয়া মার খাবে দুর্বল ?</a:t>
            </a:r>
          </a:p>
          <a:p>
            <a:pPr algn="ctr"/>
            <a:r>
              <a:rPr lang="bn-BD" sz="2400" b="1" dirty="0" smtClean="0">
                <a:latin typeface="NikoshBAN" pitchFamily="2" charset="0"/>
                <a:cs typeface="NikoshBAN" pitchFamily="2" charset="0"/>
              </a:rPr>
              <a:t>যে দধীচিদের হাড় দিয়ে ঐ বাস্প-শকট চলে ,</a:t>
            </a:r>
          </a:p>
          <a:p>
            <a:pPr algn="ctr"/>
            <a:r>
              <a:rPr lang="bn-BD" sz="2400" b="1" dirty="0" smtClean="0">
                <a:latin typeface="NikoshBAN" pitchFamily="2" charset="0"/>
                <a:cs typeface="NikoshBAN" pitchFamily="2" charset="0"/>
              </a:rPr>
              <a:t>বাবু সাব এসে চড়িল তাহাতে , কুলিরা পড়িল তলে ।</a:t>
            </a:r>
          </a:p>
          <a:p>
            <a:pPr algn="ctr"/>
            <a:r>
              <a:rPr lang="bn-BD" sz="2400" b="1" dirty="0" smtClean="0">
                <a:latin typeface="NikoshBAN" pitchFamily="2" charset="0"/>
                <a:cs typeface="NikoshBAN" pitchFamily="2" charset="0"/>
              </a:rPr>
              <a:t>বেতন দিয়াছ ? – চুপ রো মিথ্যাবাদীর দল ।</a:t>
            </a:r>
          </a:p>
          <a:p>
            <a:pPr algn="ctr"/>
            <a:r>
              <a:rPr lang="bn-BD" sz="2400" b="1" dirty="0" smtClean="0">
                <a:latin typeface="NikoshBAN" pitchFamily="2" charset="0"/>
                <a:cs typeface="NikoshBAN" pitchFamily="2" charset="0"/>
              </a:rPr>
              <a:t>কত পাই দিয়ে কুলিদের তুই কত ক্রোর পেলি বল ?</a:t>
            </a:r>
          </a:p>
          <a:p>
            <a:pPr algn="ctr"/>
            <a:r>
              <a:rPr lang="bn-BD" sz="2400" b="1" dirty="0" smtClean="0">
                <a:latin typeface="NikoshBAN" pitchFamily="2" charset="0"/>
                <a:cs typeface="NikoshBAN" pitchFamily="2" charset="0"/>
              </a:rPr>
              <a:t>রাজপথে তব চলিছে মোটর , সাগরে জাহাজ চলে </a:t>
            </a:r>
          </a:p>
          <a:p>
            <a:pPr algn="ctr"/>
            <a:r>
              <a:rPr lang="bn-BD" sz="2400" b="1" dirty="0" smtClean="0">
                <a:latin typeface="NikoshBAN" pitchFamily="2" charset="0"/>
                <a:cs typeface="NikoshBAN" pitchFamily="2" charset="0"/>
              </a:rPr>
              <a:t>রেলপথে চলে বাস্প শকট , দেশ ছেয়ে গেল করে ,</a:t>
            </a:r>
          </a:p>
          <a:p>
            <a:pPr algn="ctr"/>
            <a:r>
              <a:rPr lang="bn-BD" sz="2400" b="1" dirty="0" smtClean="0">
                <a:latin typeface="NikoshBAN" pitchFamily="2" charset="0"/>
                <a:cs typeface="NikoshBAN" pitchFamily="2" charset="0"/>
              </a:rPr>
              <a:t>বলতো এসব কাহাদের দান , তোমার অট্রালিকা</a:t>
            </a:r>
          </a:p>
          <a:p>
            <a:pPr algn="ctr"/>
            <a:r>
              <a:rPr lang="bn-BD" sz="2400" b="1" dirty="0" smtClean="0">
                <a:latin typeface="NikoshBAN" pitchFamily="2" charset="0"/>
                <a:cs typeface="NikoshBAN" pitchFamily="2" charset="0"/>
              </a:rPr>
              <a:t>কার খুনে রাঙা ? – ঠুলি খুলে দেখ , প্রতি ইটে আছে </a:t>
            </a:r>
            <a:r>
              <a:rPr lang="bn-BD" sz="2400" b="1" dirty="0">
                <a:latin typeface="NikoshBAN" pitchFamily="2" charset="0"/>
                <a:cs typeface="NikoshBAN" pitchFamily="2" charset="0"/>
              </a:rPr>
              <a:t>লিখা </a:t>
            </a:r>
            <a:r>
              <a:rPr lang="bn-BD" sz="2400" b="1" dirty="0" smtClean="0">
                <a:latin typeface="NikoshBAN" pitchFamily="2" charset="0"/>
                <a:cs typeface="NikoshBAN" pitchFamily="2" charset="0"/>
              </a:rPr>
              <a:t>।</a:t>
            </a:r>
          </a:p>
        </p:txBody>
      </p:sp>
      <p:sp>
        <p:nvSpPr>
          <p:cNvPr id="8" name="Rectangle 7"/>
          <p:cNvSpPr/>
          <p:nvPr/>
        </p:nvSpPr>
        <p:spPr>
          <a:xfrm>
            <a:off x="609600" y="95076"/>
            <a:ext cx="8458200" cy="1015663"/>
          </a:xfrm>
          <a:prstGeom prst="rect">
            <a:avLst/>
          </a:prstGeom>
        </p:spPr>
        <p:txBody>
          <a:bodyPr wrap="square">
            <a:spAutoFit/>
          </a:bodyPr>
          <a:lstStyle/>
          <a:p>
            <a:pPr algn="ctr">
              <a:defRPr/>
            </a:pPr>
            <a:endParaRPr lang="en-US" sz="4000" b="1" dirty="0">
              <a:solidFill>
                <a:srgbClr val="C00000"/>
              </a:solidFill>
              <a:effectLst>
                <a:outerShdw blurRad="38100" dist="38100" dir="2700000" algn="tl">
                  <a:srgbClr val="C0C0C0"/>
                </a:outerShdw>
              </a:effectLst>
              <a:latin typeface="NikoshBAN" pitchFamily="2" charset="0"/>
              <a:cs typeface="NikoshBAN" pitchFamily="2" charset="0"/>
            </a:endParaRPr>
          </a:p>
          <a:p>
            <a:pPr algn="ctr">
              <a:defRPr/>
            </a:pPr>
            <a:r>
              <a:rPr lang="en-US" sz="2000" dirty="0" smtClean="0">
                <a:solidFill>
                  <a:srgbClr val="003399"/>
                </a:solidFill>
                <a:effectLst>
                  <a:outerShdw blurRad="38100" dist="38100" dir="2700000" algn="tl">
                    <a:srgbClr val="C0C0C0"/>
                  </a:outerShdw>
                </a:effectLst>
                <a:latin typeface="NikoshBAN" pitchFamily="2" charset="0"/>
                <a:cs typeface="NikoshBAN" pitchFamily="2" charset="0"/>
              </a:rPr>
              <a:t>                              </a:t>
            </a:r>
            <a:endParaRPr lang="en-US" sz="2000" dirty="0">
              <a:solidFill>
                <a:srgbClr val="003399"/>
              </a:solidFill>
              <a:effectLst>
                <a:outerShdw blurRad="38100" dist="38100" dir="2700000" algn="tl">
                  <a:srgbClr val="C0C0C0"/>
                </a:outerShdw>
              </a:effectLst>
              <a:latin typeface="NikoshBAN" pitchFamily="2" charset="0"/>
              <a:cs typeface="NikoshBAN" pitchFamily="2" charset="0"/>
            </a:endParaRPr>
          </a:p>
        </p:txBody>
      </p:sp>
      <p:sp>
        <p:nvSpPr>
          <p:cNvPr id="6" name="Rectangle 5"/>
          <p:cNvSpPr/>
          <p:nvPr/>
        </p:nvSpPr>
        <p:spPr>
          <a:xfrm>
            <a:off x="2606358" y="224729"/>
            <a:ext cx="4464684" cy="707886"/>
          </a:xfrm>
          <a:prstGeom prst="rect">
            <a:avLst/>
          </a:prstGeom>
        </p:spPr>
        <p:txBody>
          <a:bodyPr wrap="none">
            <a:spAutoFit/>
          </a:bodyPr>
          <a:lstStyle/>
          <a:p>
            <a:pPr algn="ctr">
              <a:defRPr/>
            </a:pPr>
            <a:r>
              <a:rPr lang="bn-BD" sz="2800" b="1" dirty="0">
                <a:solidFill>
                  <a:srgbClr val="C00000"/>
                </a:solidFill>
                <a:effectLst>
                  <a:outerShdw blurRad="38100" dist="38100" dir="2700000" algn="tl">
                    <a:srgbClr val="C0C0C0"/>
                  </a:outerShdw>
                </a:effectLst>
                <a:latin typeface="NikoshBAN" pitchFamily="2" charset="0"/>
                <a:cs typeface="NikoshBAN" pitchFamily="2" charset="0"/>
              </a:rPr>
              <a:t>কুলি-মজুর</a:t>
            </a:r>
            <a:r>
              <a:rPr lang="bn-BD" sz="4000" b="1" dirty="0">
                <a:solidFill>
                  <a:srgbClr val="C00000"/>
                </a:solidFill>
                <a:effectLst>
                  <a:outerShdw blurRad="38100" dist="38100" dir="2700000" algn="tl">
                    <a:srgbClr val="C0C0C0"/>
                  </a:outerShdw>
                </a:effectLst>
                <a:latin typeface="NikoshBAN" pitchFamily="2" charset="0"/>
                <a:cs typeface="NikoshBAN" pitchFamily="2" charset="0"/>
              </a:rPr>
              <a:t> </a:t>
            </a:r>
            <a:r>
              <a:rPr lang="bn-BD" b="1" dirty="0">
                <a:solidFill>
                  <a:srgbClr val="7030A0"/>
                </a:solidFill>
                <a:effectLst>
                  <a:outerShdw blurRad="38100" dist="38100" dir="2700000" algn="tl">
                    <a:srgbClr val="C0C0C0"/>
                  </a:outerShdw>
                </a:effectLst>
                <a:latin typeface="NikoshBAN" pitchFamily="2" charset="0"/>
                <a:cs typeface="NikoshBAN" pitchFamily="2" charset="0"/>
              </a:rPr>
              <a:t>কাজী নজরুল ইসলাম</a:t>
            </a:r>
            <a:endParaRPr lang="en-US" b="1" dirty="0">
              <a:solidFill>
                <a:srgbClr val="7030A0"/>
              </a:solidFill>
              <a:effectLst>
                <a:outerShdw blurRad="38100" dist="38100" dir="2700000" algn="tl">
                  <a:srgbClr val="C0C0C0"/>
                </a:outerShdw>
              </a:effectLst>
              <a:latin typeface="NikoshBAN" pitchFamily="2" charset="0"/>
              <a:cs typeface="NikoshBAN" pitchFamily="2" charset="0"/>
            </a:endParaRPr>
          </a:p>
        </p:txBody>
      </p:sp>
    </p:spTree>
    <p:extLst>
      <p:ext uri="{BB962C8B-B14F-4D97-AF65-F5344CB8AC3E}">
        <p14:creationId xmlns:p14="http://schemas.microsoft.com/office/powerpoint/2010/main" val="327476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371600"/>
            <a:ext cx="8915400" cy="4401205"/>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bn-BD" sz="2800" b="1" dirty="0">
                <a:solidFill>
                  <a:schemeClr val="tx1"/>
                </a:solidFill>
                <a:latin typeface="NikoshBAN" pitchFamily="2" charset="0"/>
                <a:cs typeface="NikoshBAN" pitchFamily="2" charset="0"/>
              </a:rPr>
              <a:t>তুমি জান নাকো</a:t>
            </a:r>
            <a:r>
              <a:rPr lang="en-US" sz="2800" b="1" dirty="0">
                <a:solidFill>
                  <a:schemeClr val="tx1"/>
                </a:solidFill>
                <a:latin typeface="NikoshBAN" pitchFamily="2" charset="0"/>
                <a:cs typeface="NikoshBAN" pitchFamily="2" charset="0"/>
              </a:rPr>
              <a:t>,</a:t>
            </a:r>
            <a:r>
              <a:rPr lang="bn-BD" sz="2800" b="1" dirty="0">
                <a:solidFill>
                  <a:schemeClr val="tx1"/>
                </a:solidFill>
                <a:latin typeface="NikoshBAN" pitchFamily="2" charset="0"/>
                <a:cs typeface="NikoshBAN" pitchFamily="2" charset="0"/>
              </a:rPr>
              <a:t> কিন্তু পথের প্রতি ধূলিকণা জানে, ঐ পথ ঐ জাহাজ শকট অট্টালিকার মানে!</a:t>
            </a:r>
          </a:p>
          <a:p>
            <a:pPr algn="ctr"/>
            <a:r>
              <a:rPr lang="as-IN" sz="2800" b="1" dirty="0" smtClean="0">
                <a:solidFill>
                  <a:schemeClr val="tx1"/>
                </a:solidFill>
              </a:rPr>
              <a:t>আসিতেছে শুভদিন,</a:t>
            </a:r>
            <a:br>
              <a:rPr lang="as-IN" sz="2800" b="1" dirty="0" smtClean="0">
                <a:solidFill>
                  <a:schemeClr val="tx1"/>
                </a:solidFill>
              </a:rPr>
            </a:br>
            <a:r>
              <a:rPr lang="as-IN" sz="2800" b="1" dirty="0" smtClean="0">
                <a:solidFill>
                  <a:schemeClr val="tx1"/>
                </a:solidFill>
              </a:rPr>
              <a:t>দিনে দিনে বহু বাড়িয়াছে দেনা শুধিতে হইবে ঋণ!</a:t>
            </a:r>
            <a:br>
              <a:rPr lang="as-IN" sz="2800" b="1" dirty="0" smtClean="0">
                <a:solidFill>
                  <a:schemeClr val="tx1"/>
                </a:solidFill>
              </a:rPr>
            </a:br>
            <a:r>
              <a:rPr lang="as-IN" sz="2800" b="1" dirty="0" smtClean="0">
                <a:solidFill>
                  <a:schemeClr val="tx1"/>
                </a:solidFill>
              </a:rPr>
              <a:t>হাতুড়ি শাবল গাঁইতি চালায়ে ভাঙিল যারা পাহাড়,</a:t>
            </a:r>
            <a:br>
              <a:rPr lang="as-IN" sz="2800" b="1" dirty="0" smtClean="0">
                <a:solidFill>
                  <a:schemeClr val="tx1"/>
                </a:solidFill>
              </a:rPr>
            </a:br>
            <a:r>
              <a:rPr lang="as-IN" sz="2800" b="1" dirty="0" smtClean="0">
                <a:solidFill>
                  <a:schemeClr val="tx1"/>
                </a:solidFill>
              </a:rPr>
              <a:t>পাহাড়-কাটা সে পথের দু’পাশে পড়িয়া যাদের হাড়,</a:t>
            </a:r>
            <a:br>
              <a:rPr lang="as-IN" sz="2800" b="1" dirty="0" smtClean="0">
                <a:solidFill>
                  <a:schemeClr val="tx1"/>
                </a:solidFill>
              </a:rPr>
            </a:br>
            <a:r>
              <a:rPr lang="as-IN" sz="2800" b="1" dirty="0" smtClean="0">
                <a:solidFill>
                  <a:schemeClr val="tx1"/>
                </a:solidFill>
              </a:rPr>
              <a:t>তোমারে সেবিতে হইল যাহারা মজুর, মুটে ও কুলি,</a:t>
            </a:r>
            <a:br>
              <a:rPr lang="as-IN" sz="2800" b="1" dirty="0" smtClean="0">
                <a:solidFill>
                  <a:schemeClr val="tx1"/>
                </a:solidFill>
              </a:rPr>
            </a:br>
            <a:r>
              <a:rPr lang="as-IN" sz="2800" b="1" dirty="0" smtClean="0">
                <a:solidFill>
                  <a:schemeClr val="tx1"/>
                </a:solidFill>
              </a:rPr>
              <a:t>তোমারে বহিতে যারা পবিত্র অঙ্গে লাগাল ধূলি;</a:t>
            </a:r>
            <a:br>
              <a:rPr lang="as-IN" sz="2800" b="1" dirty="0" smtClean="0">
                <a:solidFill>
                  <a:schemeClr val="tx1"/>
                </a:solidFill>
              </a:rPr>
            </a:br>
            <a:r>
              <a:rPr lang="as-IN" sz="2800" b="1" dirty="0" smtClean="0">
                <a:solidFill>
                  <a:schemeClr val="tx1"/>
                </a:solidFill>
              </a:rPr>
              <a:t>তারাই মানুষ, তারাই দেবতা, গাহি তাহাদেরি গান,</a:t>
            </a:r>
            <a:br>
              <a:rPr lang="as-IN" sz="2800" b="1" dirty="0" smtClean="0">
                <a:solidFill>
                  <a:schemeClr val="tx1"/>
                </a:solidFill>
              </a:rPr>
            </a:br>
            <a:r>
              <a:rPr lang="as-IN" sz="2800" b="1" dirty="0" smtClean="0">
                <a:solidFill>
                  <a:schemeClr val="tx1"/>
                </a:solidFill>
              </a:rPr>
              <a:t>তাদেরি ব্যথিত বক্ষে পা ফেলে আসে নব উত্থান!</a:t>
            </a:r>
            <a:endParaRPr lang="en-US" sz="2800" b="1" dirty="0">
              <a:solidFill>
                <a:schemeClr val="tx1"/>
              </a:solidFill>
            </a:endParaRPr>
          </a:p>
        </p:txBody>
      </p:sp>
    </p:spTree>
    <p:extLst>
      <p:ext uri="{BB962C8B-B14F-4D97-AF65-F5344CB8AC3E}">
        <p14:creationId xmlns:p14="http://schemas.microsoft.com/office/powerpoint/2010/main" val="311820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52226" name="Rectangle 3"/>
          <p:cNvSpPr>
            <a:spLocks noChangeArrowheads="1"/>
          </p:cNvSpPr>
          <p:nvPr/>
        </p:nvSpPr>
        <p:spPr bwMode="auto">
          <a:xfrm>
            <a:off x="152400" y="131981"/>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b="1">
              <a:solidFill>
                <a:srgbClr val="000000"/>
              </a:solidFill>
              <a:cs typeface="Vrinda" pitchFamily="2" charset="0"/>
            </a:endParaRPr>
          </a:p>
        </p:txBody>
      </p:sp>
      <p:pic>
        <p:nvPicPr>
          <p:cNvPr id="2050" name="Picture 2" descr="C:\Users\User\Desktop\Sagorika Power point\Image-2\14172338274641-367x300.jpg"/>
          <p:cNvPicPr>
            <a:picLocks noChangeAspect="1" noChangeArrowheads="1"/>
          </p:cNvPicPr>
          <p:nvPr/>
        </p:nvPicPr>
        <p:blipFill>
          <a:blip r:embed="rId2"/>
          <a:srcRect/>
          <a:stretch>
            <a:fillRect/>
          </a:stretch>
        </p:blipFill>
        <p:spPr bwMode="auto">
          <a:xfrm>
            <a:off x="2400869" y="1281344"/>
            <a:ext cx="1981200" cy="1143000"/>
          </a:xfrm>
          <a:prstGeom prst="rect">
            <a:avLst/>
          </a:prstGeom>
          <a:noFill/>
          <a:ln w="9525">
            <a:noFill/>
            <a:miter lim="800000"/>
            <a:headEnd/>
            <a:tailEnd/>
          </a:ln>
        </p:spPr>
      </p:pic>
      <p:pic>
        <p:nvPicPr>
          <p:cNvPr id="2052" name="Picture 4" descr="C:\Users\User\Desktop\Sagorika Power point\Image-2\sanchitanindya_1354553371_4-543038_10151248539948270_1859953268_n.jpg"/>
          <p:cNvPicPr>
            <a:picLocks noChangeAspect="1" noChangeArrowheads="1"/>
          </p:cNvPicPr>
          <p:nvPr/>
        </p:nvPicPr>
        <p:blipFill>
          <a:blip r:embed="rId3"/>
          <a:srcRect/>
          <a:stretch>
            <a:fillRect/>
          </a:stretch>
        </p:blipFill>
        <p:spPr bwMode="auto">
          <a:xfrm>
            <a:off x="2362200" y="2667000"/>
            <a:ext cx="2057400" cy="1066800"/>
          </a:xfrm>
          <a:prstGeom prst="rect">
            <a:avLst/>
          </a:prstGeom>
          <a:noFill/>
          <a:ln w="9525">
            <a:noFill/>
            <a:miter lim="800000"/>
            <a:headEnd/>
            <a:tailEnd/>
          </a:ln>
        </p:spPr>
      </p:pic>
      <p:sp>
        <p:nvSpPr>
          <p:cNvPr id="3" name="Rectangle 2"/>
          <p:cNvSpPr/>
          <p:nvPr/>
        </p:nvSpPr>
        <p:spPr>
          <a:xfrm>
            <a:off x="260348" y="1466850"/>
            <a:ext cx="2044191"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bn-BD" sz="2800" b="1" dirty="0">
                <a:latin typeface="NikoshBAN" pitchFamily="2" charset="0"/>
                <a:cs typeface="NikoshBAN" pitchFamily="2" charset="0"/>
              </a:rPr>
              <a:t>অট্টালিকা </a:t>
            </a:r>
            <a:r>
              <a:rPr lang="bn-BD" sz="3600" b="1" dirty="0">
                <a:latin typeface="NikoshBAN" pitchFamily="2" charset="0"/>
                <a:cs typeface="NikoshBAN" pitchFamily="2" charset="0"/>
              </a:rPr>
              <a:t> </a:t>
            </a:r>
            <a:r>
              <a:rPr lang="bn-BD" sz="3200" dirty="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5" name="Rectangle 4"/>
          <p:cNvSpPr/>
          <p:nvPr/>
        </p:nvSpPr>
        <p:spPr>
          <a:xfrm>
            <a:off x="152399" y="2762250"/>
            <a:ext cx="2057401"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bn-BD" sz="2800" b="1" dirty="0">
                <a:latin typeface="NikoshBAN" pitchFamily="2" charset="0"/>
                <a:cs typeface="NikoshBAN" pitchFamily="2" charset="0"/>
              </a:rPr>
              <a:t>বাষ্প-শকট</a:t>
            </a:r>
            <a:r>
              <a:rPr lang="bn-BD" sz="3600" b="1" dirty="0">
                <a:latin typeface="NikoshBAN" pitchFamily="2" charset="0"/>
                <a:cs typeface="NikoshBAN" pitchFamily="2" charset="0"/>
              </a:rPr>
              <a:t> </a:t>
            </a:r>
            <a:r>
              <a:rPr lang="bn-BD" sz="3200" dirty="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Rectangle 3"/>
          <p:cNvSpPr/>
          <p:nvPr/>
        </p:nvSpPr>
        <p:spPr>
          <a:xfrm>
            <a:off x="4572000" y="1352277"/>
            <a:ext cx="4297402" cy="11387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bn-BD" sz="3200" b="1" dirty="0">
                <a:latin typeface="NikoshBAN" pitchFamily="2" charset="0"/>
                <a:cs typeface="NikoshBAN" pitchFamily="2" charset="0"/>
              </a:rPr>
              <a:t>প্রাসাদ/ সুউচ্চ দালান বা ইমারত </a:t>
            </a:r>
            <a:r>
              <a:rPr lang="bn-BD" sz="3600" b="1" dirty="0">
                <a:latin typeface="NikoshBAN" pitchFamily="2" charset="0"/>
                <a:cs typeface="NikoshBAN" pitchFamily="2" charset="0"/>
              </a:rPr>
              <a:t> </a:t>
            </a:r>
            <a:r>
              <a:rPr lang="bn-BD" sz="3200" dirty="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6" name="Rectangle 5"/>
          <p:cNvSpPr/>
          <p:nvPr/>
        </p:nvSpPr>
        <p:spPr>
          <a:xfrm>
            <a:off x="4600576" y="2718138"/>
            <a:ext cx="4268826"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bn-BD" sz="3200" dirty="0">
                <a:latin typeface="NikoshBAN" pitchFamily="2" charset="0"/>
                <a:cs typeface="NikoshBAN" pitchFamily="2" charset="0"/>
              </a:rPr>
              <a:t> </a:t>
            </a:r>
            <a:r>
              <a:rPr lang="bn-BD" sz="3600" b="1" dirty="0">
                <a:latin typeface="NikoshBAN" pitchFamily="2" charset="0"/>
                <a:cs typeface="NikoshBAN" pitchFamily="2" charset="0"/>
              </a:rPr>
              <a:t>বাষ্প দ্বারা চালিত গাড়ি</a:t>
            </a:r>
            <a:endParaRPr lang="en-US" sz="3600" b="1" dirty="0">
              <a:latin typeface="NikoshBAN" pitchFamily="2" charset="0"/>
              <a:cs typeface="NikoshBAN" pitchFamily="2" charset="0"/>
            </a:endParaRPr>
          </a:p>
        </p:txBody>
      </p:sp>
      <p:pic>
        <p:nvPicPr>
          <p:cNvPr id="12" name="Picture 2" descr="C:\Users\User\Desktop\Sagorika Power point\Image-2\image_159223_1.rajshahi-sonali-bank-robbery-03.jpg"/>
          <p:cNvPicPr>
            <a:picLocks noChangeAspect="1" noChangeArrowheads="1"/>
          </p:cNvPicPr>
          <p:nvPr/>
        </p:nvPicPr>
        <p:blipFill>
          <a:blip r:embed="rId4"/>
          <a:srcRect/>
          <a:stretch>
            <a:fillRect/>
          </a:stretch>
        </p:blipFill>
        <p:spPr bwMode="auto">
          <a:xfrm>
            <a:off x="2286000" y="4080325"/>
            <a:ext cx="2057400" cy="1219200"/>
          </a:xfrm>
          <a:prstGeom prst="rect">
            <a:avLst/>
          </a:prstGeom>
          <a:noFill/>
          <a:ln w="9525">
            <a:noFill/>
            <a:miter lim="800000"/>
            <a:headEnd/>
            <a:tailEnd/>
          </a:ln>
        </p:spPr>
      </p:pic>
      <p:sp>
        <p:nvSpPr>
          <p:cNvPr id="7" name="Rectangle 6"/>
          <p:cNvSpPr/>
          <p:nvPr/>
        </p:nvSpPr>
        <p:spPr>
          <a:xfrm>
            <a:off x="260349" y="4314825"/>
            <a:ext cx="1768475"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bn-BD" sz="3600" b="1" dirty="0">
                <a:latin typeface="NikoshBAN" pitchFamily="2" charset="0"/>
                <a:cs typeface="NikoshBAN" pitchFamily="2" charset="0"/>
              </a:rPr>
              <a:t>শাবল</a:t>
            </a:r>
            <a:r>
              <a:rPr lang="bn-BD" sz="4000" b="1" dirty="0">
                <a:latin typeface="NikoshBAN" pitchFamily="2" charset="0"/>
                <a:cs typeface="NikoshBAN" pitchFamily="2" charset="0"/>
              </a:rPr>
              <a:t> </a:t>
            </a:r>
            <a:r>
              <a:rPr lang="bn-BD" sz="3200" dirty="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8" name="Rectangle 7"/>
          <p:cNvSpPr/>
          <p:nvPr/>
        </p:nvSpPr>
        <p:spPr>
          <a:xfrm>
            <a:off x="4600576" y="4053102"/>
            <a:ext cx="4268826" cy="11387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bn-BD" sz="3200" b="1" dirty="0">
                <a:latin typeface="NikoshBAN" pitchFamily="2" charset="0"/>
                <a:cs typeface="NikoshBAN" pitchFamily="2" charset="0"/>
              </a:rPr>
              <a:t>লোহার তৈরি মাটি খোঁড়ার হাতিয়ার</a:t>
            </a:r>
            <a:r>
              <a:rPr lang="bn-BD" sz="3600" b="1" dirty="0">
                <a:latin typeface="NikoshBAN" pitchFamily="2" charset="0"/>
                <a:cs typeface="NikoshBAN" pitchFamily="2" charset="0"/>
              </a:rPr>
              <a:t> </a:t>
            </a:r>
            <a:r>
              <a:rPr lang="bn-BD" sz="3200" dirty="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9" name="Rectangle 8"/>
          <p:cNvSpPr/>
          <p:nvPr/>
        </p:nvSpPr>
        <p:spPr>
          <a:xfrm>
            <a:off x="420688" y="5781675"/>
            <a:ext cx="1608137" cy="6667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bn-BD" sz="3200" b="1" dirty="0">
                <a:latin typeface="NikoshBAN" pitchFamily="2" charset="0"/>
                <a:cs typeface="NikoshBAN" pitchFamily="2" charset="0"/>
              </a:rPr>
              <a:t>ক্রোর</a:t>
            </a:r>
            <a:r>
              <a:rPr lang="bn-BD" sz="3600" b="1" dirty="0">
                <a:latin typeface="NikoshBAN" pitchFamily="2" charset="0"/>
                <a:cs typeface="NikoshBAN" pitchFamily="2" charset="0"/>
              </a:rPr>
              <a:t> </a:t>
            </a:r>
            <a:r>
              <a:rPr lang="bn-BD" sz="3200" dirty="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1" name="Rectangle 10"/>
          <p:cNvSpPr/>
          <p:nvPr/>
        </p:nvSpPr>
        <p:spPr>
          <a:xfrm>
            <a:off x="3336131" y="5646051"/>
            <a:ext cx="3081337" cy="914400"/>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algn="ctr" fontAlgn="auto">
              <a:spcBef>
                <a:spcPts val="0"/>
              </a:spcBef>
              <a:spcAft>
                <a:spcPts val="0"/>
              </a:spcAft>
              <a:defRPr/>
            </a:pPr>
            <a:r>
              <a:rPr lang="bn-BD" sz="4800" b="1" dirty="0">
                <a:solidFill>
                  <a:srgbClr val="FF0000"/>
                </a:solidFill>
                <a:latin typeface="NikoshBAN" pitchFamily="2" charset="0"/>
                <a:cs typeface="NikoshBAN" pitchFamily="2" charset="0"/>
              </a:rPr>
              <a:t>১,০০,০০,০০০</a:t>
            </a:r>
            <a:r>
              <a:rPr lang="bn-BD" sz="5400" b="1" dirty="0">
                <a:solidFill>
                  <a:srgbClr val="FF0000"/>
                </a:solidFill>
                <a:latin typeface="NikoshBAN" pitchFamily="2" charset="0"/>
                <a:cs typeface="NikoshBAN" pitchFamily="2" charset="0"/>
              </a:rPr>
              <a:t> </a:t>
            </a:r>
            <a:r>
              <a:rPr lang="bn-BD" sz="4800" dirty="0">
                <a:solidFill>
                  <a:srgbClr val="FF0000"/>
                </a:solidFill>
                <a:latin typeface="NikoshBAN" pitchFamily="2" charset="0"/>
                <a:cs typeface="NikoshBAN" pitchFamily="2" charset="0"/>
              </a:rPr>
              <a:t> </a:t>
            </a:r>
            <a:endParaRPr lang="en-US" sz="4800" dirty="0">
              <a:solidFill>
                <a:srgbClr val="FF0000"/>
              </a:solidFill>
              <a:latin typeface="NikoshBAN" pitchFamily="2" charset="0"/>
              <a:cs typeface="NikoshBAN" pitchFamily="2" charset="0"/>
            </a:endParaRPr>
          </a:p>
        </p:txBody>
      </p:sp>
      <p:sp>
        <p:nvSpPr>
          <p:cNvPr id="10" name="Rectangle 9"/>
          <p:cNvSpPr/>
          <p:nvPr/>
        </p:nvSpPr>
        <p:spPr>
          <a:xfrm>
            <a:off x="6953344" y="5756654"/>
            <a:ext cx="1773072" cy="6667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bn-BD" sz="3200" b="1" dirty="0">
                <a:latin typeface="NikoshBAN" pitchFamily="2" charset="0"/>
                <a:cs typeface="NikoshBAN" pitchFamily="2" charset="0"/>
              </a:rPr>
              <a:t>কোটি</a:t>
            </a:r>
            <a:r>
              <a:rPr lang="bn-BD" sz="3600" b="1" dirty="0">
                <a:latin typeface="NikoshBAN" pitchFamily="2" charset="0"/>
                <a:cs typeface="NikoshBAN" pitchFamily="2" charset="0"/>
              </a:rPr>
              <a:t> </a:t>
            </a:r>
            <a:r>
              <a:rPr lang="bn-BD" sz="3200" dirty="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2" name="Title 1"/>
          <p:cNvSpPr txBox="1">
            <a:spLocks/>
          </p:cNvSpPr>
          <p:nvPr/>
        </p:nvSpPr>
        <p:spPr bwMode="auto">
          <a:xfrm>
            <a:off x="3336131" y="291902"/>
            <a:ext cx="2743200" cy="685800"/>
          </a:xfrm>
          <a:prstGeom prst="rect">
            <a:avLst/>
          </a:prstGeom>
          <a:solidFill>
            <a:srgbClr val="800080"/>
          </a:solidFill>
          <a:ln w="38100" algn="ctr">
            <a:solidFill>
              <a:schemeClr val="bg1"/>
            </a:solidFill>
            <a:miter lim="800000"/>
            <a:headEnd/>
            <a:tailEnd/>
          </a:ln>
          <a:effectLst>
            <a:outerShdw dist="20000" dir="5400000" rotWithShape="0">
              <a:srgbClr val="000000">
                <a:alpha val="37999"/>
              </a:srgbClr>
            </a:outerShdw>
          </a:effectLst>
        </p:spPr>
        <p:txBody>
          <a:bodyPr/>
          <a:lstStyle/>
          <a:p>
            <a:pPr algn="ctr">
              <a:defRPr/>
            </a:pPr>
            <a:r>
              <a:rPr lang="bn-BD" sz="4400">
                <a:solidFill>
                  <a:srgbClr val="FFFFFF"/>
                </a:solidFill>
                <a:latin typeface="NikoshBAN" pitchFamily="2" charset="0"/>
                <a:cs typeface="NikoshBAN" pitchFamily="2" charset="0"/>
              </a:rPr>
              <a:t>শব্দার্থ</a:t>
            </a:r>
            <a:endParaRPr lang="en-US" sz="4400">
              <a:solidFill>
                <a:srgbClr val="FFFFFF"/>
              </a:solidFill>
              <a:latin typeface="NikoshBAN" pitchFamily="2" charset="0"/>
              <a:cs typeface="NikoshBAN" pitchFamily="2" charset="0"/>
            </a:endParaRPr>
          </a:p>
        </p:txBody>
      </p:sp>
    </p:spTree>
    <p:extLst>
      <p:ext uri="{BB962C8B-B14F-4D97-AF65-F5344CB8AC3E}">
        <p14:creationId xmlns:p14="http://schemas.microsoft.com/office/powerpoint/2010/main" val="178632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3" presetClass="entr" presetSubtype="16"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plus(in)">
                                      <p:cBhvr>
                                        <p:cTn id="59" dur="20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nodeType="clickEffect">
                                  <p:stCondLst>
                                    <p:cond delay="0"/>
                                  </p:stCondLst>
                                  <p:childTnLst>
                                    <p:set>
                                      <p:cBhvr>
                                        <p:cTn id="63" dur="1" fill="hold">
                                          <p:stCondLst>
                                            <p:cond delay="0"/>
                                          </p:stCondLst>
                                        </p:cTn>
                                        <p:tgtEl>
                                          <p:spTgt spid="2050"/>
                                        </p:tgtEl>
                                        <p:attrNameLst>
                                          <p:attrName>style.visibility</p:attrName>
                                        </p:attrNameLst>
                                      </p:cBhvr>
                                      <p:to>
                                        <p:strVal val="visible"/>
                                      </p:to>
                                    </p:set>
                                    <p:animEffect transition="in" filter="diamond(in)">
                                      <p:cBhvr>
                                        <p:cTn id="64" dur="2000"/>
                                        <p:tgtEl>
                                          <p:spTgt spid="2050"/>
                                        </p:tgtEl>
                                      </p:cBhvr>
                                    </p:animEffect>
                                  </p:childTnLst>
                                </p:cTn>
                              </p:par>
                              <p:par>
                                <p:cTn id="65" presetID="8" presetClass="entr" presetSubtype="16"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diamond(in)">
                                      <p:cBhvr>
                                        <p:cTn id="67" dur="20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nodeType="clickEffect">
                                  <p:stCondLst>
                                    <p:cond delay="0"/>
                                  </p:stCondLst>
                                  <p:childTnLst>
                                    <p:set>
                                      <p:cBhvr>
                                        <p:cTn id="71" dur="1" fill="hold">
                                          <p:stCondLst>
                                            <p:cond delay="0"/>
                                          </p:stCondLst>
                                        </p:cTn>
                                        <p:tgtEl>
                                          <p:spTgt spid="2052"/>
                                        </p:tgtEl>
                                        <p:attrNameLst>
                                          <p:attrName>style.visibility</p:attrName>
                                        </p:attrNameLst>
                                      </p:cBhvr>
                                      <p:to>
                                        <p:strVal val="visible"/>
                                      </p:to>
                                    </p:set>
                                    <p:animEffect transition="in" filter="diamond(in)">
                                      <p:cBhvr>
                                        <p:cTn id="72" dur="2000"/>
                                        <p:tgtEl>
                                          <p:spTgt spid="2052"/>
                                        </p:tgtEl>
                                      </p:cBhvr>
                                    </p:animEffect>
                                  </p:childTnLst>
                                </p:cTn>
                              </p:par>
                              <p:par>
                                <p:cTn id="73" presetID="8" presetClass="entr" presetSubtype="16"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diamond(in)">
                                      <p:cBhvr>
                                        <p:cTn id="7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P spid="6" grpId="0" animBg="1"/>
      <p:bldP spid="7" grpId="0" animBg="1"/>
      <p:bldP spid="8" grpId="0" animBg="1"/>
      <p:bldP spid="9" grpId="0" animBg="1"/>
      <p:bldP spid="11" grpId="0" animBg="1"/>
      <p:bldP spid="10"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45058" name="Rectangle 3"/>
          <p:cNvSpPr>
            <a:spLocks noChangeArrowheads="1"/>
          </p:cNvSpPr>
          <p:nvPr/>
        </p:nvSpPr>
        <p:spPr bwMode="auto">
          <a:xfrm>
            <a:off x="152400" y="472448"/>
            <a:ext cx="8839200" cy="6385552"/>
          </a:xfrm>
          <a:prstGeom prst="rect">
            <a:avLst/>
          </a:prstGeom>
          <a:solidFill>
            <a:srgbClr val="FFFFFF"/>
          </a:solidFill>
          <a:ln w="152400">
            <a:solidFill>
              <a:srgbClr val="FFCC00"/>
            </a:solidFill>
            <a:miter lim="800000"/>
            <a:headEnd/>
            <a:tailEnd/>
          </a:ln>
        </p:spPr>
        <p:txBody>
          <a:bodyPr wrap="none" anchor="ctr"/>
          <a:lstStyle/>
          <a:p>
            <a:pPr algn="ctr"/>
            <a:endParaRPr lang="en-US">
              <a:solidFill>
                <a:srgbClr val="4BACC6"/>
              </a:solidFill>
              <a:cs typeface="Vrinda" pitchFamily="2" charset="0"/>
            </a:endParaRPr>
          </a:p>
        </p:txBody>
      </p:sp>
      <p:sp>
        <p:nvSpPr>
          <p:cNvPr id="45060" name="Rounded Rectangle 2"/>
          <p:cNvSpPr>
            <a:spLocks noChangeArrowheads="1"/>
          </p:cNvSpPr>
          <p:nvPr/>
        </p:nvSpPr>
        <p:spPr bwMode="auto">
          <a:xfrm>
            <a:off x="2819400" y="725142"/>
            <a:ext cx="4011873" cy="672521"/>
          </a:xfrm>
          <a:prstGeom prst="roundRect">
            <a:avLst>
              <a:gd name="adj" fmla="val 16667"/>
            </a:avLst>
          </a:prstGeom>
          <a:solidFill>
            <a:schemeClr val="hlink"/>
          </a:solidFill>
          <a:ln w="25400" algn="ctr">
            <a:solidFill>
              <a:srgbClr val="89A4A7"/>
            </a:solidFill>
            <a:round/>
            <a:headEnd/>
            <a:tailEnd/>
          </a:ln>
        </p:spPr>
        <p:txBody>
          <a:bodyPr anchor="ctr"/>
          <a:lstStyle/>
          <a:p>
            <a:pPr algn="ctr"/>
            <a:r>
              <a:rPr lang="bn-BD" sz="4000" b="1" dirty="0">
                <a:solidFill>
                  <a:schemeClr val="bg1"/>
                </a:solidFill>
                <a:latin typeface="NikoshBAN" pitchFamily="2" charset="0"/>
                <a:cs typeface="NikoshBAN" pitchFamily="2" charset="0"/>
              </a:rPr>
              <a:t>পাঠ বিশ্লেষণ:</a:t>
            </a:r>
            <a:r>
              <a:rPr lang="bn-BD" sz="2400" b="1" dirty="0">
                <a:solidFill>
                  <a:schemeClr val="bg1"/>
                </a:solidFill>
                <a:latin typeface="NikoshBAN" pitchFamily="2" charset="0"/>
                <a:cs typeface="NikoshBAN" pitchFamily="2" charset="0"/>
              </a:rPr>
              <a:t> </a:t>
            </a:r>
            <a:endParaRPr lang="en-US" sz="2400" b="1" dirty="0">
              <a:solidFill>
                <a:schemeClr val="bg1"/>
              </a:solidFill>
              <a:latin typeface="NikoshBAN" pitchFamily="2" charset="0"/>
              <a:cs typeface="NikoshBAN" pitchFamily="2" charset="0"/>
            </a:endParaRPr>
          </a:p>
        </p:txBody>
      </p:sp>
      <p:sp>
        <p:nvSpPr>
          <p:cNvPr id="4" name="TextBox 1"/>
          <p:cNvSpPr txBox="1">
            <a:spLocks noChangeArrowheads="1"/>
          </p:cNvSpPr>
          <p:nvPr/>
        </p:nvSpPr>
        <p:spPr bwMode="auto">
          <a:xfrm>
            <a:off x="136568" y="4250531"/>
            <a:ext cx="8702632" cy="2585323"/>
          </a:xfrm>
          <a:prstGeom prst="rect">
            <a:avLst/>
          </a:prstGeom>
          <a:noFill/>
          <a:ln w="9525">
            <a:noFill/>
            <a:miter lim="800000"/>
            <a:headEnd/>
            <a:tailEnd/>
          </a:ln>
        </p:spPr>
        <p:txBody>
          <a:bodyPr wrap="square">
            <a:spAutoFit/>
          </a:bodyPr>
          <a:lstStyle/>
          <a:p>
            <a:pPr algn="r"/>
            <a:r>
              <a:rPr lang="bn-BD" sz="5400" b="1" dirty="0">
                <a:solidFill>
                  <a:schemeClr val="bg1"/>
                </a:solidFill>
                <a:latin typeface="NikoshBAN" pitchFamily="2" charset="0"/>
                <a:cs typeface="NikoshBAN" pitchFamily="2" charset="0"/>
              </a:rPr>
              <a:t>দেখিনু সে দিন রেলে, কুলি বলে এক বাবু </a:t>
            </a:r>
            <a:r>
              <a:rPr lang="bn-BD" sz="5400" b="1" dirty="0" smtClean="0">
                <a:solidFill>
                  <a:schemeClr val="bg1"/>
                </a:solidFill>
                <a:latin typeface="NikoshBAN" pitchFamily="2" charset="0"/>
                <a:cs typeface="NikoshBAN" pitchFamily="2" charset="0"/>
              </a:rPr>
              <a:t>সা’ব</a:t>
            </a:r>
            <a:r>
              <a:rPr lang="en-US" sz="5400" b="1" dirty="0" smtClean="0">
                <a:solidFill>
                  <a:schemeClr val="bg1"/>
                </a:solidFill>
                <a:latin typeface="NikoshBAN" pitchFamily="2" charset="0"/>
                <a:cs typeface="NikoshBAN" pitchFamily="2" charset="0"/>
              </a:rPr>
              <a:t> </a:t>
            </a:r>
            <a:r>
              <a:rPr lang="bn-BD" sz="5400" b="1" dirty="0" smtClean="0">
                <a:solidFill>
                  <a:schemeClr val="bg1"/>
                </a:solidFill>
                <a:latin typeface="NikoshBAN" pitchFamily="2" charset="0"/>
                <a:cs typeface="NikoshBAN" pitchFamily="2" charset="0"/>
              </a:rPr>
              <a:t>তারে </a:t>
            </a:r>
            <a:r>
              <a:rPr lang="bn-BD" sz="5400" b="1" dirty="0">
                <a:solidFill>
                  <a:schemeClr val="bg1"/>
                </a:solidFill>
                <a:latin typeface="NikoshBAN" pitchFamily="2" charset="0"/>
                <a:cs typeface="NikoshBAN" pitchFamily="2" charset="0"/>
              </a:rPr>
              <a:t>ঠেলে দিলে নিচে </a:t>
            </a:r>
            <a:r>
              <a:rPr lang="bn-BD" sz="5400" b="1" dirty="0" smtClean="0">
                <a:solidFill>
                  <a:schemeClr val="bg1"/>
                </a:solidFill>
                <a:latin typeface="NikoshBAN" pitchFamily="2" charset="0"/>
                <a:cs typeface="NikoshBAN" pitchFamily="2" charset="0"/>
              </a:rPr>
              <a:t>ফেলে-</a:t>
            </a:r>
            <a:endParaRPr lang="bn-BD" sz="5400" b="1" dirty="0">
              <a:solidFill>
                <a:schemeClr val="bg1"/>
              </a:solidFill>
              <a:latin typeface="NikoshBAN" pitchFamily="2" charset="0"/>
              <a:cs typeface="NikoshBAN" pitchFamily="2" charset="0"/>
            </a:endParaRPr>
          </a:p>
        </p:txBody>
      </p:sp>
      <p:pic>
        <p:nvPicPr>
          <p:cNvPr id="5" name="Picture 4" descr="k2.jpg"/>
          <p:cNvPicPr>
            <a:picLocks noChangeAspect="1"/>
          </p:cNvPicPr>
          <p:nvPr/>
        </p:nvPicPr>
        <p:blipFill>
          <a:blip r:embed="rId3"/>
          <a:srcRect/>
          <a:stretch>
            <a:fillRect/>
          </a:stretch>
        </p:blipFill>
        <p:spPr bwMode="auto">
          <a:xfrm>
            <a:off x="4583373" y="1774816"/>
            <a:ext cx="4047699" cy="2475715"/>
          </a:xfrm>
          <a:prstGeom prst="rect">
            <a:avLst/>
          </a:prstGeom>
          <a:noFill/>
          <a:ln w="9525">
            <a:noFill/>
            <a:miter lim="800000"/>
            <a:headEnd/>
            <a:tailEnd/>
          </a:ln>
        </p:spPr>
      </p:pic>
      <p:pic>
        <p:nvPicPr>
          <p:cNvPr id="3075" name="Picture 3" descr="C:\Users\LAB_3_User\Pictures\vlcsnap-2015-02-02-15h16m29s49.png"/>
          <p:cNvPicPr>
            <a:picLocks noChangeAspect="1" noChangeArrowheads="1"/>
          </p:cNvPicPr>
          <p:nvPr/>
        </p:nvPicPr>
        <p:blipFill>
          <a:blip r:embed="rId4"/>
          <a:srcRect/>
          <a:stretch>
            <a:fillRect/>
          </a:stretch>
        </p:blipFill>
        <p:spPr bwMode="auto">
          <a:xfrm>
            <a:off x="293232" y="1895132"/>
            <a:ext cx="3930750" cy="1967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diamond(in)">
                                      <p:cBhvr>
                                        <p:cTn id="12" dur="2000"/>
                                        <p:tgtEl>
                                          <p:spTgt spid="3075"/>
                                        </p:tgtEl>
                                      </p:cBhvr>
                                    </p:animEffect>
                                  </p:childTnLst>
                                </p:cTn>
                              </p:par>
                              <p:par>
                                <p:cTn id="13" presetID="8"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46082"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4098" name="Picture 2" descr="C:\Users\User\Desktop\Sagorika Power point\Image-2\ghoom_1309616718_1-crying-woman.jpg"/>
          <p:cNvPicPr>
            <a:picLocks noChangeAspect="1" noChangeArrowheads="1"/>
          </p:cNvPicPr>
          <p:nvPr/>
        </p:nvPicPr>
        <p:blipFill>
          <a:blip r:embed="rId2"/>
          <a:srcRect b="5769"/>
          <a:stretch>
            <a:fillRect/>
          </a:stretch>
        </p:blipFill>
        <p:spPr bwMode="auto">
          <a:xfrm>
            <a:off x="385328" y="1007968"/>
            <a:ext cx="4259494" cy="2474486"/>
          </a:xfrm>
          <a:prstGeom prst="rect">
            <a:avLst/>
          </a:prstGeom>
          <a:noFill/>
          <a:ln w="9525">
            <a:noFill/>
            <a:miter lim="800000"/>
            <a:headEnd/>
            <a:tailEnd/>
          </a:ln>
        </p:spPr>
      </p:pic>
      <p:pic>
        <p:nvPicPr>
          <p:cNvPr id="2" name="Picture 2" descr="C:\Users\LAB_3_User\Pictures\vlcsnap-2015-02-02-15h20m29s151.png"/>
          <p:cNvPicPr>
            <a:picLocks noChangeAspect="1" noChangeArrowheads="1"/>
          </p:cNvPicPr>
          <p:nvPr/>
        </p:nvPicPr>
        <p:blipFill>
          <a:blip r:embed="rId3"/>
          <a:srcRect/>
          <a:stretch>
            <a:fillRect/>
          </a:stretch>
        </p:blipFill>
        <p:spPr bwMode="auto">
          <a:xfrm>
            <a:off x="4911870" y="1078420"/>
            <a:ext cx="3750792" cy="2390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3"/>
          <p:cNvSpPr txBox="1">
            <a:spLocks noChangeArrowheads="1"/>
          </p:cNvSpPr>
          <p:nvPr/>
        </p:nvSpPr>
        <p:spPr bwMode="auto">
          <a:xfrm>
            <a:off x="197893" y="3657600"/>
            <a:ext cx="8686800" cy="2862322"/>
          </a:xfrm>
          <a:prstGeom prst="rect">
            <a:avLst/>
          </a:prstGeom>
          <a:noFill/>
          <a:ln w="9525">
            <a:noFill/>
            <a:miter lim="800000"/>
            <a:headEnd/>
            <a:tailEnd/>
          </a:ln>
        </p:spPr>
        <p:txBody>
          <a:bodyPr wrap="square">
            <a:spAutoFit/>
          </a:bodyPr>
          <a:lstStyle/>
          <a:p>
            <a:pPr algn="ctr"/>
            <a:r>
              <a:rPr lang="bn-BD" sz="6000" b="1" dirty="0">
                <a:solidFill>
                  <a:schemeClr val="bg1"/>
                </a:solidFill>
                <a:latin typeface="NikoshBAN" pitchFamily="2" charset="0"/>
                <a:cs typeface="NikoshBAN" pitchFamily="2" charset="0"/>
              </a:rPr>
              <a:t>চোখ ফেটে এলো জল</a:t>
            </a:r>
            <a:r>
              <a:rPr lang="bn-BD" sz="6000" b="1" dirty="0" smtClean="0">
                <a:solidFill>
                  <a:schemeClr val="bg1"/>
                </a:solidFill>
                <a:latin typeface="NikoshBAN" pitchFamily="2" charset="0"/>
                <a:cs typeface="NikoshBAN" pitchFamily="2" charset="0"/>
              </a:rPr>
              <a:t>,</a:t>
            </a:r>
            <a:r>
              <a:rPr lang="bn-BD" sz="6000" b="1" dirty="0">
                <a:solidFill>
                  <a:schemeClr val="bg1"/>
                </a:solidFill>
                <a:latin typeface="NikoshBAN" pitchFamily="2" charset="0"/>
                <a:cs typeface="NikoshBAN" pitchFamily="2" charset="0"/>
              </a:rPr>
              <a:t> এমনি করে কি জগৎ জুড়িয়া মার খাবে দুর্বল</a:t>
            </a:r>
            <a:endParaRPr lang="bn-BD" sz="6000" b="1" dirty="0">
              <a:solidFill>
                <a:srgbClr val="FF0000"/>
              </a:solidFill>
              <a:latin typeface="NikoshBAN" pitchFamily="2" charset="0"/>
              <a:cs typeface="NikoshBAN" pitchFamily="2" charset="0"/>
            </a:endParaRPr>
          </a:p>
        </p:txBody>
      </p:sp>
      <p:sp>
        <p:nvSpPr>
          <p:cNvPr id="8" name="Rounded Rectangle 2"/>
          <p:cNvSpPr>
            <a:spLocks noChangeArrowheads="1"/>
          </p:cNvSpPr>
          <p:nvPr/>
        </p:nvSpPr>
        <p:spPr bwMode="auto">
          <a:xfrm>
            <a:off x="2819400" y="375253"/>
            <a:ext cx="3929197" cy="480315"/>
          </a:xfrm>
          <a:prstGeom prst="roundRect">
            <a:avLst>
              <a:gd name="adj" fmla="val 16667"/>
            </a:avLst>
          </a:prstGeom>
          <a:solidFill>
            <a:schemeClr val="hlink"/>
          </a:solidFill>
          <a:ln w="25400" algn="ctr">
            <a:solidFill>
              <a:srgbClr val="89A4A7"/>
            </a:solidFill>
            <a:round/>
            <a:headEnd/>
            <a:tailEnd/>
          </a:ln>
        </p:spPr>
        <p:txBody>
          <a:bodyPr anchor="ctr"/>
          <a:lstStyle/>
          <a:p>
            <a:pPr algn="ctr"/>
            <a:r>
              <a:rPr lang="bn-BD" sz="4000" b="1" dirty="0">
                <a:solidFill>
                  <a:schemeClr val="bg1"/>
                </a:solidFill>
                <a:latin typeface="NikoshBAN" pitchFamily="2" charset="0"/>
                <a:cs typeface="NikoshBAN" pitchFamily="2" charset="0"/>
              </a:rPr>
              <a:t>পাঠ বিশ্লেষণ:</a:t>
            </a:r>
            <a:r>
              <a:rPr lang="bn-BD" sz="2400" b="1" dirty="0">
                <a:solidFill>
                  <a:schemeClr val="bg1"/>
                </a:solidFill>
                <a:latin typeface="NikoshBAN" pitchFamily="2" charset="0"/>
                <a:cs typeface="NikoshBAN" pitchFamily="2" charset="0"/>
              </a:rPr>
              <a:t> </a:t>
            </a:r>
            <a:endParaRPr lang="en-US" sz="2400" b="1"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plus(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47106"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6" name="Picture 2" descr="C:\Users\User\Desktop\Sagorika Power point\Image-2\untitled-13_49829.jpg"/>
          <p:cNvPicPr>
            <a:picLocks noChangeAspect="1" noChangeArrowheads="1"/>
          </p:cNvPicPr>
          <p:nvPr/>
        </p:nvPicPr>
        <p:blipFill>
          <a:blip r:embed="rId2"/>
          <a:srcRect/>
          <a:stretch>
            <a:fillRect/>
          </a:stretch>
        </p:blipFill>
        <p:spPr bwMode="auto">
          <a:xfrm>
            <a:off x="350293" y="884830"/>
            <a:ext cx="4539018" cy="2171700"/>
          </a:xfrm>
          <a:prstGeom prst="rect">
            <a:avLst/>
          </a:prstGeom>
          <a:noFill/>
          <a:ln w="9525">
            <a:noFill/>
            <a:miter lim="800000"/>
            <a:headEnd/>
            <a:tailEnd/>
          </a:ln>
        </p:spPr>
      </p:pic>
      <p:pic>
        <p:nvPicPr>
          <p:cNvPr id="3074" name="Picture 2" descr="C:\Users\User\Desktop\Sagorika Power point\Image-2\0.jpg"/>
          <p:cNvPicPr>
            <a:picLocks noChangeAspect="1" noChangeArrowheads="1"/>
          </p:cNvPicPr>
          <p:nvPr/>
        </p:nvPicPr>
        <p:blipFill>
          <a:blip r:embed="rId3"/>
          <a:srcRect/>
          <a:stretch>
            <a:fillRect/>
          </a:stretch>
        </p:blipFill>
        <p:spPr bwMode="auto">
          <a:xfrm>
            <a:off x="5148618" y="884830"/>
            <a:ext cx="3810000" cy="2133600"/>
          </a:xfrm>
          <a:prstGeom prst="rect">
            <a:avLst/>
          </a:prstGeom>
          <a:noFill/>
          <a:ln w="9525">
            <a:noFill/>
            <a:miter lim="800000"/>
            <a:headEnd/>
            <a:tailEnd/>
          </a:ln>
        </p:spPr>
      </p:pic>
      <p:sp>
        <p:nvSpPr>
          <p:cNvPr id="2" name="TextBox 3"/>
          <p:cNvSpPr txBox="1">
            <a:spLocks noChangeArrowheads="1"/>
          </p:cNvSpPr>
          <p:nvPr/>
        </p:nvSpPr>
        <p:spPr bwMode="auto">
          <a:xfrm>
            <a:off x="152400" y="3289280"/>
            <a:ext cx="8806218" cy="3416320"/>
          </a:xfrm>
          <a:prstGeom prst="rect">
            <a:avLst/>
          </a:prstGeom>
          <a:noFill/>
          <a:ln w="9525">
            <a:noFill/>
            <a:miter lim="800000"/>
            <a:headEnd/>
            <a:tailEnd/>
          </a:ln>
        </p:spPr>
        <p:txBody>
          <a:bodyPr wrap="square">
            <a:spAutoFit/>
          </a:bodyPr>
          <a:lstStyle/>
          <a:p>
            <a:pPr algn="ctr"/>
            <a:r>
              <a:rPr lang="bn-BD" sz="5400" b="1" dirty="0">
                <a:solidFill>
                  <a:schemeClr val="bg1"/>
                </a:solidFill>
                <a:latin typeface="NikoshBAN" pitchFamily="2" charset="0"/>
                <a:cs typeface="NikoshBAN" pitchFamily="2" charset="0"/>
              </a:rPr>
              <a:t>যে দধীচিদের হাড় দিয়ে ঐ বাষ্প-শকট চলে, বাবু সাব এসে চড়িল তাহাতে, কুলিরা পড়িল তলে</a:t>
            </a:r>
            <a:r>
              <a:rPr lang="bn-BD" sz="5400" b="1" dirty="0" smtClean="0">
                <a:solidFill>
                  <a:schemeClr val="bg1"/>
                </a:solidFill>
                <a:latin typeface="NikoshBAN" pitchFamily="2" charset="0"/>
                <a:cs typeface="NikoshBAN" pitchFamily="2" charset="0"/>
              </a:rPr>
              <a:t>।</a:t>
            </a:r>
            <a:endParaRPr lang="bn-BD" sz="5400" b="1" dirty="0">
              <a:solidFill>
                <a:schemeClr val="bg1"/>
              </a:solidFill>
              <a:latin typeface="NikoshBAN" pitchFamily="2" charset="0"/>
              <a:cs typeface="NikoshBAN" pitchFamily="2" charset="0"/>
            </a:endParaRPr>
          </a:p>
        </p:txBody>
      </p:sp>
      <p:sp>
        <p:nvSpPr>
          <p:cNvPr id="8" name="Rounded Rectangle 2"/>
          <p:cNvSpPr>
            <a:spLocks noChangeArrowheads="1"/>
          </p:cNvSpPr>
          <p:nvPr/>
        </p:nvSpPr>
        <p:spPr bwMode="auto">
          <a:xfrm>
            <a:off x="2743200" y="288140"/>
            <a:ext cx="3929197" cy="480315"/>
          </a:xfrm>
          <a:prstGeom prst="roundRect">
            <a:avLst>
              <a:gd name="adj" fmla="val 16667"/>
            </a:avLst>
          </a:prstGeom>
          <a:solidFill>
            <a:schemeClr val="hlink"/>
          </a:solidFill>
          <a:ln w="25400" algn="ctr">
            <a:solidFill>
              <a:srgbClr val="89A4A7"/>
            </a:solidFill>
            <a:round/>
            <a:headEnd/>
            <a:tailEnd/>
          </a:ln>
        </p:spPr>
        <p:txBody>
          <a:bodyPr anchor="ctr"/>
          <a:lstStyle/>
          <a:p>
            <a:pPr algn="ctr"/>
            <a:r>
              <a:rPr lang="bn-BD" sz="4000" b="1" dirty="0">
                <a:solidFill>
                  <a:schemeClr val="bg1"/>
                </a:solidFill>
                <a:latin typeface="NikoshBAN" pitchFamily="2" charset="0"/>
                <a:cs typeface="NikoshBAN" pitchFamily="2" charset="0"/>
              </a:rPr>
              <a:t>পাঠ বিশ্লেষণ:</a:t>
            </a:r>
            <a:r>
              <a:rPr lang="bn-BD" sz="2400" b="1" dirty="0">
                <a:solidFill>
                  <a:schemeClr val="bg1"/>
                </a:solidFill>
                <a:latin typeface="NikoshBAN" pitchFamily="2" charset="0"/>
                <a:cs typeface="NikoshBAN" pitchFamily="2" charset="0"/>
              </a:rPr>
              <a:t> </a:t>
            </a:r>
            <a:endParaRPr lang="en-US" sz="2400" b="1"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diamond(in)">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plus(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pic>
        <p:nvPicPr>
          <p:cNvPr id="5123" name="Picture 3" descr="C:\Users\User\Desktop\Sagorika Power point\Image-2\image_160_21233.jpg"/>
          <p:cNvPicPr>
            <a:picLocks noChangeAspect="1" noChangeArrowheads="1"/>
          </p:cNvPicPr>
          <p:nvPr/>
        </p:nvPicPr>
        <p:blipFill>
          <a:blip r:embed="rId2"/>
          <a:srcRect/>
          <a:stretch>
            <a:fillRect/>
          </a:stretch>
        </p:blipFill>
        <p:spPr bwMode="auto">
          <a:xfrm>
            <a:off x="6553200" y="762000"/>
            <a:ext cx="2514600" cy="2321216"/>
          </a:xfrm>
          <a:prstGeom prst="rect">
            <a:avLst/>
          </a:prstGeom>
          <a:noFill/>
          <a:ln w="9525">
            <a:noFill/>
            <a:miter lim="800000"/>
            <a:headEnd/>
            <a:tailEnd/>
          </a:ln>
        </p:spPr>
      </p:pic>
      <p:pic>
        <p:nvPicPr>
          <p:cNvPr id="3074" name="Picture 2" descr="C:\Users\User\Desktop\Sagorika Power point\Image-2\bc1da5802edfece2c7bd87d39c9c022a-13.jpg"/>
          <p:cNvPicPr>
            <a:picLocks noChangeAspect="1" noChangeArrowheads="1"/>
          </p:cNvPicPr>
          <p:nvPr/>
        </p:nvPicPr>
        <p:blipFill>
          <a:blip r:embed="rId3"/>
          <a:srcRect/>
          <a:stretch>
            <a:fillRect/>
          </a:stretch>
        </p:blipFill>
        <p:spPr bwMode="auto">
          <a:xfrm>
            <a:off x="152400" y="762000"/>
            <a:ext cx="3124200" cy="2321218"/>
          </a:xfrm>
          <a:prstGeom prst="rect">
            <a:avLst/>
          </a:prstGeom>
          <a:noFill/>
          <a:ln w="9525">
            <a:noFill/>
            <a:miter lim="800000"/>
            <a:headEnd/>
            <a:tailEnd/>
          </a:ln>
        </p:spPr>
      </p:pic>
      <p:pic>
        <p:nvPicPr>
          <p:cNvPr id="3075" name="Picture 3" descr="C:\Users\User\Desktop\Sagorika Power point\Image-2\5546899_0.jpg"/>
          <p:cNvPicPr>
            <a:picLocks noChangeAspect="1" noChangeArrowheads="1"/>
          </p:cNvPicPr>
          <p:nvPr/>
        </p:nvPicPr>
        <p:blipFill>
          <a:blip r:embed="rId4"/>
          <a:srcRect/>
          <a:stretch>
            <a:fillRect/>
          </a:stretch>
        </p:blipFill>
        <p:spPr bwMode="auto">
          <a:xfrm>
            <a:off x="3429000" y="762000"/>
            <a:ext cx="2971800" cy="2321217"/>
          </a:xfrm>
          <a:prstGeom prst="rect">
            <a:avLst/>
          </a:prstGeom>
          <a:noFill/>
          <a:ln w="9525">
            <a:noFill/>
            <a:miter lim="800000"/>
            <a:headEnd/>
            <a:tailEnd/>
          </a:ln>
        </p:spPr>
      </p:pic>
      <p:sp>
        <p:nvSpPr>
          <p:cNvPr id="2" name="TextBox 5"/>
          <p:cNvSpPr txBox="1">
            <a:spLocks noChangeArrowheads="1"/>
          </p:cNvSpPr>
          <p:nvPr/>
        </p:nvSpPr>
        <p:spPr bwMode="auto">
          <a:xfrm>
            <a:off x="228600" y="3262449"/>
            <a:ext cx="8686800" cy="3416320"/>
          </a:xfrm>
          <a:prstGeom prst="rect">
            <a:avLst/>
          </a:prstGeom>
          <a:noFill/>
          <a:ln w="9525">
            <a:noFill/>
            <a:miter lim="800000"/>
            <a:headEnd/>
            <a:tailEnd/>
          </a:ln>
        </p:spPr>
        <p:txBody>
          <a:bodyPr wrap="square">
            <a:spAutoFit/>
          </a:bodyPr>
          <a:lstStyle/>
          <a:p>
            <a:pPr algn="ctr"/>
            <a:r>
              <a:rPr lang="bn-BD" sz="5400" b="1" dirty="0">
                <a:latin typeface="NikoshBAN" pitchFamily="2" charset="0"/>
                <a:cs typeface="NikoshBAN" pitchFamily="2" charset="0"/>
              </a:rPr>
              <a:t>বেতন দিয়াছ?-চুপ রও যত মিথ্যাবাদীর দল! কত পাই দিয়ে কুলিদের, তুই কত ক্রোর পেলি বল</a:t>
            </a:r>
            <a:r>
              <a:rPr lang="bn-BD" sz="5400" b="1" dirty="0" smtClean="0">
                <a:latin typeface="NikoshBAN" pitchFamily="2" charset="0"/>
                <a:cs typeface="NikoshBAN" pitchFamily="2" charset="0"/>
              </a:rPr>
              <a:t>?</a:t>
            </a:r>
            <a:endParaRPr lang="bn-BD" sz="5400" b="1" dirty="0">
              <a:latin typeface="NikoshBAN" pitchFamily="2" charset="0"/>
              <a:cs typeface="NikoshBAN" pitchFamily="2" charset="0"/>
            </a:endParaRPr>
          </a:p>
        </p:txBody>
      </p:sp>
      <p:sp>
        <p:nvSpPr>
          <p:cNvPr id="10" name="Rounded Rectangle 2"/>
          <p:cNvSpPr>
            <a:spLocks noChangeArrowheads="1"/>
          </p:cNvSpPr>
          <p:nvPr/>
        </p:nvSpPr>
        <p:spPr bwMode="auto">
          <a:xfrm>
            <a:off x="3009900" y="143071"/>
            <a:ext cx="3124200" cy="430367"/>
          </a:xfrm>
          <a:prstGeom prst="roundRect">
            <a:avLst>
              <a:gd name="adj" fmla="val 16667"/>
            </a:avLst>
          </a:prstGeom>
          <a:solidFill>
            <a:schemeClr val="hlink"/>
          </a:solidFill>
          <a:ln w="25400" algn="ctr">
            <a:solidFill>
              <a:srgbClr val="89A4A7"/>
            </a:solidFill>
            <a:round/>
            <a:headEnd/>
            <a:tailEnd/>
          </a:ln>
        </p:spPr>
        <p:txBody>
          <a:bodyPr anchor="ctr"/>
          <a:lstStyle/>
          <a:p>
            <a:pPr algn="ctr"/>
            <a:r>
              <a:rPr lang="bn-BD" sz="3200" b="1" dirty="0">
                <a:latin typeface="NikoshBAN" pitchFamily="2" charset="0"/>
                <a:cs typeface="NikoshBAN" pitchFamily="2" charset="0"/>
              </a:rPr>
              <a:t>পাঠ বিশ্লেষণ:</a:t>
            </a:r>
            <a:r>
              <a:rPr lang="bn-BD" b="1" dirty="0">
                <a:latin typeface="NikoshBAN" pitchFamily="2" charset="0"/>
                <a:cs typeface="NikoshBAN" pitchFamily="2" charset="0"/>
              </a:rPr>
              <a:t> </a:t>
            </a:r>
            <a:endParaRPr lang="en-US"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par>
                                <p:cTn id="8" presetID="6" presetClass="entr" presetSubtype="16"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circle(in)">
                                      <p:cBhvr>
                                        <p:cTn id="10" dur="2000"/>
                                        <p:tgtEl>
                                          <p:spTgt spid="3075"/>
                                        </p:tgtEl>
                                      </p:cBhvr>
                                    </p:animEffect>
                                  </p:childTnLst>
                                </p:cTn>
                              </p:par>
                              <p:par>
                                <p:cTn id="11" presetID="6" presetClass="entr" presetSubtype="16"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circle(in)">
                                      <p:cBhvr>
                                        <p:cTn id="13" dur="2000"/>
                                        <p:tgtEl>
                                          <p:spTgt spid="5123"/>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plus(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nip Single Corner Rectangle 10"/>
          <p:cNvSpPr/>
          <p:nvPr/>
        </p:nvSpPr>
        <p:spPr>
          <a:xfrm>
            <a:off x="0" y="914400"/>
            <a:ext cx="9144000" cy="5943599"/>
          </a:xfrm>
          <a:prstGeom prst="snip1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bn-BD" sz="4500" b="1" dirty="0">
                <a:ln w="1905"/>
                <a:solidFill>
                  <a:srgbClr val="FFFF00"/>
                </a:solidFill>
                <a:effectLst>
                  <a:innerShdw blurRad="69850" dist="43180" dir="5400000">
                    <a:srgbClr val="000000">
                      <a:alpha val="65000"/>
                    </a:srgbClr>
                  </a:innerShdw>
                </a:effectLst>
                <a:latin typeface="NikoshBAN"/>
                <a:cs typeface="NikoshBAN" pitchFamily="2" charset="0"/>
              </a:rPr>
              <a:t>মোঃ </a:t>
            </a:r>
            <a:r>
              <a:rPr lang="en-US" sz="4500" b="1" dirty="0" err="1">
                <a:ln w="1905"/>
                <a:solidFill>
                  <a:srgbClr val="FFFF00"/>
                </a:solidFill>
                <a:effectLst>
                  <a:innerShdw blurRad="69850" dist="43180" dir="5400000">
                    <a:srgbClr val="000000">
                      <a:alpha val="65000"/>
                    </a:srgbClr>
                  </a:innerShdw>
                </a:effectLst>
                <a:latin typeface="NikoshBAN"/>
                <a:cs typeface="NikoshBAN" pitchFamily="2" charset="0"/>
              </a:rPr>
              <a:t>মোকলেছ</a:t>
            </a:r>
            <a:r>
              <a:rPr lang="en-US" sz="4500" b="1" dirty="0">
                <a:ln w="1905"/>
                <a:solidFill>
                  <a:srgbClr val="FFFF00"/>
                </a:solidFill>
                <a:effectLst>
                  <a:innerShdw blurRad="69850" dist="43180" dir="5400000">
                    <a:srgbClr val="000000">
                      <a:alpha val="65000"/>
                    </a:srgbClr>
                  </a:innerShdw>
                </a:effectLst>
                <a:latin typeface="NikoshBAN"/>
                <a:cs typeface="NikoshBAN" pitchFamily="2" charset="0"/>
              </a:rPr>
              <a:t> </a:t>
            </a:r>
            <a:r>
              <a:rPr lang="en-US" sz="4500" b="1" dirty="0" err="1">
                <a:ln w="1905"/>
                <a:solidFill>
                  <a:srgbClr val="FFFF00"/>
                </a:solidFill>
                <a:effectLst>
                  <a:innerShdw blurRad="69850" dist="43180" dir="5400000">
                    <a:srgbClr val="000000">
                      <a:alpha val="65000"/>
                    </a:srgbClr>
                  </a:innerShdw>
                </a:effectLst>
                <a:latin typeface="NikoshBAN"/>
                <a:cs typeface="NikoshBAN" pitchFamily="2" charset="0"/>
              </a:rPr>
              <a:t>উদ্দিন</a:t>
            </a:r>
            <a:r>
              <a:rPr lang="en-US" sz="4500" b="1" dirty="0">
                <a:ln w="1905"/>
                <a:solidFill>
                  <a:srgbClr val="FFFF00"/>
                </a:solidFill>
                <a:effectLst>
                  <a:innerShdw blurRad="69850" dist="43180" dir="5400000">
                    <a:srgbClr val="000000">
                      <a:alpha val="65000"/>
                    </a:srgbClr>
                  </a:innerShdw>
                </a:effectLst>
                <a:latin typeface="NikoshBAN"/>
                <a:cs typeface="NikoshBAN" pitchFamily="2" charset="0"/>
              </a:rPr>
              <a:t> </a:t>
            </a:r>
          </a:p>
          <a:p>
            <a:r>
              <a:rPr lang="bn-BD" sz="3000" b="1" i="1" dirty="0">
                <a:ln w="1905"/>
                <a:solidFill>
                  <a:srgbClr val="FFFF00"/>
                </a:solidFill>
                <a:effectLst>
                  <a:innerShdw blurRad="69850" dist="43180" dir="5400000">
                    <a:srgbClr val="000000">
                      <a:alpha val="65000"/>
                    </a:srgbClr>
                  </a:innerShdw>
                </a:effectLst>
                <a:latin typeface="NikoshBAN"/>
                <a:cs typeface="NikoshBAN" pitchFamily="2" charset="0"/>
              </a:rPr>
              <a:t>সিনিয়র শিক্ষক</a:t>
            </a:r>
          </a:p>
          <a:p>
            <a:pPr>
              <a:lnSpc>
                <a:spcPct val="150000"/>
              </a:lnSpc>
              <a:defRPr/>
            </a:pPr>
            <a:r>
              <a:rPr lang="en-US" sz="3000" b="1" i="1" dirty="0" err="1">
                <a:ln w="1905"/>
                <a:solidFill>
                  <a:srgbClr val="FFFF00"/>
                </a:solidFill>
                <a:effectLst>
                  <a:innerShdw blurRad="69850" dist="43180" dir="5400000">
                    <a:srgbClr val="000000">
                      <a:alpha val="65000"/>
                    </a:srgbClr>
                  </a:innerShdw>
                </a:effectLst>
                <a:latin typeface="NikoshBAN"/>
                <a:cs typeface="NikoshBAN" pitchFamily="2" charset="0"/>
              </a:rPr>
              <a:t>নান্দিয়া</a:t>
            </a:r>
            <a:r>
              <a:rPr lang="en-US" sz="3000" b="1" i="1" dirty="0">
                <a:ln w="1905"/>
                <a:solidFill>
                  <a:srgbClr val="FFFF00"/>
                </a:solidFill>
                <a:effectLst>
                  <a:innerShdw blurRad="69850" dist="43180" dir="5400000">
                    <a:srgbClr val="000000">
                      <a:alpha val="65000"/>
                    </a:srgbClr>
                  </a:innerShdw>
                </a:effectLst>
                <a:latin typeface="NikoshBAN"/>
                <a:cs typeface="NikoshBAN" pitchFamily="2" charset="0"/>
              </a:rPr>
              <a:t> </a:t>
            </a:r>
            <a:r>
              <a:rPr lang="en-US" sz="3000" b="1" i="1" dirty="0" err="1">
                <a:ln w="1905"/>
                <a:solidFill>
                  <a:srgbClr val="FFFF00"/>
                </a:solidFill>
                <a:effectLst>
                  <a:innerShdw blurRad="69850" dist="43180" dir="5400000">
                    <a:srgbClr val="000000">
                      <a:alpha val="65000"/>
                    </a:srgbClr>
                  </a:innerShdw>
                </a:effectLst>
                <a:latin typeface="NikoshBAN"/>
                <a:cs typeface="NikoshBAN" pitchFamily="2" charset="0"/>
              </a:rPr>
              <a:t>সাঙ্গুন</a:t>
            </a:r>
            <a:r>
              <a:rPr lang="en-US" sz="3000" b="1" i="1" dirty="0">
                <a:ln w="1905"/>
                <a:solidFill>
                  <a:srgbClr val="FFFF00"/>
                </a:solidFill>
                <a:effectLst>
                  <a:innerShdw blurRad="69850" dist="43180" dir="5400000">
                    <a:srgbClr val="000000">
                      <a:alpha val="65000"/>
                    </a:srgbClr>
                  </a:innerShdw>
                </a:effectLst>
                <a:latin typeface="NikoshBAN"/>
                <a:cs typeface="NikoshBAN" pitchFamily="2" charset="0"/>
              </a:rPr>
              <a:t> </a:t>
            </a:r>
            <a:r>
              <a:rPr lang="bn-BD" sz="3000" b="1" i="1" dirty="0">
                <a:ln w="1905"/>
                <a:solidFill>
                  <a:srgbClr val="FFFF00"/>
                </a:solidFill>
                <a:effectLst>
                  <a:innerShdw blurRad="69850" dist="43180" dir="5400000">
                    <a:srgbClr val="000000">
                      <a:alpha val="65000"/>
                    </a:srgbClr>
                  </a:innerShdw>
                </a:effectLst>
                <a:latin typeface="NikoshBAN"/>
                <a:cs typeface="NikoshBAN" pitchFamily="2" charset="0"/>
              </a:rPr>
              <a:t>আদর্শ </a:t>
            </a:r>
            <a:r>
              <a:rPr lang="en-US" sz="3000" b="1" i="1" dirty="0" err="1">
                <a:ln w="1905"/>
                <a:solidFill>
                  <a:srgbClr val="FFFF00"/>
                </a:solidFill>
                <a:effectLst>
                  <a:innerShdw blurRad="69850" dist="43180" dir="5400000">
                    <a:srgbClr val="000000">
                      <a:alpha val="65000"/>
                    </a:srgbClr>
                  </a:innerShdw>
                </a:effectLst>
                <a:latin typeface="NikoshBAN"/>
                <a:cs typeface="NikoshBAN" pitchFamily="2" charset="0"/>
              </a:rPr>
              <a:t>দাখিল</a:t>
            </a:r>
            <a:r>
              <a:rPr lang="en-US" sz="3000" b="1" i="1" dirty="0">
                <a:ln w="1905"/>
                <a:solidFill>
                  <a:srgbClr val="FFFF00"/>
                </a:solidFill>
                <a:effectLst>
                  <a:innerShdw blurRad="69850" dist="43180" dir="5400000">
                    <a:srgbClr val="000000">
                      <a:alpha val="65000"/>
                    </a:srgbClr>
                  </a:innerShdw>
                </a:effectLst>
                <a:latin typeface="NikoshBAN"/>
                <a:cs typeface="NikoshBAN" pitchFamily="2" charset="0"/>
              </a:rPr>
              <a:t> </a:t>
            </a:r>
            <a:r>
              <a:rPr lang="bn-BD" sz="3000" b="1" i="1" dirty="0">
                <a:ln w="1905"/>
                <a:solidFill>
                  <a:srgbClr val="FFFF00"/>
                </a:solidFill>
                <a:effectLst>
                  <a:innerShdw blurRad="69850" dist="43180" dir="5400000">
                    <a:srgbClr val="000000">
                      <a:alpha val="65000"/>
                    </a:srgbClr>
                  </a:innerShdw>
                </a:effectLst>
                <a:latin typeface="NikoshBAN"/>
                <a:cs typeface="NikoshBAN" pitchFamily="2" charset="0"/>
              </a:rPr>
              <a:t>মাদ্রাসা</a:t>
            </a:r>
          </a:p>
          <a:p>
            <a:pPr>
              <a:lnSpc>
                <a:spcPct val="150000"/>
              </a:lnSpc>
              <a:defRPr/>
            </a:pPr>
            <a:r>
              <a:rPr lang="en-US" sz="3000" b="1" i="1" dirty="0" err="1">
                <a:ln w="1905"/>
                <a:solidFill>
                  <a:srgbClr val="FFFF00"/>
                </a:solidFill>
                <a:effectLst>
                  <a:innerShdw blurRad="69850" dist="43180" dir="5400000">
                    <a:srgbClr val="000000">
                      <a:alpha val="65000"/>
                    </a:srgbClr>
                  </a:innerShdw>
                </a:effectLst>
                <a:latin typeface="NikoshBAN"/>
                <a:cs typeface="NikoshBAN" pitchFamily="2" charset="0"/>
              </a:rPr>
              <a:t>শ্রীপুর</a:t>
            </a:r>
            <a:r>
              <a:rPr lang="en-US" sz="3000" b="1" i="1" dirty="0">
                <a:ln w="1905"/>
                <a:solidFill>
                  <a:srgbClr val="FFFF00"/>
                </a:solidFill>
                <a:effectLst>
                  <a:innerShdw blurRad="69850" dist="43180" dir="5400000">
                    <a:srgbClr val="000000">
                      <a:alpha val="65000"/>
                    </a:srgbClr>
                  </a:innerShdw>
                </a:effectLst>
                <a:latin typeface="NikoshBAN"/>
                <a:cs typeface="NikoshBAN" pitchFamily="2" charset="0"/>
              </a:rPr>
              <a:t>,</a:t>
            </a:r>
            <a:r>
              <a:rPr lang="bn-BD" sz="3000" b="1" i="1" dirty="0">
                <a:ln w="1905"/>
                <a:solidFill>
                  <a:srgbClr val="FFFF00"/>
                </a:solidFill>
                <a:effectLst>
                  <a:innerShdw blurRad="69850" dist="43180" dir="5400000">
                    <a:srgbClr val="000000">
                      <a:alpha val="65000"/>
                    </a:srgbClr>
                  </a:innerShdw>
                </a:effectLst>
                <a:latin typeface="NikoshBAN"/>
                <a:cs typeface="NikoshBAN" pitchFamily="2" charset="0"/>
              </a:rPr>
              <a:t> </a:t>
            </a:r>
            <a:r>
              <a:rPr lang="en-US" sz="3000" b="1" i="1" dirty="0" err="1">
                <a:ln w="1905"/>
                <a:solidFill>
                  <a:srgbClr val="FFFF00"/>
                </a:solidFill>
                <a:effectLst>
                  <a:innerShdw blurRad="69850" dist="43180" dir="5400000">
                    <a:srgbClr val="000000">
                      <a:alpha val="65000"/>
                    </a:srgbClr>
                  </a:innerShdw>
                </a:effectLst>
                <a:latin typeface="NikoshBAN"/>
                <a:cs typeface="NikoshBAN" pitchFamily="2" charset="0"/>
              </a:rPr>
              <a:t>গাজীপুর</a:t>
            </a:r>
            <a:r>
              <a:rPr lang="en-US" sz="3000" b="1" i="1" dirty="0">
                <a:ln w="1905"/>
                <a:solidFill>
                  <a:srgbClr val="FFFF00"/>
                </a:solidFill>
                <a:effectLst>
                  <a:innerShdw blurRad="69850" dist="43180" dir="5400000">
                    <a:srgbClr val="000000">
                      <a:alpha val="65000"/>
                    </a:srgbClr>
                  </a:innerShdw>
                </a:effectLst>
                <a:latin typeface="NikoshBAN"/>
                <a:cs typeface="NikoshBAN" pitchFamily="2" charset="0"/>
              </a:rPr>
              <a:t> ৷</a:t>
            </a:r>
            <a:endParaRPr lang="en-US" sz="4500" b="1" i="1" dirty="0">
              <a:ln w="1905"/>
              <a:solidFill>
                <a:srgbClr val="FFFF00"/>
              </a:solidFill>
              <a:effectLst>
                <a:innerShdw blurRad="69850" dist="43180" dir="5400000">
                  <a:srgbClr val="000000">
                    <a:alpha val="65000"/>
                  </a:srgbClr>
                </a:innerShdw>
              </a:effectLst>
              <a:latin typeface="NikoshBAN"/>
              <a:cs typeface="NikoshBAN" pitchFamily="2" charset="0"/>
            </a:endParaRPr>
          </a:p>
          <a:p>
            <a:pPr>
              <a:lnSpc>
                <a:spcPct val="150000"/>
              </a:lnSpc>
              <a:defRPr/>
            </a:pPr>
            <a:r>
              <a:rPr lang="en-US" sz="2700" b="1" i="1" dirty="0" err="1">
                <a:ln w="1905"/>
                <a:solidFill>
                  <a:srgbClr val="FFFF00"/>
                </a:solidFill>
                <a:effectLst>
                  <a:innerShdw blurRad="69850" dist="43180" dir="5400000">
                    <a:srgbClr val="000000">
                      <a:alpha val="65000"/>
                    </a:srgbClr>
                  </a:innerShdw>
                </a:effectLst>
                <a:latin typeface="NikoshBAN"/>
                <a:cs typeface="NikoshBAN" pitchFamily="2" charset="0"/>
              </a:rPr>
              <a:t>মোবাইল</a:t>
            </a:r>
            <a:r>
              <a:rPr lang="en-US" sz="2700" b="1" i="1" dirty="0">
                <a:ln w="1905"/>
                <a:solidFill>
                  <a:srgbClr val="FFFF00"/>
                </a:solidFill>
                <a:effectLst>
                  <a:innerShdw blurRad="69850" dist="43180" dir="5400000">
                    <a:srgbClr val="000000">
                      <a:alpha val="65000"/>
                    </a:srgbClr>
                  </a:innerShdw>
                </a:effectLst>
                <a:latin typeface="NikoshBAN"/>
                <a:cs typeface="NikoshBAN" pitchFamily="2" charset="0"/>
              </a:rPr>
              <a:t>- </a:t>
            </a:r>
            <a:r>
              <a:rPr lang="en-US" sz="3000" b="1" i="1" dirty="0">
                <a:ln w="1905"/>
                <a:solidFill>
                  <a:srgbClr val="FFFF00"/>
                </a:solidFill>
                <a:effectLst>
                  <a:innerShdw blurRad="69850" dist="43180" dir="5400000">
                    <a:srgbClr val="000000">
                      <a:alpha val="65000"/>
                    </a:srgbClr>
                  </a:innerShdw>
                </a:effectLst>
                <a:latin typeface="NikoshBAN"/>
                <a:cs typeface="NikoshBAN" pitchFamily="2" charset="0"/>
              </a:rPr>
              <a:t>01715202812</a:t>
            </a:r>
          </a:p>
          <a:p>
            <a:pPr>
              <a:lnSpc>
                <a:spcPct val="150000"/>
              </a:lnSpc>
              <a:defRPr/>
            </a:pPr>
            <a:r>
              <a:rPr lang="en-US" sz="3000" b="1" i="1" dirty="0">
                <a:ln w="1905"/>
                <a:solidFill>
                  <a:srgbClr val="FFFF00"/>
                </a:solidFill>
                <a:effectLst>
                  <a:innerShdw blurRad="69850" dist="43180" dir="5400000">
                    <a:srgbClr val="000000">
                      <a:alpha val="65000"/>
                    </a:srgbClr>
                  </a:innerShdw>
                </a:effectLst>
                <a:latin typeface="NikoshBAN"/>
                <a:cs typeface="NikoshBAN" pitchFamily="2" charset="0"/>
              </a:rPr>
              <a:t>ই-</a:t>
            </a:r>
            <a:r>
              <a:rPr lang="en-US" sz="3000" b="1" i="1" dirty="0" err="1">
                <a:ln w="1905"/>
                <a:solidFill>
                  <a:srgbClr val="FFFF00"/>
                </a:solidFill>
                <a:effectLst>
                  <a:innerShdw blurRad="69850" dist="43180" dir="5400000">
                    <a:srgbClr val="000000">
                      <a:alpha val="65000"/>
                    </a:srgbClr>
                  </a:innerShdw>
                </a:effectLst>
                <a:latin typeface="NikoshBAN"/>
                <a:cs typeface="NikoshBAN" pitchFamily="2" charset="0"/>
              </a:rPr>
              <a:t>মেইল</a:t>
            </a:r>
            <a:r>
              <a:rPr lang="en-US" sz="3000" b="1" i="1" dirty="0">
                <a:ln w="1905"/>
                <a:solidFill>
                  <a:srgbClr val="FFFF00"/>
                </a:solidFill>
                <a:effectLst>
                  <a:innerShdw blurRad="69850" dist="43180" dir="5400000">
                    <a:srgbClr val="000000">
                      <a:alpha val="65000"/>
                    </a:srgbClr>
                  </a:innerShdw>
                </a:effectLst>
                <a:latin typeface="NikoshBAN"/>
                <a:cs typeface="NikoshBAN" pitchFamily="2" charset="0"/>
              </a:rPr>
              <a:t>  - rmoklesuddin12@gmail.com</a:t>
            </a:r>
            <a:endParaRPr lang="en-US" sz="3000" b="1" i="1" dirty="0">
              <a:ln w="1905"/>
              <a:solidFill>
                <a:srgbClr val="FFFF00"/>
              </a:solidFill>
              <a:effectLst>
                <a:innerShdw blurRad="69850" dist="43180" dir="5400000">
                  <a:srgbClr val="000000">
                    <a:alpha val="65000"/>
                  </a:srgbClr>
                </a:innerShdw>
              </a:effectLst>
              <a:latin typeface="Garamond"/>
            </a:endParaRPr>
          </a:p>
        </p:txBody>
      </p:sp>
      <p:sp>
        <p:nvSpPr>
          <p:cNvPr id="13" name="Round Same Side Corner Rectangle 12"/>
          <p:cNvSpPr/>
          <p:nvPr/>
        </p:nvSpPr>
        <p:spPr>
          <a:xfrm>
            <a:off x="3171825" y="152400"/>
            <a:ext cx="2800350" cy="645575"/>
          </a:xfrm>
          <a:prstGeom prst="round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ln/>
                <a:solidFill>
                  <a:schemeClr val="bg1"/>
                </a:solidFill>
              </a:rPr>
              <a:t>শিক্ষক </a:t>
            </a:r>
            <a:r>
              <a:rPr lang="en-US" sz="2700" b="1" dirty="0" err="1">
                <a:ln/>
                <a:solidFill>
                  <a:schemeClr val="bg1"/>
                </a:solidFill>
              </a:rPr>
              <a:t>পরিচিতি</a:t>
            </a:r>
            <a:endParaRPr lang="en-US" sz="2700" dirty="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982" y="2305319"/>
            <a:ext cx="2773018" cy="2805878"/>
          </a:xfrm>
          <a:prstGeom prst="ellipse">
            <a:avLst/>
          </a:prstGeom>
          <a:ln>
            <a:noFill/>
          </a:ln>
          <a:effectLst>
            <a:softEdge rad="112500"/>
          </a:effectLst>
        </p:spPr>
      </p:pic>
    </p:spTree>
    <p:extLst>
      <p:ext uri="{BB962C8B-B14F-4D97-AF65-F5344CB8AC3E}">
        <p14:creationId xmlns:p14="http://schemas.microsoft.com/office/powerpoint/2010/main" val="2065483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49154"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6147" name="Picture 3" descr="C:\Users\User\Desktop\Sagorika Power point\Image-2\download (1).jpg"/>
          <p:cNvPicPr>
            <a:picLocks noChangeAspect="1" noChangeArrowheads="1"/>
          </p:cNvPicPr>
          <p:nvPr/>
        </p:nvPicPr>
        <p:blipFill>
          <a:blip r:embed="rId2"/>
          <a:srcRect/>
          <a:stretch>
            <a:fillRect/>
          </a:stretch>
        </p:blipFill>
        <p:spPr bwMode="auto">
          <a:xfrm>
            <a:off x="4549254" y="1427328"/>
            <a:ext cx="4306478" cy="2667000"/>
          </a:xfrm>
          <a:prstGeom prst="rect">
            <a:avLst/>
          </a:prstGeom>
          <a:noFill/>
          <a:ln w="9525">
            <a:noFill/>
            <a:miter lim="800000"/>
            <a:headEnd/>
            <a:tailEnd/>
          </a:ln>
        </p:spPr>
      </p:pic>
      <p:pic>
        <p:nvPicPr>
          <p:cNvPr id="31750" name="Picture 2" descr="D:\image bangla 8\Image- Kuli\img_4071_792.jpg"/>
          <p:cNvPicPr>
            <a:picLocks noChangeAspect="1" noChangeArrowheads="1"/>
          </p:cNvPicPr>
          <p:nvPr/>
        </p:nvPicPr>
        <p:blipFill>
          <a:blip r:embed="rId3"/>
          <a:srcRect/>
          <a:stretch>
            <a:fillRect/>
          </a:stretch>
        </p:blipFill>
        <p:spPr bwMode="auto">
          <a:xfrm>
            <a:off x="323524" y="1427328"/>
            <a:ext cx="3943675" cy="2667000"/>
          </a:xfrm>
          <a:prstGeom prst="rect">
            <a:avLst/>
          </a:prstGeom>
          <a:noFill/>
          <a:ln w="9525">
            <a:noFill/>
            <a:miter lim="800000"/>
            <a:headEnd/>
            <a:tailEnd/>
          </a:ln>
        </p:spPr>
      </p:pic>
      <p:sp>
        <p:nvSpPr>
          <p:cNvPr id="2" name="TextBox 5"/>
          <p:cNvSpPr txBox="1">
            <a:spLocks noChangeArrowheads="1"/>
          </p:cNvSpPr>
          <p:nvPr/>
        </p:nvSpPr>
        <p:spPr bwMode="auto">
          <a:xfrm>
            <a:off x="288268" y="4501277"/>
            <a:ext cx="8567464" cy="2585323"/>
          </a:xfrm>
          <a:prstGeom prst="rect">
            <a:avLst/>
          </a:prstGeom>
          <a:noFill/>
          <a:ln w="9525">
            <a:noFill/>
            <a:miter lim="800000"/>
            <a:headEnd/>
            <a:tailEnd/>
          </a:ln>
        </p:spPr>
        <p:txBody>
          <a:bodyPr wrap="square">
            <a:spAutoFit/>
          </a:bodyPr>
          <a:lstStyle/>
          <a:p>
            <a:pPr algn="ctr"/>
            <a:r>
              <a:rPr lang="bn-BD" sz="5400" b="1" dirty="0">
                <a:solidFill>
                  <a:schemeClr val="bg1"/>
                </a:solidFill>
                <a:latin typeface="NikoshBAN" pitchFamily="2" charset="0"/>
                <a:cs typeface="NikoshBAN" pitchFamily="2" charset="0"/>
              </a:rPr>
              <a:t>রাজপথে তবু চলিছে মটর, সাগরে জাহাজ চলে,</a:t>
            </a:r>
          </a:p>
          <a:p>
            <a:pPr algn="ctr"/>
            <a:endParaRPr lang="bn-BD" sz="5400" b="1" dirty="0">
              <a:solidFill>
                <a:schemeClr val="bg1"/>
              </a:solidFill>
              <a:latin typeface="NikoshBAN" pitchFamily="2" charset="0"/>
              <a:cs typeface="NikoshBAN" pitchFamily="2" charset="0"/>
            </a:endParaRPr>
          </a:p>
        </p:txBody>
      </p:sp>
      <p:sp>
        <p:nvSpPr>
          <p:cNvPr id="10" name="Rounded Rectangle 2"/>
          <p:cNvSpPr>
            <a:spLocks noChangeArrowheads="1"/>
          </p:cNvSpPr>
          <p:nvPr/>
        </p:nvSpPr>
        <p:spPr bwMode="auto">
          <a:xfrm>
            <a:off x="2990850" y="401450"/>
            <a:ext cx="3162300" cy="618929"/>
          </a:xfrm>
          <a:prstGeom prst="roundRect">
            <a:avLst>
              <a:gd name="adj" fmla="val 16667"/>
            </a:avLst>
          </a:prstGeom>
          <a:solidFill>
            <a:schemeClr val="hlink"/>
          </a:solidFill>
          <a:ln w="25400" algn="ctr">
            <a:solidFill>
              <a:srgbClr val="89A4A7"/>
            </a:solidFill>
            <a:round/>
            <a:headEnd/>
            <a:tailEnd/>
          </a:ln>
        </p:spPr>
        <p:txBody>
          <a:bodyPr anchor="ctr"/>
          <a:lstStyle/>
          <a:p>
            <a:pPr algn="ctr"/>
            <a:r>
              <a:rPr lang="bn-BD" sz="3200" b="1" dirty="0">
                <a:solidFill>
                  <a:schemeClr val="bg1"/>
                </a:solidFill>
                <a:latin typeface="NikoshBAN" pitchFamily="2" charset="0"/>
                <a:cs typeface="NikoshBAN" pitchFamily="2" charset="0"/>
              </a:rPr>
              <a:t>পাঠ বিশ্লেষণ:</a:t>
            </a:r>
            <a:r>
              <a:rPr lang="bn-BD" b="1" dirty="0">
                <a:solidFill>
                  <a:schemeClr val="bg1"/>
                </a:solidFill>
                <a:latin typeface="NikoshBAN" pitchFamily="2" charset="0"/>
                <a:cs typeface="NikoshBAN" pitchFamily="2" charset="0"/>
              </a:rPr>
              <a:t> </a:t>
            </a:r>
            <a:endParaRPr lang="en-US" b="1"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plus(in)">
                                      <p:cBhvr>
                                        <p:cTn id="12" dur="2000"/>
                                        <p:tgtEl>
                                          <p:spTgt spid="31750"/>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plus(in)">
                                      <p:cBhvr>
                                        <p:cTn id="1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49154"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sp>
        <p:nvSpPr>
          <p:cNvPr id="6" name="TextBox 5"/>
          <p:cNvSpPr txBox="1">
            <a:spLocks noChangeArrowheads="1"/>
          </p:cNvSpPr>
          <p:nvPr/>
        </p:nvSpPr>
        <p:spPr bwMode="auto">
          <a:xfrm>
            <a:off x="304799" y="4495800"/>
            <a:ext cx="8534399" cy="1754326"/>
          </a:xfrm>
          <a:prstGeom prst="rect">
            <a:avLst/>
          </a:prstGeom>
          <a:noFill/>
          <a:ln w="9525">
            <a:noFill/>
            <a:miter lim="800000"/>
            <a:headEnd/>
            <a:tailEnd/>
          </a:ln>
        </p:spPr>
        <p:txBody>
          <a:bodyPr wrap="square">
            <a:spAutoFit/>
          </a:bodyPr>
          <a:lstStyle/>
          <a:p>
            <a:pPr algn="ctr"/>
            <a:r>
              <a:rPr lang="bn-BD" sz="5400" b="1" dirty="0">
                <a:solidFill>
                  <a:schemeClr val="bg1"/>
                </a:solidFill>
                <a:latin typeface="NikoshBAN" pitchFamily="2" charset="0"/>
                <a:cs typeface="NikoshBAN" pitchFamily="2" charset="0"/>
              </a:rPr>
              <a:t>রেলপথে চলে বাষ্প-শকট,</a:t>
            </a:r>
            <a:r>
              <a:rPr lang="en-US" sz="5400" b="1" dirty="0">
                <a:solidFill>
                  <a:schemeClr val="bg1"/>
                </a:solidFill>
                <a:latin typeface="NikoshBAN" pitchFamily="2" charset="0"/>
                <a:cs typeface="NikoshBAN" pitchFamily="2" charset="0"/>
              </a:rPr>
              <a:t> </a:t>
            </a:r>
            <a:r>
              <a:rPr lang="bn-BD" sz="5400" b="1" dirty="0">
                <a:solidFill>
                  <a:schemeClr val="bg1"/>
                </a:solidFill>
                <a:latin typeface="NikoshBAN" pitchFamily="2" charset="0"/>
                <a:cs typeface="NikoshBAN" pitchFamily="2" charset="0"/>
              </a:rPr>
              <a:t>দেশ ছেয়ে গেল কলে।</a:t>
            </a:r>
          </a:p>
        </p:txBody>
      </p:sp>
      <p:pic>
        <p:nvPicPr>
          <p:cNvPr id="4098" name="Picture 2" descr="C:\Users\User\Desktop\Sagorika Power point\Image-2\garmentsworkers.jpg"/>
          <p:cNvPicPr>
            <a:picLocks noChangeAspect="1" noChangeArrowheads="1"/>
          </p:cNvPicPr>
          <p:nvPr/>
        </p:nvPicPr>
        <p:blipFill>
          <a:blip r:embed="rId2"/>
          <a:srcRect/>
          <a:stretch>
            <a:fillRect/>
          </a:stretch>
        </p:blipFill>
        <p:spPr bwMode="auto">
          <a:xfrm>
            <a:off x="4652748" y="1371600"/>
            <a:ext cx="4186451" cy="2667000"/>
          </a:xfrm>
          <a:prstGeom prst="rect">
            <a:avLst/>
          </a:prstGeom>
          <a:noFill/>
          <a:ln w="9525">
            <a:noFill/>
            <a:miter lim="800000"/>
            <a:headEnd/>
            <a:tailEnd/>
          </a:ln>
        </p:spPr>
      </p:pic>
      <p:pic>
        <p:nvPicPr>
          <p:cNvPr id="10245" name="Picture 5"/>
          <p:cNvPicPr>
            <a:picLocks noChangeAspect="1" noChangeArrowheads="1"/>
          </p:cNvPicPr>
          <p:nvPr/>
        </p:nvPicPr>
        <p:blipFill>
          <a:blip r:embed="rId3">
            <a:extLst/>
          </a:blip>
          <a:stretch>
            <a:fillRect/>
          </a:stretch>
        </p:blipFill>
        <p:spPr bwMode="auto">
          <a:xfrm>
            <a:off x="457200" y="1447800"/>
            <a:ext cx="3886200" cy="2590800"/>
          </a:xfrm>
          <a:prstGeom prst="rect">
            <a:avLst/>
          </a:prstGeom>
          <a:ln w="88900" cap="sq" cmpd="thickThin">
            <a:solidFill>
              <a:srgbClr val="000000"/>
            </a:solidFill>
            <a:prstDash val="solid"/>
            <a:miter lim="800000"/>
          </a:ln>
          <a:effectLst>
            <a:innerShdw blurRad="76200">
              <a:srgbClr val="000000"/>
            </a:innerShdw>
          </a:effectLst>
          <a:extLst/>
        </p:spPr>
      </p:pic>
      <p:sp>
        <p:nvSpPr>
          <p:cNvPr id="10" name="Rounded Rectangle 2"/>
          <p:cNvSpPr>
            <a:spLocks noChangeArrowheads="1"/>
          </p:cNvSpPr>
          <p:nvPr/>
        </p:nvSpPr>
        <p:spPr bwMode="auto">
          <a:xfrm>
            <a:off x="3071598" y="454242"/>
            <a:ext cx="3162300" cy="618929"/>
          </a:xfrm>
          <a:prstGeom prst="roundRect">
            <a:avLst>
              <a:gd name="adj" fmla="val 16667"/>
            </a:avLst>
          </a:prstGeom>
          <a:solidFill>
            <a:schemeClr val="hlink"/>
          </a:solidFill>
          <a:ln w="25400" algn="ctr">
            <a:solidFill>
              <a:srgbClr val="89A4A7"/>
            </a:solidFill>
            <a:round/>
            <a:headEnd/>
            <a:tailEnd/>
          </a:ln>
        </p:spPr>
        <p:txBody>
          <a:bodyPr anchor="ctr"/>
          <a:lstStyle/>
          <a:p>
            <a:pPr algn="ctr"/>
            <a:r>
              <a:rPr lang="bn-BD" sz="3200" b="1" dirty="0">
                <a:solidFill>
                  <a:schemeClr val="bg1"/>
                </a:solidFill>
                <a:latin typeface="NikoshBAN" pitchFamily="2" charset="0"/>
                <a:cs typeface="NikoshBAN" pitchFamily="2" charset="0"/>
              </a:rPr>
              <a:t>পাঠ বিশ্লেষণ:</a:t>
            </a:r>
            <a:r>
              <a:rPr lang="bn-BD" b="1" dirty="0">
                <a:solidFill>
                  <a:schemeClr val="bg1"/>
                </a:solidFill>
                <a:latin typeface="NikoshBAN" pitchFamily="2" charset="0"/>
                <a:cs typeface="NikoshBAN" pitchFamily="2" charset="0"/>
              </a:rPr>
              <a:t> </a:t>
            </a:r>
            <a:endParaRPr lang="en-US"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63534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3"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plus(in)">
                                      <p:cBhvr>
                                        <p:cTn id="10" dur="2000"/>
                                        <p:tgtEl>
                                          <p:spTgt spid="4098"/>
                                        </p:tgtEl>
                                      </p:cBhvr>
                                    </p:animEffect>
                                  </p:childTnLst>
                                </p:cTn>
                              </p:par>
                              <p:par>
                                <p:cTn id="11" presetID="13" presetClass="entr" presetSubtype="16" fill="hold" nodeType="withEffect">
                                  <p:stCondLst>
                                    <p:cond delay="0"/>
                                  </p:stCondLst>
                                  <p:childTnLst>
                                    <p:set>
                                      <p:cBhvr>
                                        <p:cTn id="12" dur="1" fill="hold">
                                          <p:stCondLst>
                                            <p:cond delay="0"/>
                                          </p:stCondLst>
                                        </p:cTn>
                                        <p:tgtEl>
                                          <p:spTgt spid="10245"/>
                                        </p:tgtEl>
                                        <p:attrNameLst>
                                          <p:attrName>style.visibility</p:attrName>
                                        </p:attrNameLst>
                                      </p:cBhvr>
                                      <p:to>
                                        <p:strVal val="visible"/>
                                      </p:to>
                                    </p:set>
                                    <p:animEffect transition="in" filter="plus(in)">
                                      <p:cBhvr>
                                        <p:cTn id="13"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50178"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9219" name="Picture 3" descr="C:\Users\User\Desktop\Sagorika Power point\Image-2\9.JPG"/>
          <p:cNvPicPr>
            <a:picLocks noChangeAspect="1" noChangeArrowheads="1"/>
          </p:cNvPicPr>
          <p:nvPr/>
        </p:nvPicPr>
        <p:blipFill>
          <a:blip r:embed="rId2"/>
          <a:srcRect/>
          <a:stretch>
            <a:fillRect/>
          </a:stretch>
        </p:blipFill>
        <p:spPr bwMode="auto">
          <a:xfrm>
            <a:off x="3076432" y="881418"/>
            <a:ext cx="3019567" cy="2401094"/>
          </a:xfrm>
          <a:prstGeom prst="rect">
            <a:avLst/>
          </a:prstGeom>
          <a:noFill/>
          <a:ln w="9525">
            <a:noFill/>
            <a:miter lim="800000"/>
            <a:headEnd/>
            <a:tailEnd/>
          </a:ln>
        </p:spPr>
      </p:pic>
      <p:pic>
        <p:nvPicPr>
          <p:cNvPr id="3074" name="Picture 2" descr="http://s3.amazonaws.com/somewherein/assets/images/thumbs/Unique_soulz_1307172157_1-afa15e0477b239bccff8bada702c0f82.jpg"/>
          <p:cNvPicPr>
            <a:picLocks noChangeAspect="1" noChangeArrowheads="1"/>
          </p:cNvPicPr>
          <p:nvPr/>
        </p:nvPicPr>
        <p:blipFill>
          <a:blip r:embed="rId3"/>
          <a:srcRect/>
          <a:stretch>
            <a:fillRect/>
          </a:stretch>
        </p:blipFill>
        <p:spPr bwMode="auto">
          <a:xfrm>
            <a:off x="6193062" y="923131"/>
            <a:ext cx="2646138" cy="2359381"/>
          </a:xfrm>
          <a:prstGeom prst="rect">
            <a:avLst/>
          </a:prstGeom>
          <a:noFill/>
          <a:ln w="9525">
            <a:noFill/>
            <a:miter lim="800000"/>
            <a:headEnd/>
            <a:tailEnd/>
          </a:ln>
        </p:spPr>
      </p:pic>
      <p:pic>
        <p:nvPicPr>
          <p:cNvPr id="3" name="Picture 3"/>
          <p:cNvPicPr>
            <a:picLocks noChangeAspect="1" noChangeArrowheads="1"/>
          </p:cNvPicPr>
          <p:nvPr/>
        </p:nvPicPr>
        <p:blipFill>
          <a:blip r:embed="rId4">
            <a:extLst/>
          </a:blip>
          <a:stretch>
            <a:fillRect/>
          </a:stretch>
        </p:blipFill>
        <p:spPr bwMode="auto">
          <a:xfrm>
            <a:off x="304800" y="989321"/>
            <a:ext cx="2590800" cy="2165251"/>
          </a:xfrm>
          <a:prstGeom prst="rect">
            <a:avLst/>
          </a:prstGeom>
          <a:ln w="88900" cap="sq" cmpd="thickThin">
            <a:solidFill>
              <a:srgbClr val="000000"/>
            </a:solidFill>
            <a:prstDash val="solid"/>
            <a:miter lim="800000"/>
          </a:ln>
          <a:effectLst>
            <a:innerShdw blurRad="76200">
              <a:srgbClr val="000000"/>
            </a:innerShdw>
          </a:effectLst>
          <a:extLst/>
        </p:spPr>
      </p:pic>
      <p:sp>
        <p:nvSpPr>
          <p:cNvPr id="4" name="TextBox 1"/>
          <p:cNvSpPr txBox="1">
            <a:spLocks noChangeArrowheads="1"/>
          </p:cNvSpPr>
          <p:nvPr/>
        </p:nvSpPr>
        <p:spPr bwMode="auto">
          <a:xfrm>
            <a:off x="304800" y="3434912"/>
            <a:ext cx="8534400" cy="3046988"/>
          </a:xfrm>
          <a:prstGeom prst="rect">
            <a:avLst/>
          </a:prstGeom>
          <a:noFill/>
          <a:ln w="9525">
            <a:noFill/>
            <a:miter lim="800000"/>
            <a:headEnd/>
            <a:tailEnd/>
          </a:ln>
        </p:spPr>
        <p:txBody>
          <a:bodyPr wrap="square">
            <a:spAutoFit/>
          </a:bodyPr>
          <a:lstStyle/>
          <a:p>
            <a:pPr algn="ctr"/>
            <a:r>
              <a:rPr lang="bn-BD" sz="4800" b="1" dirty="0">
                <a:latin typeface="NikoshBAN" pitchFamily="2" charset="0"/>
                <a:cs typeface="NikoshBAN" pitchFamily="2" charset="0"/>
              </a:rPr>
              <a:t>বল তো এসব কাহাদের দান! তোমার </a:t>
            </a:r>
            <a:r>
              <a:rPr lang="bn-BD" sz="4800" b="1" dirty="0" smtClean="0">
                <a:latin typeface="NikoshBAN" pitchFamily="2" charset="0"/>
                <a:cs typeface="NikoshBAN" pitchFamily="2" charset="0"/>
              </a:rPr>
              <a:t>অট্টালিকা</a:t>
            </a:r>
            <a:r>
              <a:rPr lang="en-US" sz="4800" b="1" dirty="0" smtClean="0">
                <a:latin typeface="NikoshBAN" pitchFamily="2" charset="0"/>
                <a:cs typeface="NikoshBAN" pitchFamily="2" charset="0"/>
              </a:rPr>
              <a:t> </a:t>
            </a:r>
            <a:r>
              <a:rPr lang="bn-BD" sz="4800" b="1" dirty="0" smtClean="0">
                <a:latin typeface="NikoshBAN" pitchFamily="2" charset="0"/>
                <a:cs typeface="NikoshBAN" pitchFamily="2" charset="0"/>
              </a:rPr>
              <a:t>কার </a:t>
            </a:r>
            <a:r>
              <a:rPr lang="bn-BD" sz="4800" b="1" dirty="0">
                <a:latin typeface="NikoshBAN" pitchFamily="2" charset="0"/>
                <a:cs typeface="NikoshBAN" pitchFamily="2" charset="0"/>
              </a:rPr>
              <a:t>খুনে রাঙা?-ঠুলি খুলে দেখ, প্রতি ইটে আছে লিখা</a:t>
            </a:r>
            <a:r>
              <a:rPr lang="bn-BD" sz="4800" b="1" dirty="0" smtClean="0">
                <a:latin typeface="NikoshBAN" pitchFamily="2" charset="0"/>
                <a:cs typeface="NikoshBAN" pitchFamily="2" charset="0"/>
              </a:rPr>
              <a:t>।</a:t>
            </a:r>
            <a:endParaRPr lang="bn-BD" sz="4800" b="1" dirty="0">
              <a:latin typeface="NikoshBAN" pitchFamily="2" charset="0"/>
              <a:cs typeface="NikoshBAN" pitchFamily="2" charset="0"/>
            </a:endParaRPr>
          </a:p>
        </p:txBody>
      </p:sp>
      <p:sp>
        <p:nvSpPr>
          <p:cNvPr id="9" name="Rounded Rectangle 2"/>
          <p:cNvSpPr>
            <a:spLocks noChangeArrowheads="1"/>
          </p:cNvSpPr>
          <p:nvPr/>
        </p:nvSpPr>
        <p:spPr bwMode="auto">
          <a:xfrm>
            <a:off x="3200400" y="347982"/>
            <a:ext cx="3013134" cy="463231"/>
          </a:xfrm>
          <a:prstGeom prst="roundRect">
            <a:avLst>
              <a:gd name="adj" fmla="val 16667"/>
            </a:avLst>
          </a:prstGeom>
          <a:solidFill>
            <a:schemeClr val="hlink"/>
          </a:solidFill>
          <a:ln w="25400" algn="ctr">
            <a:solidFill>
              <a:srgbClr val="89A4A7"/>
            </a:solidFill>
            <a:round/>
            <a:headEnd/>
            <a:tailEnd/>
          </a:ln>
        </p:spPr>
        <p:txBody>
          <a:bodyPr anchor="ctr"/>
          <a:lstStyle/>
          <a:p>
            <a:pPr algn="ctr"/>
            <a:r>
              <a:rPr lang="bn-BD" sz="3200" b="1" dirty="0">
                <a:latin typeface="NikoshBAN" pitchFamily="2" charset="0"/>
                <a:cs typeface="NikoshBAN" pitchFamily="2" charset="0"/>
              </a:rPr>
              <a:t>পাঠ বিশ্লেষণ:</a:t>
            </a:r>
            <a:r>
              <a:rPr lang="bn-BD" b="1" dirty="0">
                <a:latin typeface="NikoshBAN" pitchFamily="2" charset="0"/>
                <a:cs typeface="NikoshBAN" pitchFamily="2" charset="0"/>
              </a:rPr>
              <a:t> </a:t>
            </a:r>
            <a:endParaRPr lang="en-US"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diamond(in)">
                                      <p:cBhvr>
                                        <p:cTn id="17" dur="2000"/>
                                        <p:tgtEl>
                                          <p:spTgt spid="9219"/>
                                        </p:tgtEl>
                                      </p:cBhvr>
                                    </p:animEffect>
                                  </p:childTnLst>
                                </p:cTn>
                              </p:par>
                              <p:par>
                                <p:cTn id="18" presetID="8" presetClass="entr" presetSubtype="16"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diamond(in)">
                                      <p:cBhvr>
                                        <p:cTn id="2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51202"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8194" name="Picture 2" descr="C:\Users\User\Desktop\Sagorika Power point\Image-2\image_87246_0.jpg"/>
          <p:cNvPicPr>
            <a:picLocks noChangeAspect="1" noChangeArrowheads="1"/>
          </p:cNvPicPr>
          <p:nvPr/>
        </p:nvPicPr>
        <p:blipFill>
          <a:blip r:embed="rId2"/>
          <a:srcRect/>
          <a:stretch>
            <a:fillRect/>
          </a:stretch>
        </p:blipFill>
        <p:spPr bwMode="auto">
          <a:xfrm>
            <a:off x="261582" y="1245074"/>
            <a:ext cx="2873991" cy="2705953"/>
          </a:xfrm>
          <a:prstGeom prst="rect">
            <a:avLst/>
          </a:prstGeom>
          <a:noFill/>
          <a:ln w="9525">
            <a:noFill/>
            <a:miter lim="800000"/>
            <a:headEnd/>
            <a:tailEnd/>
          </a:ln>
        </p:spPr>
      </p:pic>
      <p:pic>
        <p:nvPicPr>
          <p:cNvPr id="8196" name="Picture 4" descr="C:\Users\User\Desktop\Sagorika Power point\Image-2\images (7).jpg"/>
          <p:cNvPicPr>
            <a:picLocks noChangeAspect="1" noChangeArrowheads="1"/>
          </p:cNvPicPr>
          <p:nvPr/>
        </p:nvPicPr>
        <p:blipFill>
          <a:blip r:embed="rId3"/>
          <a:srcRect/>
          <a:stretch>
            <a:fillRect/>
          </a:stretch>
        </p:blipFill>
        <p:spPr bwMode="auto">
          <a:xfrm>
            <a:off x="3344863" y="1245073"/>
            <a:ext cx="2827338" cy="2705953"/>
          </a:xfrm>
          <a:prstGeom prst="rect">
            <a:avLst/>
          </a:prstGeom>
          <a:noFill/>
          <a:ln w="9525">
            <a:noFill/>
            <a:miter lim="800000"/>
            <a:headEnd/>
            <a:tailEnd/>
          </a:ln>
        </p:spPr>
      </p:pic>
      <p:pic>
        <p:nvPicPr>
          <p:cNvPr id="7" name="Picture 15" descr="C:\Users\Cambrian College\Desktop\extra\project 1\upekkhit\images.jpg"/>
          <p:cNvPicPr>
            <a:picLocks noChangeAspect="1" noChangeArrowheads="1"/>
          </p:cNvPicPr>
          <p:nvPr/>
        </p:nvPicPr>
        <p:blipFill>
          <a:blip r:embed="rId4"/>
          <a:srcRect/>
          <a:stretch>
            <a:fillRect/>
          </a:stretch>
        </p:blipFill>
        <p:spPr bwMode="auto">
          <a:xfrm>
            <a:off x="6244549" y="1245073"/>
            <a:ext cx="2601914" cy="2705953"/>
          </a:xfrm>
          <a:prstGeom prst="rect">
            <a:avLst/>
          </a:prstGeom>
          <a:ln>
            <a:noFill/>
          </a:ln>
          <a:effectLst>
            <a:outerShdw blurRad="292100" dist="139700" dir="2700000" algn="tl" rotWithShape="0">
              <a:srgbClr val="333333">
                <a:alpha val="65000"/>
              </a:srgbClr>
            </a:outerShdw>
          </a:effectLst>
          <a:extLst/>
        </p:spPr>
      </p:pic>
      <p:sp>
        <p:nvSpPr>
          <p:cNvPr id="3" name="TextBox 1"/>
          <p:cNvSpPr txBox="1">
            <a:spLocks noChangeArrowheads="1"/>
          </p:cNvSpPr>
          <p:nvPr/>
        </p:nvSpPr>
        <p:spPr bwMode="auto">
          <a:xfrm>
            <a:off x="277504" y="4191000"/>
            <a:ext cx="8588992" cy="2123658"/>
          </a:xfrm>
          <a:prstGeom prst="rect">
            <a:avLst/>
          </a:prstGeom>
          <a:noFill/>
          <a:ln w="9525">
            <a:noFill/>
            <a:miter lim="800000"/>
            <a:headEnd/>
            <a:tailEnd/>
          </a:ln>
        </p:spPr>
        <p:txBody>
          <a:bodyPr wrap="square">
            <a:spAutoFit/>
          </a:bodyPr>
          <a:lstStyle/>
          <a:p>
            <a:pPr algn="ctr"/>
            <a:r>
              <a:rPr lang="bn-BD" sz="4400" b="1" dirty="0">
                <a:latin typeface="NikoshBAN" pitchFamily="2" charset="0"/>
                <a:cs typeface="NikoshBAN" pitchFamily="2" charset="0"/>
              </a:rPr>
              <a:t>তুমি জান নাকো কিন্তু পথের প্রতি ধূলিকণা জানে, ঐ পথ ঐ জাহাজ শকট অট্টালিকার মানে</a:t>
            </a:r>
            <a:r>
              <a:rPr lang="bn-BD" sz="4400" b="1" dirty="0" smtClean="0">
                <a:latin typeface="NikoshBAN" pitchFamily="2" charset="0"/>
                <a:cs typeface="NikoshBAN" pitchFamily="2" charset="0"/>
              </a:rPr>
              <a:t>!</a:t>
            </a:r>
            <a:endParaRPr lang="bn-BD" sz="4400" b="1" dirty="0">
              <a:latin typeface="NikoshBAN" pitchFamily="2" charset="0"/>
              <a:cs typeface="NikoshBAN" pitchFamily="2" charset="0"/>
            </a:endParaRPr>
          </a:p>
        </p:txBody>
      </p:sp>
      <p:sp>
        <p:nvSpPr>
          <p:cNvPr id="9" name="Rounded Rectangle 2"/>
          <p:cNvSpPr>
            <a:spLocks noChangeArrowheads="1"/>
          </p:cNvSpPr>
          <p:nvPr/>
        </p:nvSpPr>
        <p:spPr bwMode="auto">
          <a:xfrm>
            <a:off x="3177382" y="389272"/>
            <a:ext cx="3162300" cy="618929"/>
          </a:xfrm>
          <a:prstGeom prst="roundRect">
            <a:avLst>
              <a:gd name="adj" fmla="val 16667"/>
            </a:avLst>
          </a:prstGeom>
          <a:solidFill>
            <a:schemeClr val="hlink"/>
          </a:solidFill>
          <a:ln w="25400" algn="ctr">
            <a:solidFill>
              <a:srgbClr val="89A4A7"/>
            </a:solidFill>
            <a:round/>
            <a:headEnd/>
            <a:tailEnd/>
          </a:ln>
        </p:spPr>
        <p:txBody>
          <a:bodyPr anchor="ctr"/>
          <a:lstStyle/>
          <a:p>
            <a:pPr algn="ctr"/>
            <a:r>
              <a:rPr lang="bn-BD" sz="3200" b="1" dirty="0">
                <a:latin typeface="NikoshBAN" pitchFamily="2" charset="0"/>
                <a:cs typeface="NikoshBAN" pitchFamily="2" charset="0"/>
              </a:rPr>
              <a:t>পাঠ বিশ্লেষণ:</a:t>
            </a:r>
            <a:r>
              <a:rPr lang="bn-BD" b="1" dirty="0">
                <a:latin typeface="NikoshBAN" pitchFamily="2" charset="0"/>
                <a:cs typeface="NikoshBAN" pitchFamily="2" charset="0"/>
              </a:rPr>
              <a:t> </a:t>
            </a:r>
            <a:endParaRPr lang="en-US"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par>
                                <p:cTn id="8" presetID="6" presetClass="entr" presetSubtype="16"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circle(in)">
                                      <p:cBhvr>
                                        <p:cTn id="10" dur="2000"/>
                                        <p:tgtEl>
                                          <p:spTgt spid="819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plus(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50178"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9219" name="Picture 3" descr="C:\Users\User\Desktop\Sagorika Power point\Image-2\9.JPG"/>
          <p:cNvPicPr>
            <a:picLocks noChangeAspect="1" noChangeArrowheads="1"/>
          </p:cNvPicPr>
          <p:nvPr/>
        </p:nvPicPr>
        <p:blipFill>
          <a:blip r:embed="rId2"/>
          <a:srcRect/>
          <a:stretch>
            <a:fillRect/>
          </a:stretch>
        </p:blipFill>
        <p:spPr bwMode="auto">
          <a:xfrm>
            <a:off x="3076432" y="881418"/>
            <a:ext cx="3019567" cy="2401094"/>
          </a:xfrm>
          <a:prstGeom prst="rect">
            <a:avLst/>
          </a:prstGeom>
          <a:noFill/>
          <a:ln w="9525">
            <a:noFill/>
            <a:miter lim="800000"/>
            <a:headEnd/>
            <a:tailEnd/>
          </a:ln>
        </p:spPr>
      </p:pic>
      <p:pic>
        <p:nvPicPr>
          <p:cNvPr id="3074" name="Picture 2" descr="http://s3.amazonaws.com/somewherein/assets/images/thumbs/Unique_soulz_1307172157_1-afa15e0477b239bccff8bada702c0f82.jpg"/>
          <p:cNvPicPr>
            <a:picLocks noChangeAspect="1" noChangeArrowheads="1"/>
          </p:cNvPicPr>
          <p:nvPr/>
        </p:nvPicPr>
        <p:blipFill>
          <a:blip r:embed="rId3"/>
          <a:srcRect/>
          <a:stretch>
            <a:fillRect/>
          </a:stretch>
        </p:blipFill>
        <p:spPr bwMode="auto">
          <a:xfrm>
            <a:off x="6193062" y="923131"/>
            <a:ext cx="2646138" cy="2359381"/>
          </a:xfrm>
          <a:prstGeom prst="rect">
            <a:avLst/>
          </a:prstGeom>
          <a:noFill/>
          <a:ln w="9525">
            <a:noFill/>
            <a:miter lim="800000"/>
            <a:headEnd/>
            <a:tailEnd/>
          </a:ln>
        </p:spPr>
      </p:pic>
      <p:pic>
        <p:nvPicPr>
          <p:cNvPr id="3" name="Picture 3"/>
          <p:cNvPicPr>
            <a:picLocks noChangeAspect="1" noChangeArrowheads="1"/>
          </p:cNvPicPr>
          <p:nvPr/>
        </p:nvPicPr>
        <p:blipFill>
          <a:blip r:embed="rId4">
            <a:extLst/>
          </a:blip>
          <a:stretch>
            <a:fillRect/>
          </a:stretch>
        </p:blipFill>
        <p:spPr bwMode="auto">
          <a:xfrm>
            <a:off x="304800" y="989321"/>
            <a:ext cx="2590800" cy="2165251"/>
          </a:xfrm>
          <a:prstGeom prst="rect">
            <a:avLst/>
          </a:prstGeom>
          <a:ln w="88900" cap="sq" cmpd="thickThin">
            <a:solidFill>
              <a:srgbClr val="000000"/>
            </a:solidFill>
            <a:prstDash val="solid"/>
            <a:miter lim="800000"/>
          </a:ln>
          <a:effectLst>
            <a:innerShdw blurRad="76200">
              <a:srgbClr val="000000"/>
            </a:innerShdw>
          </a:effectLst>
          <a:extLst/>
        </p:spPr>
      </p:pic>
      <p:sp>
        <p:nvSpPr>
          <p:cNvPr id="4" name="TextBox 1"/>
          <p:cNvSpPr txBox="1">
            <a:spLocks noChangeArrowheads="1"/>
          </p:cNvSpPr>
          <p:nvPr/>
        </p:nvSpPr>
        <p:spPr bwMode="auto">
          <a:xfrm>
            <a:off x="167185" y="3978406"/>
            <a:ext cx="8839200" cy="2246769"/>
          </a:xfrm>
          <a:prstGeom prst="rect">
            <a:avLst/>
          </a:prstGeom>
          <a:noFill/>
          <a:ln w="9525">
            <a:noFill/>
            <a:miter lim="800000"/>
            <a:headEnd/>
            <a:tailEnd/>
          </a:ln>
        </p:spPr>
        <p:txBody>
          <a:bodyPr wrap="square">
            <a:spAutoFit/>
          </a:bodyPr>
          <a:lstStyle/>
          <a:p>
            <a:pPr algn="ctr"/>
            <a:r>
              <a:rPr lang="as-IN" sz="2800" b="1" dirty="0"/>
              <a:t>আসিতেছে শুভদিন,</a:t>
            </a:r>
            <a:br>
              <a:rPr lang="as-IN" sz="2800" b="1" dirty="0"/>
            </a:br>
            <a:r>
              <a:rPr lang="as-IN" sz="2800" b="1" dirty="0"/>
              <a:t>দিনে দিনে বহু বাড়িয়াছে দেনা শুধিতে হইবে ঋণ!</a:t>
            </a:r>
            <a:br>
              <a:rPr lang="as-IN" sz="2800" b="1" dirty="0"/>
            </a:br>
            <a:r>
              <a:rPr lang="as-IN" sz="2800" b="1" dirty="0"/>
              <a:t>হাতুড়ি শাবল গাঁইতি চালায়ে ভাঙিল যারা পাহাড়,</a:t>
            </a:r>
            <a:br>
              <a:rPr lang="as-IN" sz="2800" b="1" dirty="0"/>
            </a:br>
            <a:r>
              <a:rPr lang="as-IN" sz="2800" b="1" dirty="0"/>
              <a:t>পাহাড়-কাটা সে পথের দু’পাশে পড়িয়া যাদের হাড়,</a:t>
            </a:r>
            <a:br>
              <a:rPr lang="as-IN" sz="2800" b="1" dirty="0"/>
            </a:br>
            <a:endParaRPr lang="bn-BD" sz="2800" b="1" dirty="0">
              <a:latin typeface="NikoshBAN" pitchFamily="2" charset="0"/>
              <a:cs typeface="NikoshBAN" pitchFamily="2" charset="0"/>
            </a:endParaRPr>
          </a:p>
        </p:txBody>
      </p:sp>
      <p:sp>
        <p:nvSpPr>
          <p:cNvPr id="9" name="Rounded Rectangle 2"/>
          <p:cNvSpPr>
            <a:spLocks noChangeArrowheads="1"/>
          </p:cNvSpPr>
          <p:nvPr/>
        </p:nvSpPr>
        <p:spPr bwMode="auto">
          <a:xfrm>
            <a:off x="3200400" y="347982"/>
            <a:ext cx="3013134" cy="463231"/>
          </a:xfrm>
          <a:prstGeom prst="roundRect">
            <a:avLst>
              <a:gd name="adj" fmla="val 16667"/>
            </a:avLst>
          </a:prstGeom>
          <a:solidFill>
            <a:schemeClr val="hlink"/>
          </a:solidFill>
          <a:ln w="25400" algn="ctr">
            <a:solidFill>
              <a:srgbClr val="89A4A7"/>
            </a:solidFill>
            <a:round/>
            <a:headEnd/>
            <a:tailEnd/>
          </a:ln>
        </p:spPr>
        <p:txBody>
          <a:bodyPr anchor="ctr"/>
          <a:lstStyle/>
          <a:p>
            <a:pPr algn="ctr"/>
            <a:r>
              <a:rPr lang="bn-BD" sz="3200" b="1" dirty="0">
                <a:latin typeface="NikoshBAN" pitchFamily="2" charset="0"/>
                <a:cs typeface="NikoshBAN" pitchFamily="2" charset="0"/>
              </a:rPr>
              <a:t>পাঠ বিশ্লেষণ:</a:t>
            </a:r>
            <a:r>
              <a:rPr lang="bn-BD" b="1" dirty="0">
                <a:latin typeface="NikoshBAN" pitchFamily="2" charset="0"/>
                <a:cs typeface="NikoshBAN" pitchFamily="2" charset="0"/>
              </a:rPr>
              <a:t> </a:t>
            </a:r>
            <a:endParaRPr lang="en-US" b="1" dirty="0">
              <a:latin typeface="NikoshBAN" pitchFamily="2" charset="0"/>
              <a:cs typeface="NikoshBAN" pitchFamily="2" charset="0"/>
            </a:endParaRPr>
          </a:p>
        </p:txBody>
      </p:sp>
    </p:spTree>
    <p:extLst>
      <p:ext uri="{BB962C8B-B14F-4D97-AF65-F5344CB8AC3E}">
        <p14:creationId xmlns:p14="http://schemas.microsoft.com/office/powerpoint/2010/main" val="357952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diamond(in)">
                                      <p:cBhvr>
                                        <p:cTn id="17" dur="2000"/>
                                        <p:tgtEl>
                                          <p:spTgt spid="9219"/>
                                        </p:tgtEl>
                                      </p:cBhvr>
                                    </p:animEffect>
                                  </p:childTnLst>
                                </p:cTn>
                              </p:par>
                              <p:par>
                                <p:cTn id="18" presetID="8" presetClass="entr" presetSubtype="16"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diamond(in)">
                                      <p:cBhvr>
                                        <p:cTn id="2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51202"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7" name="Picture 15" descr="C:\Users\Cambrian College\Desktop\extra\project 1\upekkhit\images.jpg"/>
          <p:cNvPicPr>
            <a:picLocks noChangeAspect="1" noChangeArrowheads="1"/>
          </p:cNvPicPr>
          <p:nvPr/>
        </p:nvPicPr>
        <p:blipFill>
          <a:blip r:embed="rId2"/>
          <a:srcRect/>
          <a:stretch>
            <a:fillRect/>
          </a:stretch>
        </p:blipFill>
        <p:spPr bwMode="auto">
          <a:xfrm>
            <a:off x="6244549" y="1245073"/>
            <a:ext cx="2601914" cy="2705953"/>
          </a:xfrm>
          <a:prstGeom prst="rect">
            <a:avLst/>
          </a:prstGeom>
          <a:ln>
            <a:noFill/>
          </a:ln>
          <a:effectLst>
            <a:outerShdw blurRad="292100" dist="139700" dir="2700000" algn="tl" rotWithShape="0">
              <a:srgbClr val="333333">
                <a:alpha val="65000"/>
              </a:srgbClr>
            </a:outerShdw>
          </a:effectLst>
          <a:extLst/>
        </p:spPr>
      </p:pic>
      <p:sp>
        <p:nvSpPr>
          <p:cNvPr id="3" name="TextBox 1"/>
          <p:cNvSpPr txBox="1">
            <a:spLocks noChangeArrowheads="1"/>
          </p:cNvSpPr>
          <p:nvPr/>
        </p:nvSpPr>
        <p:spPr bwMode="auto">
          <a:xfrm>
            <a:off x="277504" y="4435156"/>
            <a:ext cx="8588992" cy="1815882"/>
          </a:xfrm>
          <a:prstGeom prst="rect">
            <a:avLst/>
          </a:prstGeom>
          <a:noFill/>
          <a:ln w="9525">
            <a:noFill/>
            <a:miter lim="800000"/>
            <a:headEnd/>
            <a:tailEnd/>
          </a:ln>
        </p:spPr>
        <p:txBody>
          <a:bodyPr wrap="square">
            <a:spAutoFit/>
          </a:bodyPr>
          <a:lstStyle/>
          <a:p>
            <a:pPr algn="ctr"/>
            <a:r>
              <a:rPr lang="as-IN" sz="2800" b="1" dirty="0"/>
              <a:t>তোমারে সেবিতে হইল যাহারা মজুর, মুটে ও কুলি,</a:t>
            </a:r>
            <a:br>
              <a:rPr lang="as-IN" sz="2800" b="1" dirty="0"/>
            </a:br>
            <a:r>
              <a:rPr lang="as-IN" sz="2800" b="1" dirty="0"/>
              <a:t>তোমারে বহিতে যারা পবিত্র অঙ্গে লাগাল ধূলি;</a:t>
            </a:r>
            <a:br>
              <a:rPr lang="as-IN" sz="2800" b="1" dirty="0"/>
            </a:br>
            <a:r>
              <a:rPr lang="as-IN" sz="2800" b="1" dirty="0"/>
              <a:t>তারাই মানুষ, তারাই দেবতা, গাহি তাহাদেরি গান,</a:t>
            </a:r>
            <a:br>
              <a:rPr lang="as-IN" sz="2800" b="1" dirty="0"/>
            </a:br>
            <a:r>
              <a:rPr lang="as-IN" sz="2800" b="1" dirty="0"/>
              <a:t>তাদেরি ব্যথিত বক্ষে পা ফেলে আসে নব উত্থান!</a:t>
            </a:r>
            <a:endParaRPr lang="en-US" sz="2800" b="1" dirty="0"/>
          </a:p>
        </p:txBody>
      </p:sp>
      <p:sp>
        <p:nvSpPr>
          <p:cNvPr id="9" name="Rounded Rectangle 2"/>
          <p:cNvSpPr>
            <a:spLocks noChangeArrowheads="1"/>
          </p:cNvSpPr>
          <p:nvPr/>
        </p:nvSpPr>
        <p:spPr bwMode="auto">
          <a:xfrm>
            <a:off x="3177382" y="389272"/>
            <a:ext cx="3162300" cy="618929"/>
          </a:xfrm>
          <a:prstGeom prst="roundRect">
            <a:avLst>
              <a:gd name="adj" fmla="val 16667"/>
            </a:avLst>
          </a:prstGeom>
          <a:solidFill>
            <a:schemeClr val="hlink"/>
          </a:solidFill>
          <a:ln w="25400" algn="ctr">
            <a:solidFill>
              <a:srgbClr val="89A4A7"/>
            </a:solidFill>
            <a:round/>
            <a:headEnd/>
            <a:tailEnd/>
          </a:ln>
        </p:spPr>
        <p:txBody>
          <a:bodyPr anchor="ctr"/>
          <a:lstStyle/>
          <a:p>
            <a:pPr algn="ctr"/>
            <a:r>
              <a:rPr lang="bn-BD" sz="3200" b="1" dirty="0">
                <a:latin typeface="NikoshBAN" pitchFamily="2" charset="0"/>
                <a:cs typeface="NikoshBAN" pitchFamily="2" charset="0"/>
              </a:rPr>
              <a:t>পাঠ বিশ্লেষণ:</a:t>
            </a:r>
            <a:r>
              <a:rPr lang="bn-BD" b="1" dirty="0">
                <a:latin typeface="NikoshBAN" pitchFamily="2" charset="0"/>
                <a:cs typeface="NikoshBAN" pitchFamily="2" charset="0"/>
              </a:rPr>
              <a:t> </a:t>
            </a:r>
            <a:endParaRPr lang="en-US" b="1" dirty="0">
              <a:latin typeface="NikoshBAN" pitchFamily="2" charset="0"/>
              <a:cs typeface="NikoshBAN" pitchFamily="2" charset="0"/>
            </a:endParaRPr>
          </a:p>
        </p:txBody>
      </p:sp>
      <p:pic>
        <p:nvPicPr>
          <p:cNvPr id="10" name="Picture 3" descr="C:\Users\User\Desktop\Sagorika Power point\Image-2\9.JPG"/>
          <p:cNvPicPr>
            <a:picLocks noChangeAspect="1" noChangeArrowheads="1"/>
          </p:cNvPicPr>
          <p:nvPr/>
        </p:nvPicPr>
        <p:blipFill>
          <a:blip r:embed="rId3"/>
          <a:srcRect/>
          <a:stretch>
            <a:fillRect/>
          </a:stretch>
        </p:blipFill>
        <p:spPr bwMode="auto">
          <a:xfrm>
            <a:off x="3062216" y="1245072"/>
            <a:ext cx="3019567" cy="2735521"/>
          </a:xfrm>
          <a:prstGeom prst="rect">
            <a:avLst/>
          </a:prstGeom>
          <a:noFill/>
          <a:ln w="9525">
            <a:noFill/>
            <a:miter lim="800000"/>
            <a:headEnd/>
            <a:tailEnd/>
          </a:ln>
        </p:spPr>
      </p:pic>
      <p:pic>
        <p:nvPicPr>
          <p:cNvPr id="11" name="Picture 3"/>
          <p:cNvPicPr>
            <a:picLocks noChangeAspect="1" noChangeArrowheads="1"/>
          </p:cNvPicPr>
          <p:nvPr/>
        </p:nvPicPr>
        <p:blipFill>
          <a:blip r:embed="rId4">
            <a:extLst/>
          </a:blip>
          <a:stretch>
            <a:fillRect/>
          </a:stretch>
        </p:blipFill>
        <p:spPr bwMode="auto">
          <a:xfrm>
            <a:off x="304800" y="1371600"/>
            <a:ext cx="2590800" cy="2579426"/>
          </a:xfrm>
          <a:prstGeom prst="rect">
            <a:avLst/>
          </a:prstGeom>
          <a:ln w="88900" cap="sq" cmpd="thickThin">
            <a:solidFill>
              <a:srgbClr val="000000"/>
            </a:solidFill>
            <a:prstDash val="solid"/>
            <a:miter lim="800000"/>
          </a:ln>
          <a:effectLst>
            <a:innerShdw blurRad="76200">
              <a:srgbClr val="000000"/>
            </a:innerShdw>
          </a:effectLst>
          <a:extLst/>
        </p:spPr>
      </p:pic>
    </p:spTree>
    <p:extLst>
      <p:ext uri="{BB962C8B-B14F-4D97-AF65-F5344CB8AC3E}">
        <p14:creationId xmlns:p14="http://schemas.microsoft.com/office/powerpoint/2010/main" val="22414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852720" y="152400"/>
            <a:ext cx="3451439" cy="59575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fontAlgn="auto">
              <a:spcBef>
                <a:spcPts val="0"/>
              </a:spcBef>
              <a:spcAft>
                <a:spcPts val="0"/>
              </a:spcAft>
              <a:defRPr/>
            </a:pPr>
            <a:r>
              <a:rPr lang="en-US" sz="3600" dirty="0" err="1">
                <a:solidFill>
                  <a:prstClr val="white"/>
                </a:solidFill>
                <a:latin typeface="NikoshBAN" panose="02000000000000000000" pitchFamily="2" charset="0"/>
                <a:cs typeface="NikoshBAN" panose="02000000000000000000" pitchFamily="2" charset="0"/>
              </a:rPr>
              <a:t>মূলভাব</a:t>
            </a:r>
            <a:r>
              <a:rPr lang="en-US" sz="3600" dirty="0">
                <a:solidFill>
                  <a:prstClr val="white"/>
                </a:solidFill>
                <a:latin typeface="NikoshBAN" panose="02000000000000000000" pitchFamily="2" charset="0"/>
                <a:cs typeface="NikoshBAN" panose="02000000000000000000" pitchFamily="2" charset="0"/>
              </a:rPr>
              <a:t> </a:t>
            </a:r>
            <a:r>
              <a:rPr lang="en-US" sz="3600" dirty="0" err="1">
                <a:solidFill>
                  <a:prstClr val="white"/>
                </a:solidFill>
                <a:latin typeface="NikoshBAN" panose="02000000000000000000" pitchFamily="2" charset="0"/>
                <a:cs typeface="NikoshBAN" panose="02000000000000000000" pitchFamily="2" charset="0"/>
              </a:rPr>
              <a:t>বিশ্লেষণ</a:t>
            </a:r>
            <a:endParaRPr lang="en-US" sz="3600" dirty="0">
              <a:solidFill>
                <a:prstClr val="white"/>
              </a:solidFill>
              <a:latin typeface="NikoshBAN" panose="02000000000000000000" pitchFamily="2" charset="0"/>
              <a:cs typeface="NikoshBAN" panose="02000000000000000000" pitchFamily="2" charset="0"/>
            </a:endParaRPr>
          </a:p>
        </p:txBody>
      </p:sp>
      <p:sp>
        <p:nvSpPr>
          <p:cNvPr id="2" name="Rectangle 1"/>
          <p:cNvSpPr/>
          <p:nvPr/>
        </p:nvSpPr>
        <p:spPr>
          <a:xfrm>
            <a:off x="0" y="990600"/>
            <a:ext cx="9144001" cy="586740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algn="just"/>
            <a:r>
              <a:rPr lang="as-IN" sz="2800" b="1" dirty="0"/>
              <a:t>কবি কাজী নজরুল ইসলামের লেখা "কুলি মজুর" কবিতাটি সমাজের একটি বিশেষ সত্যকে তুলে ধরেছে।</a:t>
            </a:r>
          </a:p>
          <a:p>
            <a:pPr algn="just"/>
            <a:r>
              <a:rPr lang="as-IN" sz="2800" b="1" dirty="0"/>
              <a:t>কবির নিজের দেখা একটি দৃশ্য এখানে তুলে ধরেছেন যেখানে এক ধনী ব্যক্তির ট্রেনের কম্পার্টমেন্ট থেকে এক গরীব কুলিকে ধাক্কা দিয়ে নিচে ফেলে দেয়। এই অমানবিক অভিজ্ঞতা কবিকে ভাবতে বাধ্য করেছে সমাজের এই শোষিত, নিপীড়িত মানুষদের কথা যারা ধনী এবং ক্ষমতাশালী ব্যক্তি দের হাতে প্রতিদিন অত্যাচারিত হয়। কুলি-মজুর এবং শ্রমিক এদের জন্য সমাজের কাঠামো শক্ত হয়ে আছে কিন্তু এরাই সবার থেকে বেশি নির্যাতিত। তাই কবি মানুষের এই অমানবিকতা দেখে বলছেন, "উর্ধ্বে হাসিছে ভগবান নীচে কাঁপিতেছে শয়তান"।</a:t>
            </a:r>
          </a:p>
        </p:txBody>
      </p:sp>
    </p:spTree>
    <p:extLst>
      <p:ext uri="{BB962C8B-B14F-4D97-AF65-F5344CB8AC3E}">
        <p14:creationId xmlns:p14="http://schemas.microsoft.com/office/powerpoint/2010/main" val="39223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53250"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sp>
        <p:nvSpPr>
          <p:cNvPr id="2" name="TextBox 1"/>
          <p:cNvSpPr txBox="1">
            <a:spLocks noChangeArrowheads="1"/>
          </p:cNvSpPr>
          <p:nvPr/>
        </p:nvSpPr>
        <p:spPr bwMode="auto">
          <a:xfrm>
            <a:off x="1981200" y="685800"/>
            <a:ext cx="5175250" cy="1015663"/>
          </a:xfrm>
          <a:prstGeom prst="rect">
            <a:avLst/>
          </a:prstGeom>
          <a:solidFill>
            <a:srgbClr val="993366"/>
          </a:solidFill>
          <a:ln w="28575">
            <a:solidFill>
              <a:schemeClr val="tx1"/>
            </a:solidFill>
            <a:miter lim="800000"/>
            <a:headEnd/>
            <a:tailEnd/>
          </a:ln>
        </p:spPr>
        <p:txBody>
          <a:bodyPr wrap="square">
            <a:spAutoFit/>
          </a:bodyPr>
          <a:lstStyle/>
          <a:p>
            <a:pPr algn="ctr"/>
            <a:r>
              <a:rPr lang="bn-BD" sz="6000" b="1" dirty="0">
                <a:solidFill>
                  <a:schemeClr val="bg1"/>
                </a:solidFill>
                <a:latin typeface="NikoshBAN" pitchFamily="2" charset="0"/>
                <a:cs typeface="NikoshBAN" pitchFamily="2" charset="0"/>
              </a:rPr>
              <a:t>দলীয় কাজ</a:t>
            </a:r>
            <a:endParaRPr lang="en-US" sz="6000" b="1" dirty="0">
              <a:solidFill>
                <a:schemeClr val="bg1"/>
              </a:solidFill>
              <a:latin typeface="NikoshBAN" pitchFamily="2" charset="0"/>
              <a:cs typeface="NikoshBAN" pitchFamily="2" charset="0"/>
            </a:endParaRPr>
          </a:p>
        </p:txBody>
      </p:sp>
      <p:sp>
        <p:nvSpPr>
          <p:cNvPr id="6" name="TextBox 5"/>
          <p:cNvSpPr txBox="1">
            <a:spLocks noChangeArrowheads="1"/>
          </p:cNvSpPr>
          <p:nvPr/>
        </p:nvSpPr>
        <p:spPr bwMode="auto">
          <a:xfrm>
            <a:off x="304800" y="2590800"/>
            <a:ext cx="8534400" cy="3785652"/>
          </a:xfrm>
          <a:prstGeom prst="rect">
            <a:avLst/>
          </a:prstGeom>
          <a:noFill/>
          <a:ln w="28575">
            <a:solidFill>
              <a:schemeClr val="tx1"/>
            </a:solidFill>
            <a:miter lim="800000"/>
            <a:headEnd/>
            <a:tailEnd/>
          </a:ln>
        </p:spPr>
        <p:txBody>
          <a:bodyPr wrap="square">
            <a:spAutoFit/>
          </a:bodyPr>
          <a:lstStyle/>
          <a:p>
            <a:pPr algn="ctr"/>
            <a:r>
              <a:rPr lang="en-US" sz="3600" dirty="0">
                <a:solidFill>
                  <a:srgbClr val="000000"/>
                </a:solidFill>
                <a:latin typeface="NikoshBAN" pitchFamily="2" charset="0"/>
                <a:cs typeface="NikoshBAN" pitchFamily="2" charset="0"/>
              </a:rPr>
              <a:t> </a:t>
            </a:r>
            <a:r>
              <a:rPr lang="bn-BD" sz="6000" b="1" dirty="0">
                <a:solidFill>
                  <a:srgbClr val="000000"/>
                </a:solidFill>
                <a:latin typeface="NikoshBAN" pitchFamily="2" charset="0"/>
                <a:cs typeface="NikoshBAN" pitchFamily="2" charset="0"/>
              </a:rPr>
              <a:t>তোমার পরিচিত বিভিন্ন শ্রেণি পেশার মানুষের একটি তালিকা </a:t>
            </a:r>
          </a:p>
          <a:p>
            <a:pPr algn="ctr"/>
            <a:r>
              <a:rPr lang="bn-BD" sz="6000" b="1" dirty="0">
                <a:solidFill>
                  <a:srgbClr val="000000"/>
                </a:solidFill>
                <a:latin typeface="NikoshBAN" pitchFamily="2" charset="0"/>
                <a:cs typeface="NikoshBAN" pitchFamily="2" charset="0"/>
              </a:rPr>
              <a:t>তৈরি </a:t>
            </a:r>
            <a:r>
              <a:rPr lang="bn-BD" sz="6000" b="1" dirty="0" smtClean="0">
                <a:solidFill>
                  <a:srgbClr val="000000"/>
                </a:solidFill>
                <a:latin typeface="NikoshBAN" pitchFamily="2" charset="0"/>
                <a:cs typeface="NikoshBAN" pitchFamily="2" charset="0"/>
              </a:rPr>
              <a:t>কর </a:t>
            </a:r>
            <a:r>
              <a:rPr lang="bn-BD" sz="6000" b="1" dirty="0">
                <a:solidFill>
                  <a:srgbClr val="000000"/>
                </a:solidFill>
                <a:latin typeface="NikoshBAN" pitchFamily="2" charset="0"/>
                <a:cs typeface="NikoshBAN" pitchFamily="2" charset="0"/>
              </a:rPr>
              <a:t>।</a:t>
            </a:r>
            <a:endParaRPr lang="en-US" sz="6000" b="1" dirty="0">
              <a:solidFill>
                <a:srgbClr val="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54274" name="Rectangle 3"/>
          <p:cNvSpPr>
            <a:spLocks noChangeArrowheads="1"/>
          </p:cNvSpPr>
          <p:nvPr/>
        </p:nvSpPr>
        <p:spPr bwMode="auto">
          <a:xfrm>
            <a:off x="0" y="336645"/>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sz="4000">
              <a:solidFill>
                <a:srgbClr val="FFFFFF"/>
              </a:solidFill>
              <a:latin typeface="NikoshBAN" pitchFamily="2" charset="0"/>
              <a:cs typeface="NikoshBAN" pitchFamily="2" charset="0"/>
            </a:endParaRPr>
          </a:p>
          <a:p>
            <a:pPr algn="ctr"/>
            <a:endParaRPr lang="en-US" sz="4000">
              <a:latin typeface="NikoshBAN" pitchFamily="2" charset="0"/>
              <a:cs typeface="NikoshBAN" pitchFamily="2" charset="0"/>
            </a:endParaRPr>
          </a:p>
        </p:txBody>
      </p:sp>
      <p:sp>
        <p:nvSpPr>
          <p:cNvPr id="2" name="Title 1"/>
          <p:cNvSpPr txBox="1">
            <a:spLocks/>
          </p:cNvSpPr>
          <p:nvPr/>
        </p:nvSpPr>
        <p:spPr bwMode="auto">
          <a:xfrm>
            <a:off x="2057400" y="762000"/>
            <a:ext cx="4800600" cy="936625"/>
          </a:xfrm>
          <a:prstGeom prst="rect">
            <a:avLst/>
          </a:prstGeom>
          <a:solidFill>
            <a:srgbClr val="800080"/>
          </a:solidFill>
          <a:ln w="38100" algn="ctr">
            <a:solidFill>
              <a:schemeClr val="bg1"/>
            </a:solidFill>
            <a:miter lim="800000"/>
            <a:headEnd/>
            <a:tailEnd/>
          </a:ln>
          <a:effectLst>
            <a:outerShdw dist="20000" dir="5400000" rotWithShape="0">
              <a:srgbClr val="000000">
                <a:alpha val="37999"/>
              </a:srgbClr>
            </a:outerShdw>
          </a:effectLst>
        </p:spPr>
        <p:txBody>
          <a:bodyPr/>
          <a:lstStyle/>
          <a:p>
            <a:pPr algn="ctr">
              <a:defRPr/>
            </a:pPr>
            <a:r>
              <a:rPr lang="bn-BD" sz="5400" b="1" dirty="0">
                <a:solidFill>
                  <a:srgbClr val="FFFFFF"/>
                </a:solidFill>
                <a:latin typeface="NikoshBAN" pitchFamily="2" charset="0"/>
                <a:cs typeface="NikoshBAN" pitchFamily="2" charset="0"/>
              </a:rPr>
              <a:t>একক কাজ </a:t>
            </a:r>
            <a:endParaRPr lang="en-US" sz="5400" b="1" dirty="0">
              <a:solidFill>
                <a:srgbClr val="FFFFFF"/>
              </a:solidFill>
              <a:latin typeface="NikoshBAN" pitchFamily="2" charset="0"/>
              <a:cs typeface="NikoshBAN" pitchFamily="2" charset="0"/>
            </a:endParaRPr>
          </a:p>
        </p:txBody>
      </p:sp>
      <p:sp>
        <p:nvSpPr>
          <p:cNvPr id="6" name="TextBox 5"/>
          <p:cNvSpPr txBox="1">
            <a:spLocks noChangeArrowheads="1"/>
          </p:cNvSpPr>
          <p:nvPr/>
        </p:nvSpPr>
        <p:spPr bwMode="auto">
          <a:xfrm>
            <a:off x="228600" y="2895600"/>
            <a:ext cx="8610600" cy="3139321"/>
          </a:xfrm>
          <a:prstGeom prst="rect">
            <a:avLst/>
          </a:prstGeom>
          <a:noFill/>
          <a:ln w="28575">
            <a:solidFill>
              <a:schemeClr val="tx1"/>
            </a:solidFill>
            <a:miter lim="800000"/>
            <a:headEnd/>
            <a:tailEnd/>
          </a:ln>
        </p:spPr>
        <p:txBody>
          <a:bodyPr wrap="square">
            <a:spAutoFit/>
          </a:bodyPr>
          <a:lstStyle/>
          <a:p>
            <a:pPr algn="ctr"/>
            <a:r>
              <a:rPr lang="en-US" sz="3600" dirty="0">
                <a:solidFill>
                  <a:srgbClr val="000000"/>
                </a:solidFill>
                <a:latin typeface="NikoshBAN" pitchFamily="2" charset="0"/>
                <a:cs typeface="NikoshBAN" pitchFamily="2" charset="0"/>
              </a:rPr>
              <a:t> </a:t>
            </a:r>
            <a:r>
              <a:rPr lang="bn-BD" sz="6600" b="1" dirty="0">
                <a:solidFill>
                  <a:srgbClr val="000000"/>
                </a:solidFill>
                <a:latin typeface="NikoshBAN" pitchFamily="2" charset="0"/>
                <a:cs typeface="NikoshBAN" pitchFamily="2" charset="0"/>
              </a:rPr>
              <a:t>শ্রমিকদের প্রতি আমাদের কী করনীয় বলে তুমি মনে কর।</a:t>
            </a:r>
            <a:endParaRPr lang="en-US" sz="6600" b="1" dirty="0">
              <a:solidFill>
                <a:srgbClr val="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55298"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sp>
        <p:nvSpPr>
          <p:cNvPr id="3" name="Rounded Rectangle 2"/>
          <p:cNvSpPr>
            <a:spLocks noChangeArrowheads="1"/>
          </p:cNvSpPr>
          <p:nvPr/>
        </p:nvSpPr>
        <p:spPr bwMode="auto">
          <a:xfrm>
            <a:off x="2667000" y="368320"/>
            <a:ext cx="3886200" cy="914400"/>
          </a:xfrm>
          <a:prstGeom prst="roundRect">
            <a:avLst>
              <a:gd name="adj" fmla="val 16667"/>
            </a:avLst>
          </a:prstGeom>
          <a:solidFill>
            <a:srgbClr val="993366"/>
          </a:solidFill>
          <a:ln w="9525" algn="ctr">
            <a:solidFill>
              <a:srgbClr val="F9F9F9"/>
            </a:solidFill>
            <a:round/>
            <a:headEnd/>
            <a:tailEnd/>
          </a:ln>
          <a:effectLst>
            <a:outerShdw dist="20000" dir="5400000" rotWithShape="0">
              <a:srgbClr val="000000">
                <a:alpha val="37999"/>
              </a:srgbClr>
            </a:outerShdw>
          </a:effectLst>
        </p:spPr>
        <p:txBody>
          <a:bodyPr anchor="ctr"/>
          <a:lstStyle/>
          <a:p>
            <a:pPr algn="ctr">
              <a:defRPr/>
            </a:pPr>
            <a:r>
              <a:rPr lang="bn-BD" sz="5400" b="1" dirty="0">
                <a:solidFill>
                  <a:schemeClr val="bg1"/>
                </a:solidFill>
                <a:latin typeface="NikoshBAN" pitchFamily="2" charset="0"/>
                <a:cs typeface="NikoshBAN" pitchFamily="2" charset="0"/>
              </a:rPr>
              <a:t>মূল্যায়ন</a:t>
            </a:r>
            <a:r>
              <a:rPr lang="bn-BD" sz="4400" b="1" dirty="0">
                <a:solidFill>
                  <a:schemeClr val="bg1"/>
                </a:solidFill>
                <a:latin typeface="NikoshBAN" pitchFamily="2" charset="0"/>
                <a:cs typeface="NikoshBAN" pitchFamily="2" charset="0"/>
              </a:rPr>
              <a:t> </a:t>
            </a:r>
            <a:endParaRPr lang="en-US" sz="4400" b="1" dirty="0">
              <a:solidFill>
                <a:schemeClr val="bg1"/>
              </a:solidFill>
              <a:latin typeface="NikoshBAN" pitchFamily="2" charset="0"/>
              <a:cs typeface="NikoshBAN" pitchFamily="2" charset="0"/>
            </a:endParaRPr>
          </a:p>
        </p:txBody>
      </p:sp>
      <p:sp>
        <p:nvSpPr>
          <p:cNvPr id="4" name="TextBox 3"/>
          <p:cNvSpPr txBox="1">
            <a:spLocks noChangeArrowheads="1"/>
          </p:cNvSpPr>
          <p:nvPr/>
        </p:nvSpPr>
        <p:spPr bwMode="auto">
          <a:xfrm>
            <a:off x="304800" y="1578114"/>
            <a:ext cx="8686800" cy="4832092"/>
          </a:xfrm>
          <a:prstGeom prst="rect">
            <a:avLst/>
          </a:prstGeom>
          <a:noFill/>
          <a:ln w="28575">
            <a:solidFill>
              <a:schemeClr val="tx1"/>
            </a:solidFill>
            <a:miter lim="800000"/>
            <a:headEnd/>
            <a:tailEnd/>
          </a:ln>
        </p:spPr>
        <p:txBody>
          <a:bodyPr wrap="square">
            <a:spAutoFit/>
          </a:bodyPr>
          <a:lstStyle/>
          <a:p>
            <a:r>
              <a:rPr lang="bn-BD" sz="4400" b="1" dirty="0">
                <a:solidFill>
                  <a:schemeClr val="bg1"/>
                </a:solidFill>
                <a:latin typeface="NikoshBAN" pitchFamily="2" charset="0"/>
                <a:cs typeface="NikoshBAN" pitchFamily="2" charset="0"/>
              </a:rPr>
              <a:t>১। শাবল শব্দের অর্থ </a:t>
            </a:r>
            <a:r>
              <a:rPr lang="en-US" sz="4400" b="1" dirty="0" err="1">
                <a:solidFill>
                  <a:schemeClr val="bg1"/>
                </a:solidFill>
                <a:latin typeface="NikoshBAN" pitchFamily="2" charset="0"/>
                <a:cs typeface="NikoshBAN" pitchFamily="2" charset="0"/>
              </a:rPr>
              <a:t>কী</a:t>
            </a:r>
            <a:r>
              <a:rPr lang="en-US" sz="4400" b="1" dirty="0">
                <a:solidFill>
                  <a:schemeClr val="bg1"/>
                </a:solidFill>
                <a:latin typeface="NikoshBAN" pitchFamily="2" charset="0"/>
                <a:cs typeface="NikoshBAN" pitchFamily="2" charset="0"/>
              </a:rPr>
              <a:t>?</a:t>
            </a:r>
          </a:p>
          <a:p>
            <a:r>
              <a:rPr lang="bn-BD" sz="4400" b="1" dirty="0">
                <a:solidFill>
                  <a:schemeClr val="bg1"/>
                </a:solidFill>
                <a:latin typeface="NikoshBAN" pitchFamily="2" charset="0"/>
                <a:cs typeface="NikoshBAN" pitchFamily="2" charset="0"/>
              </a:rPr>
              <a:t>২। ছোটদের জন্য লেখা নজরুলের নাটকের নাম কী</a:t>
            </a:r>
            <a:r>
              <a:rPr lang="en-US" sz="4400" b="1" dirty="0">
                <a:solidFill>
                  <a:schemeClr val="bg1"/>
                </a:solidFill>
                <a:latin typeface="NikoshBAN" pitchFamily="2" charset="0"/>
                <a:cs typeface="NikoshBAN" pitchFamily="2" charset="0"/>
              </a:rPr>
              <a:t>?</a:t>
            </a:r>
          </a:p>
          <a:p>
            <a:r>
              <a:rPr lang="bn-BD" sz="4400" b="1" dirty="0">
                <a:solidFill>
                  <a:schemeClr val="bg1"/>
                </a:solidFill>
                <a:latin typeface="NikoshBAN" pitchFamily="2" charset="0"/>
                <a:cs typeface="NikoshBAN" pitchFamily="2" charset="0"/>
              </a:rPr>
              <a:t>৩। কুলি-মজুর কবিতায় কবি কাদের জয়গান করেছেন?</a:t>
            </a:r>
            <a:endParaRPr lang="en-US" sz="4400" b="1" dirty="0">
              <a:solidFill>
                <a:schemeClr val="bg1"/>
              </a:solidFill>
              <a:latin typeface="NikoshBAN" pitchFamily="2" charset="0"/>
              <a:cs typeface="NikoshBAN" pitchFamily="2" charset="0"/>
            </a:endParaRPr>
          </a:p>
          <a:p>
            <a:r>
              <a:rPr lang="en-US" sz="4400" b="1" dirty="0">
                <a:solidFill>
                  <a:schemeClr val="bg1"/>
                </a:solidFill>
                <a:latin typeface="NikoshBAN" pitchFamily="2" charset="0"/>
                <a:cs typeface="NikoshBAN" pitchFamily="2" charset="0"/>
              </a:rPr>
              <a:t>৪। </a:t>
            </a:r>
            <a:r>
              <a:rPr lang="bn-BD" sz="4400" b="1" dirty="0">
                <a:solidFill>
                  <a:schemeClr val="bg1"/>
                </a:solidFill>
                <a:latin typeface="NikoshBAN" pitchFamily="2" charset="0"/>
                <a:cs typeface="NikoshBAN" pitchFamily="2" charset="0"/>
              </a:rPr>
              <a:t>কুলি-মজুর কবিতাটি কার লেখা</a:t>
            </a:r>
            <a:r>
              <a:rPr lang="en-US" sz="4400" b="1" dirty="0">
                <a:solidFill>
                  <a:schemeClr val="bg1"/>
                </a:solidFill>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D653F14-A57E-40A5-8937-0346DA936D35}"/>
              </a:ext>
            </a:extLst>
          </p:cNvPr>
          <p:cNvPicPr>
            <a:picLocks noChangeAspect="1"/>
          </p:cNvPicPr>
          <p:nvPr/>
        </p:nvPicPr>
        <p:blipFill>
          <a:blip r:embed="rId2"/>
          <a:stretch>
            <a:fillRect/>
          </a:stretch>
        </p:blipFill>
        <p:spPr>
          <a:xfrm>
            <a:off x="0" y="0"/>
            <a:ext cx="9143999" cy="6858000"/>
          </a:xfrm>
          <a:prstGeom prst="rect">
            <a:avLst/>
          </a:prstGeom>
        </p:spPr>
      </p:pic>
      <p:sp>
        <p:nvSpPr>
          <p:cNvPr id="5" name="TextBox 4"/>
          <p:cNvSpPr txBox="1"/>
          <p:nvPr/>
        </p:nvSpPr>
        <p:spPr>
          <a:xfrm>
            <a:off x="98266" y="1827006"/>
            <a:ext cx="8876503" cy="363791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7680" b="1" dirty="0">
                <a:ln w="11430"/>
                <a:solidFill>
                  <a:srgbClr val="7030A0"/>
                </a:solidFill>
                <a:latin typeface="NikoshBAN" pitchFamily="2" charset="0"/>
                <a:cs typeface="NikoshBAN" pitchFamily="2" charset="0"/>
              </a:rPr>
              <a:t>“</a:t>
            </a:r>
            <a:r>
              <a:rPr lang="en-US" sz="7680" b="1" dirty="0">
                <a:ln w="11430"/>
                <a:solidFill>
                  <a:srgbClr val="7030A0"/>
                </a:solidFill>
                <a:latin typeface="NikoshBAN" pitchFamily="2" charset="0"/>
                <a:cs typeface="NikoshBAN" pitchFamily="2" charset="0"/>
              </a:rPr>
              <a:t>মাল্টিমিডিয়া ক্লাশে সবাইকে স্বাগতম</a:t>
            </a:r>
            <a:r>
              <a:rPr lang="bn-IN" sz="7680" b="1" dirty="0">
                <a:ln w="11430"/>
                <a:solidFill>
                  <a:srgbClr val="7030A0"/>
                </a:solidFill>
                <a:latin typeface="NikoshBAN" pitchFamily="2" charset="0"/>
                <a:cs typeface="NikoshBAN" pitchFamily="2" charset="0"/>
              </a:rPr>
              <a:t>” </a:t>
            </a:r>
            <a:endParaRPr lang="en-US" sz="3520" b="1" dirty="0">
              <a:ln w="11430"/>
              <a:solidFill>
                <a:srgbClr val="7030A0"/>
              </a:solidFill>
            </a:endParaRPr>
          </a:p>
        </p:txBody>
      </p:sp>
    </p:spTree>
    <p:extLst>
      <p:ext uri="{BB962C8B-B14F-4D97-AF65-F5344CB8AC3E}">
        <p14:creationId xmlns:p14="http://schemas.microsoft.com/office/powerpoint/2010/main" val="1202790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617" y="1127706"/>
            <a:ext cx="4935828" cy="6471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solidFill>
                  <a:schemeClr val="tx1"/>
                </a:solidFill>
              </a:rPr>
              <a:t>পাই</a:t>
            </a:r>
            <a:r>
              <a:rPr lang="en-US" sz="2700" b="1" dirty="0">
                <a:solidFill>
                  <a:schemeClr val="tx1"/>
                </a:solidFill>
              </a:rPr>
              <a:t> </a:t>
            </a:r>
            <a:r>
              <a:rPr lang="en-US" sz="2700" b="1" dirty="0" err="1">
                <a:solidFill>
                  <a:schemeClr val="tx1"/>
                </a:solidFill>
              </a:rPr>
              <a:t>বলতে</a:t>
            </a:r>
            <a:r>
              <a:rPr lang="en-US" sz="2700" b="1" dirty="0">
                <a:solidFill>
                  <a:schemeClr val="tx1"/>
                </a:solidFill>
              </a:rPr>
              <a:t> </a:t>
            </a:r>
            <a:r>
              <a:rPr lang="en-US" sz="2700" b="1" dirty="0" err="1">
                <a:solidFill>
                  <a:schemeClr val="tx1"/>
                </a:solidFill>
              </a:rPr>
              <a:t>কী</a:t>
            </a:r>
            <a:r>
              <a:rPr lang="en-US" sz="2700" b="1" dirty="0">
                <a:solidFill>
                  <a:schemeClr val="tx1"/>
                </a:solidFill>
              </a:rPr>
              <a:t> </a:t>
            </a:r>
            <a:r>
              <a:rPr lang="en-US" sz="2700" b="1" dirty="0" err="1">
                <a:solidFill>
                  <a:schemeClr val="tx1"/>
                </a:solidFill>
              </a:rPr>
              <a:t>বোঝায়</a:t>
            </a:r>
            <a:r>
              <a:rPr lang="en-US" sz="2700" b="1" dirty="0">
                <a:solidFill>
                  <a:schemeClr val="tx1"/>
                </a:solidFill>
              </a:rPr>
              <a:t>?</a:t>
            </a:r>
          </a:p>
        </p:txBody>
      </p:sp>
      <p:sp>
        <p:nvSpPr>
          <p:cNvPr id="3" name="Rectangle 2"/>
          <p:cNvSpPr/>
          <p:nvPr/>
        </p:nvSpPr>
        <p:spPr>
          <a:xfrm>
            <a:off x="492617" y="2130649"/>
            <a:ext cx="4935828" cy="6471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কাজী</a:t>
            </a:r>
            <a:r>
              <a:rPr lang="en-US" sz="2400" b="1" dirty="0">
                <a:solidFill>
                  <a:schemeClr val="tx1"/>
                </a:solidFill>
              </a:rPr>
              <a:t> </a:t>
            </a:r>
            <a:r>
              <a:rPr lang="en-US" sz="2400" b="1" dirty="0" err="1">
                <a:solidFill>
                  <a:schemeClr val="tx1"/>
                </a:solidFill>
              </a:rPr>
              <a:t>নজরুল</a:t>
            </a:r>
            <a:r>
              <a:rPr lang="en-US" sz="2400" b="1" dirty="0">
                <a:solidFill>
                  <a:schemeClr val="tx1"/>
                </a:solidFill>
              </a:rPr>
              <a:t> </a:t>
            </a:r>
            <a:r>
              <a:rPr lang="en-US" sz="2400" b="1" dirty="0" err="1">
                <a:solidFill>
                  <a:schemeClr val="tx1"/>
                </a:solidFill>
              </a:rPr>
              <a:t>মৃত্যুসাল</a:t>
            </a:r>
            <a:r>
              <a:rPr lang="en-US" sz="2400" b="1" dirty="0">
                <a:solidFill>
                  <a:schemeClr val="tx1"/>
                </a:solidFill>
              </a:rPr>
              <a:t> </a:t>
            </a:r>
            <a:r>
              <a:rPr lang="en-US" sz="2400" b="1" dirty="0" err="1">
                <a:solidFill>
                  <a:schemeClr val="tx1"/>
                </a:solidFill>
              </a:rPr>
              <a:t>কত</a:t>
            </a:r>
            <a:r>
              <a:rPr lang="en-US" sz="2400" b="1" dirty="0">
                <a:solidFill>
                  <a:schemeClr val="tx1"/>
                </a:solidFill>
              </a:rPr>
              <a:t>?</a:t>
            </a:r>
          </a:p>
        </p:txBody>
      </p:sp>
      <p:sp>
        <p:nvSpPr>
          <p:cNvPr id="4" name="Rectangle 3"/>
          <p:cNvSpPr/>
          <p:nvPr/>
        </p:nvSpPr>
        <p:spPr>
          <a:xfrm>
            <a:off x="492617" y="3109443"/>
            <a:ext cx="4935828" cy="6471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আমাদের</a:t>
            </a:r>
            <a:r>
              <a:rPr lang="en-US" sz="2400" b="1" dirty="0">
                <a:solidFill>
                  <a:schemeClr val="tx1"/>
                </a:solidFill>
              </a:rPr>
              <a:t> </a:t>
            </a:r>
            <a:r>
              <a:rPr lang="en-US" sz="2400" b="1" dirty="0" err="1">
                <a:solidFill>
                  <a:schemeClr val="tx1"/>
                </a:solidFill>
              </a:rPr>
              <a:t>রণ</a:t>
            </a:r>
            <a:r>
              <a:rPr lang="en-US" sz="2400" b="1" dirty="0">
                <a:solidFill>
                  <a:schemeClr val="tx1"/>
                </a:solidFill>
              </a:rPr>
              <a:t> </a:t>
            </a:r>
            <a:r>
              <a:rPr lang="en-US" sz="2400" b="1" dirty="0" err="1">
                <a:solidFill>
                  <a:schemeClr val="tx1"/>
                </a:solidFill>
              </a:rPr>
              <a:t>সংগীত</a:t>
            </a:r>
            <a:r>
              <a:rPr lang="en-US" sz="2400" b="1" dirty="0">
                <a:solidFill>
                  <a:schemeClr val="tx1"/>
                </a:solidFill>
              </a:rPr>
              <a:t> </a:t>
            </a:r>
            <a:r>
              <a:rPr lang="en-US" sz="2400" b="1" dirty="0" err="1">
                <a:solidFill>
                  <a:schemeClr val="tx1"/>
                </a:solidFill>
              </a:rPr>
              <a:t>কোনটি</a:t>
            </a:r>
            <a:r>
              <a:rPr lang="en-US" sz="2400" b="1" dirty="0">
                <a:solidFill>
                  <a:schemeClr val="tx1"/>
                </a:solidFill>
              </a:rPr>
              <a:t>?</a:t>
            </a:r>
            <a:endParaRPr lang="en-US" sz="2700" b="1" dirty="0">
              <a:solidFill>
                <a:schemeClr val="tx1"/>
              </a:solidFill>
            </a:endParaRPr>
          </a:p>
        </p:txBody>
      </p:sp>
      <p:sp>
        <p:nvSpPr>
          <p:cNvPr id="5" name="Rectangle 4"/>
          <p:cNvSpPr/>
          <p:nvPr/>
        </p:nvSpPr>
        <p:spPr>
          <a:xfrm>
            <a:off x="492617" y="4036720"/>
            <a:ext cx="4935828" cy="6471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কবির</a:t>
            </a:r>
            <a:r>
              <a:rPr lang="en-US" sz="2400" b="1" dirty="0">
                <a:solidFill>
                  <a:schemeClr val="tx1"/>
                </a:solidFill>
              </a:rPr>
              <a:t> </a:t>
            </a:r>
            <a:r>
              <a:rPr lang="en-US" sz="2400" b="1" dirty="0" err="1">
                <a:solidFill>
                  <a:schemeClr val="tx1"/>
                </a:solidFill>
              </a:rPr>
              <a:t>মতে</a:t>
            </a:r>
            <a:r>
              <a:rPr lang="en-US" sz="2400" b="1" dirty="0">
                <a:solidFill>
                  <a:schemeClr val="tx1"/>
                </a:solidFill>
              </a:rPr>
              <a:t> </a:t>
            </a:r>
            <a:r>
              <a:rPr lang="en-US" sz="2400" b="1" dirty="0" err="1">
                <a:solidFill>
                  <a:schemeClr val="tx1"/>
                </a:solidFill>
              </a:rPr>
              <a:t>কোনটিতে</a:t>
            </a:r>
            <a:r>
              <a:rPr lang="en-US" sz="2400" b="1" dirty="0">
                <a:solidFill>
                  <a:schemeClr val="tx1"/>
                </a:solidFill>
              </a:rPr>
              <a:t> </a:t>
            </a:r>
            <a:r>
              <a:rPr lang="en-US" sz="2400" b="1" dirty="0" err="1">
                <a:solidFill>
                  <a:schemeClr val="tx1"/>
                </a:solidFill>
              </a:rPr>
              <a:t>দেশ</a:t>
            </a:r>
            <a:r>
              <a:rPr lang="en-US" sz="2400" b="1" dirty="0">
                <a:solidFill>
                  <a:schemeClr val="tx1"/>
                </a:solidFill>
              </a:rPr>
              <a:t> </a:t>
            </a:r>
            <a:r>
              <a:rPr lang="en-US" sz="2400" b="1" dirty="0" err="1">
                <a:solidFill>
                  <a:schemeClr val="tx1"/>
                </a:solidFill>
              </a:rPr>
              <a:t>ছেয়ে</a:t>
            </a:r>
            <a:r>
              <a:rPr lang="en-US" sz="2400" b="1" dirty="0">
                <a:solidFill>
                  <a:schemeClr val="tx1"/>
                </a:solidFill>
              </a:rPr>
              <a:t> </a:t>
            </a:r>
            <a:r>
              <a:rPr lang="en-US" sz="2400" b="1" dirty="0" err="1">
                <a:solidFill>
                  <a:schemeClr val="tx1"/>
                </a:solidFill>
              </a:rPr>
              <a:t>গেল</a:t>
            </a:r>
            <a:r>
              <a:rPr lang="en-US" sz="2400" b="1" dirty="0">
                <a:solidFill>
                  <a:schemeClr val="tx1"/>
                </a:solidFill>
              </a:rPr>
              <a:t>?</a:t>
            </a:r>
          </a:p>
        </p:txBody>
      </p:sp>
      <p:sp>
        <p:nvSpPr>
          <p:cNvPr id="6" name="Rectangle 5"/>
          <p:cNvSpPr/>
          <p:nvPr/>
        </p:nvSpPr>
        <p:spPr>
          <a:xfrm>
            <a:off x="492617" y="4931803"/>
            <a:ext cx="4935828" cy="6471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পুতুলের</a:t>
            </a:r>
            <a:r>
              <a:rPr lang="en-US" sz="2400" b="1" dirty="0">
                <a:solidFill>
                  <a:schemeClr val="tx1"/>
                </a:solidFill>
              </a:rPr>
              <a:t> </a:t>
            </a:r>
            <a:r>
              <a:rPr lang="en-US" sz="2400" b="1" dirty="0" err="1">
                <a:solidFill>
                  <a:schemeClr val="tx1"/>
                </a:solidFill>
              </a:rPr>
              <a:t>বিয়ে</a:t>
            </a:r>
            <a:r>
              <a:rPr lang="en-US" sz="2400" b="1" dirty="0">
                <a:solidFill>
                  <a:schemeClr val="tx1"/>
                </a:solidFill>
              </a:rPr>
              <a:t> </a:t>
            </a:r>
            <a:r>
              <a:rPr lang="en-US" sz="2400" b="1" dirty="0" err="1">
                <a:solidFill>
                  <a:schemeClr val="tx1"/>
                </a:solidFill>
              </a:rPr>
              <a:t>কী</a:t>
            </a:r>
            <a:r>
              <a:rPr lang="en-US" sz="2400" b="1" dirty="0">
                <a:solidFill>
                  <a:schemeClr val="tx1"/>
                </a:solidFill>
              </a:rPr>
              <a:t> </a:t>
            </a:r>
            <a:r>
              <a:rPr lang="en-US" sz="2400" b="1" dirty="0" err="1">
                <a:solidFill>
                  <a:schemeClr val="tx1"/>
                </a:solidFill>
              </a:rPr>
              <a:t>ধরনের</a:t>
            </a:r>
            <a:r>
              <a:rPr lang="en-US" sz="2400" b="1" dirty="0">
                <a:solidFill>
                  <a:schemeClr val="tx1"/>
                </a:solidFill>
              </a:rPr>
              <a:t> </a:t>
            </a:r>
            <a:r>
              <a:rPr lang="en-US" sz="2400" b="1" dirty="0" err="1">
                <a:solidFill>
                  <a:schemeClr val="tx1"/>
                </a:solidFill>
              </a:rPr>
              <a:t>রচনা</a:t>
            </a:r>
            <a:r>
              <a:rPr lang="en-US" sz="2400" b="1" dirty="0">
                <a:solidFill>
                  <a:schemeClr val="tx1"/>
                </a:solidFill>
              </a:rPr>
              <a:t>?</a:t>
            </a:r>
          </a:p>
        </p:txBody>
      </p:sp>
      <p:sp>
        <p:nvSpPr>
          <p:cNvPr id="7" name="Rectangle 6"/>
          <p:cNvSpPr/>
          <p:nvPr/>
        </p:nvSpPr>
        <p:spPr>
          <a:xfrm>
            <a:off x="5834129" y="1087460"/>
            <a:ext cx="3185912" cy="647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100" b="1" dirty="0" err="1">
                <a:solidFill>
                  <a:srgbClr val="7030A0"/>
                </a:solidFill>
              </a:rPr>
              <a:t>মুদ্রার</a:t>
            </a:r>
            <a:r>
              <a:rPr lang="en-US" sz="2100" b="1" dirty="0">
                <a:solidFill>
                  <a:srgbClr val="7030A0"/>
                </a:solidFill>
              </a:rPr>
              <a:t> </a:t>
            </a:r>
            <a:r>
              <a:rPr lang="en-US" sz="2100" b="1" dirty="0" err="1">
                <a:solidFill>
                  <a:srgbClr val="7030A0"/>
                </a:solidFill>
              </a:rPr>
              <a:t>একক</a:t>
            </a:r>
            <a:r>
              <a:rPr lang="en-US" sz="2100" b="1" dirty="0">
                <a:solidFill>
                  <a:srgbClr val="7030A0"/>
                </a:solidFill>
              </a:rPr>
              <a:t> </a:t>
            </a:r>
            <a:r>
              <a:rPr lang="en-US" sz="2100" b="1" dirty="0" err="1">
                <a:solidFill>
                  <a:srgbClr val="7030A0"/>
                </a:solidFill>
              </a:rPr>
              <a:t>বিশেষ</a:t>
            </a:r>
            <a:endParaRPr lang="en-US" sz="2100" b="1" dirty="0">
              <a:solidFill>
                <a:srgbClr val="7030A0"/>
              </a:solidFill>
            </a:endParaRPr>
          </a:p>
        </p:txBody>
      </p:sp>
      <p:sp>
        <p:nvSpPr>
          <p:cNvPr id="8" name="Rectangle 7"/>
          <p:cNvSpPr/>
          <p:nvPr/>
        </p:nvSpPr>
        <p:spPr>
          <a:xfrm>
            <a:off x="5834129" y="2130649"/>
            <a:ext cx="3185912" cy="647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7030A0"/>
                </a:solidFill>
              </a:rPr>
              <a:t>১৯৭৬</a:t>
            </a:r>
          </a:p>
        </p:txBody>
      </p:sp>
      <p:sp>
        <p:nvSpPr>
          <p:cNvPr id="9" name="Rectangle 8"/>
          <p:cNvSpPr/>
          <p:nvPr/>
        </p:nvSpPr>
        <p:spPr>
          <a:xfrm>
            <a:off x="5834129" y="3135201"/>
            <a:ext cx="3185912" cy="647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solidFill>
                  <a:srgbClr val="7030A0"/>
                </a:solidFill>
              </a:rPr>
              <a:t>চল্</a:t>
            </a:r>
            <a:r>
              <a:rPr lang="en-US" sz="2400" b="1" dirty="0">
                <a:solidFill>
                  <a:srgbClr val="7030A0"/>
                </a:solidFill>
              </a:rPr>
              <a:t> </a:t>
            </a:r>
            <a:r>
              <a:rPr lang="en-US" sz="2400" b="1" dirty="0" err="1">
                <a:solidFill>
                  <a:srgbClr val="7030A0"/>
                </a:solidFill>
              </a:rPr>
              <a:t>চল্</a:t>
            </a:r>
            <a:r>
              <a:rPr lang="en-US" sz="2400" b="1" dirty="0">
                <a:solidFill>
                  <a:srgbClr val="7030A0"/>
                </a:solidFill>
              </a:rPr>
              <a:t> </a:t>
            </a:r>
            <a:r>
              <a:rPr lang="en-US" sz="2400" b="1" dirty="0" err="1">
                <a:solidFill>
                  <a:srgbClr val="7030A0"/>
                </a:solidFill>
              </a:rPr>
              <a:t>চল্</a:t>
            </a:r>
            <a:endParaRPr lang="en-US" sz="2400" b="1" dirty="0">
              <a:solidFill>
                <a:srgbClr val="7030A0"/>
              </a:solidFill>
            </a:endParaRPr>
          </a:p>
        </p:txBody>
      </p:sp>
      <p:sp>
        <p:nvSpPr>
          <p:cNvPr id="10" name="Rectangle 9"/>
          <p:cNvSpPr/>
          <p:nvPr/>
        </p:nvSpPr>
        <p:spPr>
          <a:xfrm>
            <a:off x="5834129" y="4038331"/>
            <a:ext cx="3185912" cy="647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solidFill>
                  <a:srgbClr val="7030A0"/>
                </a:solidFill>
              </a:rPr>
              <a:t>কলে</a:t>
            </a:r>
            <a:endParaRPr lang="en-US" sz="2400" b="1" dirty="0">
              <a:solidFill>
                <a:srgbClr val="7030A0"/>
              </a:solidFill>
            </a:endParaRPr>
          </a:p>
        </p:txBody>
      </p:sp>
      <p:sp>
        <p:nvSpPr>
          <p:cNvPr id="11" name="Rectangle 10"/>
          <p:cNvSpPr/>
          <p:nvPr/>
        </p:nvSpPr>
        <p:spPr>
          <a:xfrm>
            <a:off x="5834129" y="4909265"/>
            <a:ext cx="3185912" cy="647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solidFill>
                  <a:srgbClr val="7030A0"/>
                </a:solidFill>
              </a:rPr>
              <a:t>নাটক</a:t>
            </a:r>
            <a:endParaRPr lang="en-US" sz="2400" b="1" dirty="0">
              <a:solidFill>
                <a:srgbClr val="7030A0"/>
              </a:solidFill>
            </a:endParaRPr>
          </a:p>
        </p:txBody>
      </p:sp>
      <p:sp>
        <p:nvSpPr>
          <p:cNvPr id="12" name="Rectangle 11"/>
          <p:cNvSpPr/>
          <p:nvPr/>
        </p:nvSpPr>
        <p:spPr>
          <a:xfrm>
            <a:off x="3260703" y="162770"/>
            <a:ext cx="2378097" cy="523029"/>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defTabSz="685800" fontAlgn="auto">
              <a:spcBef>
                <a:spcPts val="0"/>
              </a:spcBef>
              <a:spcAft>
                <a:spcPts val="0"/>
              </a:spcAft>
              <a:defRPr/>
            </a:pPr>
            <a:r>
              <a:rPr lang="bn-BD" sz="3600" b="1" dirty="0">
                <a:solidFill>
                  <a:prstClr val="black"/>
                </a:solidFill>
                <a:latin typeface="NikoshBAN" pitchFamily="2" charset="0"/>
                <a:cs typeface="NikoshBAN" pitchFamily="2" charset="0"/>
              </a:rPr>
              <a:t>মূল্যায়ন</a:t>
            </a:r>
            <a:endParaRPr lang="en-US" sz="3600" b="1"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36690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1)">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heel(1)">
                                      <p:cBhvr>
                                        <p:cTn id="54" dur="2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heel(1)">
                                      <p:cBhvr>
                                        <p:cTn id="5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99444"/>
            <a:ext cx="8991600" cy="50376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defTabSz="685800" fontAlgn="auto">
              <a:spcBef>
                <a:spcPts val="0"/>
              </a:spcBef>
              <a:spcAft>
                <a:spcPts val="0"/>
              </a:spcAft>
              <a:defRPr/>
            </a:pPr>
            <a:r>
              <a:rPr lang="bn-BD" sz="2400" b="1" dirty="0">
                <a:solidFill>
                  <a:prstClr val="black"/>
                </a:solidFill>
                <a:latin typeface="NikoshBAN" pitchFamily="2" charset="0"/>
                <a:cs typeface="NikoshBAN" pitchFamily="2" charset="0"/>
              </a:rPr>
              <a:t>১</a:t>
            </a:r>
            <a:r>
              <a:rPr lang="en-US" sz="2400" b="1" dirty="0">
                <a:solidFill>
                  <a:prstClr val="black"/>
                </a:solidFill>
                <a:latin typeface="NikoshBAN" pitchFamily="2" charset="0"/>
                <a:cs typeface="NikoshBAN" pitchFamily="2" charset="0"/>
              </a:rPr>
              <a:t>।</a:t>
            </a:r>
            <a:r>
              <a:rPr lang="en-US" sz="2400" b="1" dirty="0" err="1">
                <a:solidFill>
                  <a:prstClr val="black"/>
                </a:solidFill>
                <a:latin typeface="NikoshBAN" pitchFamily="2" charset="0"/>
                <a:cs typeface="NikoshBAN" pitchFamily="2" charset="0"/>
              </a:rPr>
              <a:t>বাংলার</a:t>
            </a:r>
            <a:r>
              <a:rPr lang="en-US" sz="2400" b="1" dirty="0">
                <a:solidFill>
                  <a:prstClr val="black"/>
                </a:solidFill>
                <a:latin typeface="NikoshBAN" pitchFamily="2" charset="0"/>
                <a:cs typeface="NikoshBAN" pitchFamily="2" charset="0"/>
              </a:rPr>
              <a:t> </a:t>
            </a:r>
            <a:r>
              <a:rPr lang="en-US" sz="2400" b="1" dirty="0" err="1">
                <a:solidFill>
                  <a:prstClr val="black"/>
                </a:solidFill>
                <a:latin typeface="NikoshBAN" pitchFamily="2" charset="0"/>
                <a:cs typeface="NikoshBAN" pitchFamily="2" charset="0"/>
              </a:rPr>
              <a:t>মানুষ</a:t>
            </a:r>
            <a:r>
              <a:rPr lang="en-US" sz="2400" b="1" dirty="0">
                <a:solidFill>
                  <a:prstClr val="black"/>
                </a:solidFill>
                <a:latin typeface="NikoshBAN" pitchFamily="2" charset="0"/>
                <a:cs typeface="NikoshBAN" pitchFamily="2" charset="0"/>
              </a:rPr>
              <a:t> </a:t>
            </a:r>
            <a:r>
              <a:rPr lang="en-US" sz="2400" b="1" dirty="0" err="1">
                <a:solidFill>
                  <a:prstClr val="black"/>
                </a:solidFill>
                <a:latin typeface="NikoshBAN" pitchFamily="2" charset="0"/>
                <a:cs typeface="NikoshBAN" pitchFamily="2" charset="0"/>
              </a:rPr>
              <a:t>কাজী</a:t>
            </a:r>
            <a:r>
              <a:rPr lang="en-US" sz="2400" b="1" dirty="0">
                <a:solidFill>
                  <a:prstClr val="black"/>
                </a:solidFill>
                <a:latin typeface="NikoshBAN" pitchFamily="2" charset="0"/>
                <a:cs typeface="NikoshBAN" pitchFamily="2" charset="0"/>
              </a:rPr>
              <a:t> </a:t>
            </a:r>
            <a:r>
              <a:rPr lang="en-US" sz="2400" b="1" dirty="0" err="1">
                <a:solidFill>
                  <a:prstClr val="black"/>
                </a:solidFill>
                <a:latin typeface="NikoshBAN" pitchFamily="2" charset="0"/>
                <a:cs typeface="NikoshBAN" pitchFamily="2" charset="0"/>
              </a:rPr>
              <a:t>নজরুল</a:t>
            </a:r>
            <a:r>
              <a:rPr lang="en-US" sz="2400" b="1" dirty="0">
                <a:solidFill>
                  <a:prstClr val="black"/>
                </a:solidFill>
                <a:latin typeface="NikoshBAN" pitchFamily="2" charset="0"/>
                <a:cs typeface="NikoshBAN" pitchFamily="2" charset="0"/>
              </a:rPr>
              <a:t> </a:t>
            </a:r>
            <a:r>
              <a:rPr lang="en-US" sz="2400" b="1" dirty="0" err="1">
                <a:solidFill>
                  <a:prstClr val="black"/>
                </a:solidFill>
                <a:latin typeface="NikoshBAN" pitchFamily="2" charset="0"/>
                <a:cs typeface="NikoshBAN" pitchFamily="2" charset="0"/>
              </a:rPr>
              <a:t>ইসলামকে</a:t>
            </a:r>
            <a:r>
              <a:rPr lang="en-US" sz="2400" b="1" dirty="0">
                <a:solidFill>
                  <a:prstClr val="black"/>
                </a:solidFill>
                <a:latin typeface="NikoshBAN" pitchFamily="2" charset="0"/>
                <a:cs typeface="NikoshBAN" pitchFamily="2" charset="0"/>
              </a:rPr>
              <a:t> </a:t>
            </a:r>
            <a:r>
              <a:rPr lang="en-US" sz="2400" b="1" dirty="0" err="1">
                <a:solidFill>
                  <a:prstClr val="black"/>
                </a:solidFill>
                <a:latin typeface="NikoshBAN" pitchFamily="2" charset="0"/>
                <a:cs typeface="NikoshBAN" pitchFamily="2" charset="0"/>
              </a:rPr>
              <a:t>কী</a:t>
            </a:r>
            <a:r>
              <a:rPr lang="en-US" sz="2400" b="1" dirty="0">
                <a:solidFill>
                  <a:prstClr val="black"/>
                </a:solidFill>
                <a:latin typeface="NikoshBAN" pitchFamily="2" charset="0"/>
                <a:cs typeface="NikoshBAN" pitchFamily="2" charset="0"/>
              </a:rPr>
              <a:t> </a:t>
            </a:r>
            <a:r>
              <a:rPr lang="en-US" sz="2400" b="1" dirty="0" err="1">
                <a:solidFill>
                  <a:prstClr val="black"/>
                </a:solidFill>
                <a:latin typeface="NikoshBAN" pitchFamily="2" charset="0"/>
                <a:cs typeface="NikoshBAN" pitchFamily="2" charset="0"/>
              </a:rPr>
              <a:t>উপাধি</a:t>
            </a:r>
            <a:r>
              <a:rPr lang="en-US" sz="2400" b="1" dirty="0">
                <a:solidFill>
                  <a:prstClr val="black"/>
                </a:solidFill>
                <a:latin typeface="NikoshBAN" pitchFamily="2" charset="0"/>
                <a:cs typeface="NikoshBAN" pitchFamily="2" charset="0"/>
              </a:rPr>
              <a:t> </a:t>
            </a:r>
            <a:r>
              <a:rPr lang="en-US" sz="2400" b="1" dirty="0" err="1">
                <a:solidFill>
                  <a:prstClr val="black"/>
                </a:solidFill>
                <a:latin typeface="NikoshBAN" pitchFamily="2" charset="0"/>
                <a:cs typeface="NikoshBAN" pitchFamily="2" charset="0"/>
              </a:rPr>
              <a:t>দিয়েছে</a:t>
            </a:r>
            <a:r>
              <a:rPr lang="bn-BD" sz="2400" b="1" dirty="0">
                <a:solidFill>
                  <a:prstClr val="black"/>
                </a:solidFill>
                <a:latin typeface="NikoshBAN" pitchFamily="2" charset="0"/>
                <a:cs typeface="NikoshBAN" pitchFamily="2" charset="0"/>
              </a:rPr>
              <a:t>?</a:t>
            </a:r>
            <a:endParaRPr lang="en-US" sz="2400" b="1" dirty="0">
              <a:solidFill>
                <a:prstClr val="black"/>
              </a:solidFill>
              <a:latin typeface="NikoshBAN" pitchFamily="2" charset="0"/>
              <a:cs typeface="NikoshBAN" pitchFamily="2" charset="0"/>
            </a:endParaRPr>
          </a:p>
        </p:txBody>
      </p:sp>
      <p:sp>
        <p:nvSpPr>
          <p:cNvPr id="3" name="Rectangle 2"/>
          <p:cNvSpPr/>
          <p:nvPr/>
        </p:nvSpPr>
        <p:spPr>
          <a:xfrm>
            <a:off x="152400" y="2444461"/>
            <a:ext cx="3276600" cy="46118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685800" fontAlgn="auto">
              <a:spcBef>
                <a:spcPts val="0"/>
              </a:spcBef>
              <a:spcAft>
                <a:spcPts val="0"/>
              </a:spcAft>
              <a:defRPr/>
            </a:pPr>
            <a:r>
              <a:rPr lang="bn-BD" sz="2400" dirty="0">
                <a:solidFill>
                  <a:prstClr val="black"/>
                </a:solidFill>
                <a:latin typeface="NikoshBAN" pitchFamily="2" charset="0"/>
                <a:cs typeface="NikoshBAN" pitchFamily="2" charset="0"/>
              </a:rPr>
              <a:t>    </a:t>
            </a:r>
            <a:r>
              <a:rPr lang="bn-BD" sz="2800" b="1" dirty="0">
                <a:solidFill>
                  <a:prstClr val="black"/>
                </a:solidFill>
                <a:latin typeface="NikoshBAN" pitchFamily="2" charset="0"/>
                <a:cs typeface="NikoshBAN" pitchFamily="2" charset="0"/>
              </a:rPr>
              <a:t>(ক) </a:t>
            </a:r>
            <a:r>
              <a:rPr lang="en-US" sz="2800" b="1" dirty="0" err="1">
                <a:solidFill>
                  <a:prstClr val="black"/>
                </a:solidFill>
                <a:latin typeface="NikoshBAN" pitchFamily="2" charset="0"/>
                <a:cs typeface="NikoshBAN" pitchFamily="2" charset="0"/>
              </a:rPr>
              <a:t>বিশ্ব</a:t>
            </a:r>
            <a:r>
              <a:rPr lang="en-US" sz="2800" b="1" dirty="0">
                <a:solidFill>
                  <a:prstClr val="black"/>
                </a:solidFill>
                <a:latin typeface="NikoshBAN" pitchFamily="2" charset="0"/>
                <a:cs typeface="NikoshBAN" pitchFamily="2" charset="0"/>
              </a:rPr>
              <a:t> </a:t>
            </a:r>
            <a:r>
              <a:rPr lang="en-US" sz="2800" b="1" dirty="0" err="1">
                <a:solidFill>
                  <a:prstClr val="black"/>
                </a:solidFill>
                <a:latin typeface="NikoshBAN" pitchFamily="2" charset="0"/>
                <a:cs typeface="NikoshBAN" pitchFamily="2" charset="0"/>
              </a:rPr>
              <a:t>কবি</a:t>
            </a:r>
            <a:r>
              <a:rPr lang="en-US" sz="2800" b="1" dirty="0">
                <a:solidFill>
                  <a:prstClr val="black"/>
                </a:solidFill>
                <a:latin typeface="NikoshBAN" pitchFamily="2" charset="0"/>
                <a:cs typeface="NikoshBAN" pitchFamily="2" charset="0"/>
              </a:rPr>
              <a:t>।</a:t>
            </a:r>
          </a:p>
        </p:txBody>
      </p:sp>
      <p:sp>
        <p:nvSpPr>
          <p:cNvPr id="4" name="Rectangle 3"/>
          <p:cNvSpPr/>
          <p:nvPr/>
        </p:nvSpPr>
        <p:spPr>
          <a:xfrm>
            <a:off x="5464629" y="2359578"/>
            <a:ext cx="3126851" cy="4611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fontAlgn="auto">
              <a:spcBef>
                <a:spcPts val="0"/>
              </a:spcBef>
              <a:spcAft>
                <a:spcPts val="0"/>
              </a:spcAft>
              <a:defRPr/>
            </a:pPr>
            <a:r>
              <a:rPr lang="bn-BD" sz="2800" b="1" dirty="0">
                <a:solidFill>
                  <a:prstClr val="black"/>
                </a:solidFill>
                <a:latin typeface="NikoshBAN" pitchFamily="2" charset="0"/>
                <a:cs typeface="NikoshBAN" pitchFamily="2" charset="0"/>
              </a:rPr>
              <a:t>খ)</a:t>
            </a:r>
            <a:r>
              <a:rPr lang="en-US" sz="2800" b="1" dirty="0" err="1">
                <a:solidFill>
                  <a:prstClr val="black"/>
                </a:solidFill>
                <a:latin typeface="NikoshBAN" pitchFamily="2" charset="0"/>
                <a:cs typeface="NikoshBAN" pitchFamily="2" charset="0"/>
              </a:rPr>
              <a:t>পল্লি</a:t>
            </a:r>
            <a:r>
              <a:rPr lang="en-US" sz="2800" b="1" dirty="0">
                <a:solidFill>
                  <a:prstClr val="black"/>
                </a:solidFill>
                <a:latin typeface="NikoshBAN" pitchFamily="2" charset="0"/>
                <a:cs typeface="NikoshBAN" pitchFamily="2" charset="0"/>
              </a:rPr>
              <a:t> </a:t>
            </a:r>
            <a:r>
              <a:rPr lang="en-US" sz="2800" b="1" dirty="0" err="1">
                <a:solidFill>
                  <a:prstClr val="black"/>
                </a:solidFill>
                <a:latin typeface="NikoshBAN" pitchFamily="2" charset="0"/>
                <a:cs typeface="NikoshBAN" pitchFamily="2" charset="0"/>
              </a:rPr>
              <a:t>কবি</a:t>
            </a:r>
            <a:r>
              <a:rPr lang="en-US" sz="2800" b="1" dirty="0">
                <a:solidFill>
                  <a:prstClr val="black"/>
                </a:solidFill>
                <a:latin typeface="NikoshBAN" pitchFamily="2" charset="0"/>
                <a:cs typeface="NikoshBAN" pitchFamily="2" charset="0"/>
              </a:rPr>
              <a:t>।</a:t>
            </a:r>
            <a:endParaRPr lang="en-US" sz="2800" b="1" dirty="0">
              <a:solidFill>
                <a:prstClr val="black"/>
              </a:solidFill>
              <a:latin typeface="Calibri"/>
            </a:endParaRPr>
          </a:p>
        </p:txBody>
      </p:sp>
      <p:sp>
        <p:nvSpPr>
          <p:cNvPr id="5" name="Rectangle 4"/>
          <p:cNvSpPr/>
          <p:nvPr/>
        </p:nvSpPr>
        <p:spPr>
          <a:xfrm>
            <a:off x="152399" y="3160395"/>
            <a:ext cx="3276601" cy="4400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685800" fontAlgn="auto">
              <a:spcBef>
                <a:spcPts val="0"/>
              </a:spcBef>
              <a:spcAft>
                <a:spcPts val="0"/>
              </a:spcAft>
              <a:defRPr/>
            </a:pPr>
            <a:r>
              <a:rPr lang="bn-BD" sz="2400" dirty="0">
                <a:solidFill>
                  <a:prstClr val="black"/>
                </a:solidFill>
                <a:latin typeface="NikoshBAN" pitchFamily="2" charset="0"/>
                <a:cs typeface="NikoshBAN" pitchFamily="2" charset="0"/>
              </a:rPr>
              <a:t>    </a:t>
            </a:r>
            <a:r>
              <a:rPr lang="bn-BD" sz="2800" b="1" dirty="0">
                <a:solidFill>
                  <a:prstClr val="black"/>
                </a:solidFill>
                <a:latin typeface="NikoshBAN" pitchFamily="2" charset="0"/>
                <a:cs typeface="NikoshBAN" pitchFamily="2" charset="0"/>
              </a:rPr>
              <a:t>(গ)  </a:t>
            </a:r>
            <a:r>
              <a:rPr lang="en-US" sz="2800" b="1" dirty="0" err="1">
                <a:solidFill>
                  <a:prstClr val="black"/>
                </a:solidFill>
                <a:latin typeface="NikoshBAN" pitchFamily="2" charset="0"/>
                <a:cs typeface="NikoshBAN" pitchFamily="2" charset="0"/>
              </a:rPr>
              <a:t>চারণ</a:t>
            </a:r>
            <a:r>
              <a:rPr lang="en-US" sz="2800" b="1" dirty="0">
                <a:solidFill>
                  <a:prstClr val="black"/>
                </a:solidFill>
                <a:latin typeface="NikoshBAN" pitchFamily="2" charset="0"/>
                <a:cs typeface="NikoshBAN" pitchFamily="2" charset="0"/>
              </a:rPr>
              <a:t> </a:t>
            </a:r>
            <a:r>
              <a:rPr lang="en-US" sz="2800" b="1" dirty="0" err="1">
                <a:solidFill>
                  <a:prstClr val="black"/>
                </a:solidFill>
                <a:latin typeface="NikoshBAN" pitchFamily="2" charset="0"/>
                <a:cs typeface="NikoshBAN" pitchFamily="2" charset="0"/>
              </a:rPr>
              <a:t>কবি</a:t>
            </a:r>
            <a:r>
              <a:rPr lang="en-US" sz="2800" b="1" dirty="0">
                <a:solidFill>
                  <a:prstClr val="black"/>
                </a:solidFill>
                <a:latin typeface="NikoshBAN" pitchFamily="2" charset="0"/>
                <a:cs typeface="NikoshBAN" pitchFamily="2" charset="0"/>
              </a:rPr>
              <a:t>।</a:t>
            </a:r>
          </a:p>
        </p:txBody>
      </p:sp>
      <p:sp>
        <p:nvSpPr>
          <p:cNvPr id="6" name="Rectangle 5"/>
          <p:cNvSpPr/>
          <p:nvPr/>
        </p:nvSpPr>
        <p:spPr>
          <a:xfrm>
            <a:off x="5464628" y="3220903"/>
            <a:ext cx="3126851" cy="4400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fontAlgn="auto">
              <a:spcBef>
                <a:spcPts val="0"/>
              </a:spcBef>
              <a:spcAft>
                <a:spcPts val="0"/>
              </a:spcAft>
              <a:defRPr/>
            </a:pPr>
            <a:r>
              <a:rPr lang="bn-BD" sz="2800" b="1" dirty="0">
                <a:solidFill>
                  <a:srgbClr val="7030A0"/>
                </a:solidFill>
                <a:latin typeface="NikoshBAN" pitchFamily="2" charset="0"/>
                <a:cs typeface="NikoshBAN" pitchFamily="2" charset="0"/>
              </a:rPr>
              <a:t>(ঘ)</a:t>
            </a:r>
            <a:r>
              <a:rPr lang="en-US" sz="2800" b="1" dirty="0" err="1">
                <a:solidFill>
                  <a:srgbClr val="7030A0"/>
                </a:solidFill>
                <a:latin typeface="NikoshBAN" pitchFamily="2" charset="0"/>
                <a:cs typeface="NikoshBAN" pitchFamily="2" charset="0"/>
              </a:rPr>
              <a:t>বিদ্রোহী</a:t>
            </a:r>
            <a:r>
              <a:rPr lang="en-US" sz="2800" b="1" dirty="0">
                <a:solidFill>
                  <a:srgbClr val="7030A0"/>
                </a:solidFill>
                <a:latin typeface="NikoshBAN" pitchFamily="2" charset="0"/>
                <a:cs typeface="NikoshBAN" pitchFamily="2" charset="0"/>
              </a:rPr>
              <a:t> </a:t>
            </a:r>
            <a:r>
              <a:rPr lang="en-US" sz="2800" b="1" dirty="0" err="1">
                <a:solidFill>
                  <a:srgbClr val="7030A0"/>
                </a:solidFill>
                <a:latin typeface="NikoshBAN" pitchFamily="2" charset="0"/>
                <a:cs typeface="NikoshBAN" pitchFamily="2" charset="0"/>
              </a:rPr>
              <a:t>কবি</a:t>
            </a:r>
            <a:r>
              <a:rPr lang="en-US" sz="2800" b="1" dirty="0">
                <a:solidFill>
                  <a:srgbClr val="7030A0"/>
                </a:solidFill>
                <a:latin typeface="NikoshBAN" pitchFamily="2" charset="0"/>
                <a:cs typeface="NikoshBAN" pitchFamily="2" charset="0"/>
              </a:rPr>
              <a:t>।</a:t>
            </a:r>
          </a:p>
        </p:txBody>
      </p:sp>
      <p:sp>
        <p:nvSpPr>
          <p:cNvPr id="7" name="Rectangle 6"/>
          <p:cNvSpPr/>
          <p:nvPr/>
        </p:nvSpPr>
        <p:spPr>
          <a:xfrm>
            <a:off x="3064329" y="852067"/>
            <a:ext cx="2400300" cy="3429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685800" fontAlgn="auto">
              <a:spcBef>
                <a:spcPts val="0"/>
              </a:spcBef>
              <a:spcAft>
                <a:spcPts val="0"/>
              </a:spcAft>
              <a:defRPr/>
            </a:pPr>
            <a:r>
              <a:rPr lang="bn-BD" sz="2400" dirty="0">
                <a:solidFill>
                  <a:prstClr val="black"/>
                </a:solidFill>
                <a:latin typeface="NikoshBAN" pitchFamily="2" charset="0"/>
                <a:cs typeface="NikoshBAN" pitchFamily="2" charset="0"/>
              </a:rPr>
              <a:t>বহুনির্বাচনী প্রশ্ন</a:t>
            </a:r>
            <a:endParaRPr lang="en-US" sz="2400" dirty="0">
              <a:solidFill>
                <a:prstClr val="black"/>
              </a:solidFill>
              <a:latin typeface="NikoshBAN" pitchFamily="2" charset="0"/>
              <a:cs typeface="NikoshBAN" pitchFamily="2" charset="0"/>
            </a:endParaRPr>
          </a:p>
        </p:txBody>
      </p:sp>
      <p:sp>
        <p:nvSpPr>
          <p:cNvPr id="8" name="Rectangle 7"/>
          <p:cNvSpPr/>
          <p:nvPr/>
        </p:nvSpPr>
        <p:spPr>
          <a:xfrm>
            <a:off x="138751" y="4184098"/>
            <a:ext cx="8991601" cy="49796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85800" fontAlgn="auto">
              <a:spcBef>
                <a:spcPts val="0"/>
              </a:spcBef>
              <a:spcAft>
                <a:spcPts val="0"/>
              </a:spcAft>
              <a:defRPr/>
            </a:pPr>
            <a:r>
              <a:rPr lang="bn-BD" sz="2800" b="1" dirty="0">
                <a:solidFill>
                  <a:prstClr val="black"/>
                </a:solidFill>
                <a:latin typeface="NikoshBAN" pitchFamily="2" charset="0"/>
                <a:cs typeface="NikoshBAN" pitchFamily="2" charset="0"/>
              </a:rPr>
              <a:t>২। </a:t>
            </a:r>
            <a:r>
              <a:rPr lang="en-US" sz="2800" b="1" dirty="0" err="1">
                <a:solidFill>
                  <a:prstClr val="black"/>
                </a:solidFill>
                <a:latin typeface="NikoshBAN" pitchFamily="2" charset="0"/>
                <a:cs typeface="NikoshBAN" pitchFamily="2" charset="0"/>
              </a:rPr>
              <a:t>কুলি</a:t>
            </a:r>
            <a:r>
              <a:rPr lang="en-US" sz="2800" b="1" dirty="0">
                <a:solidFill>
                  <a:prstClr val="black"/>
                </a:solidFill>
                <a:latin typeface="NikoshBAN" pitchFamily="2" charset="0"/>
                <a:cs typeface="NikoshBAN" pitchFamily="2" charset="0"/>
              </a:rPr>
              <a:t> </a:t>
            </a:r>
            <a:r>
              <a:rPr lang="en-US" sz="2800" b="1" dirty="0" err="1">
                <a:solidFill>
                  <a:prstClr val="black"/>
                </a:solidFill>
                <a:latin typeface="NikoshBAN" pitchFamily="2" charset="0"/>
                <a:cs typeface="NikoshBAN" pitchFamily="2" charset="0"/>
              </a:rPr>
              <a:t>মজুর</a:t>
            </a:r>
            <a:r>
              <a:rPr lang="en-US" sz="2800" b="1" dirty="0">
                <a:solidFill>
                  <a:prstClr val="black"/>
                </a:solidFill>
                <a:latin typeface="NikoshBAN" pitchFamily="2" charset="0"/>
                <a:cs typeface="NikoshBAN" pitchFamily="2" charset="0"/>
              </a:rPr>
              <a:t> </a:t>
            </a:r>
            <a:r>
              <a:rPr lang="en-US" sz="2800" b="1" dirty="0" err="1">
                <a:solidFill>
                  <a:prstClr val="black"/>
                </a:solidFill>
                <a:latin typeface="NikoshBAN" pitchFamily="2" charset="0"/>
                <a:cs typeface="NikoshBAN" pitchFamily="2" charset="0"/>
              </a:rPr>
              <a:t>কবিতাটি</a:t>
            </a:r>
            <a:r>
              <a:rPr lang="en-US" sz="2800" b="1" dirty="0">
                <a:solidFill>
                  <a:prstClr val="black"/>
                </a:solidFill>
                <a:latin typeface="NikoshBAN" pitchFamily="2" charset="0"/>
                <a:cs typeface="NikoshBAN" pitchFamily="2" charset="0"/>
              </a:rPr>
              <a:t> </a:t>
            </a:r>
            <a:r>
              <a:rPr lang="en-US" sz="2800" b="1" dirty="0" err="1">
                <a:solidFill>
                  <a:prstClr val="black"/>
                </a:solidFill>
                <a:latin typeface="NikoshBAN" pitchFamily="2" charset="0"/>
                <a:cs typeface="NikoshBAN" pitchFamily="2" charset="0"/>
              </a:rPr>
              <a:t>কোন</a:t>
            </a:r>
            <a:r>
              <a:rPr lang="en-US" sz="2800" b="1" dirty="0">
                <a:solidFill>
                  <a:prstClr val="black"/>
                </a:solidFill>
                <a:latin typeface="NikoshBAN" pitchFamily="2" charset="0"/>
                <a:cs typeface="NikoshBAN" pitchFamily="2" charset="0"/>
              </a:rPr>
              <a:t> </a:t>
            </a:r>
            <a:r>
              <a:rPr lang="en-US" sz="2800" b="1" dirty="0" err="1">
                <a:solidFill>
                  <a:prstClr val="black"/>
                </a:solidFill>
                <a:latin typeface="NikoshBAN" pitchFamily="2" charset="0"/>
                <a:cs typeface="NikoshBAN" pitchFamily="2" charset="0"/>
              </a:rPr>
              <a:t>গ্রন্থের</a:t>
            </a:r>
            <a:r>
              <a:rPr lang="en-US" sz="2800" b="1" dirty="0">
                <a:solidFill>
                  <a:prstClr val="black"/>
                </a:solidFill>
                <a:latin typeface="NikoshBAN" pitchFamily="2" charset="0"/>
                <a:cs typeface="NikoshBAN" pitchFamily="2" charset="0"/>
              </a:rPr>
              <a:t> </a:t>
            </a:r>
            <a:r>
              <a:rPr lang="en-US" sz="2800" b="1" dirty="0" err="1">
                <a:solidFill>
                  <a:prstClr val="black"/>
                </a:solidFill>
                <a:latin typeface="NikoshBAN" pitchFamily="2" charset="0"/>
                <a:cs typeface="NikoshBAN" pitchFamily="2" charset="0"/>
              </a:rPr>
              <a:t>অন্তর্গত</a:t>
            </a:r>
            <a:r>
              <a:rPr lang="bn-BD" sz="2800" b="1" dirty="0">
                <a:solidFill>
                  <a:prstClr val="black"/>
                </a:solidFill>
                <a:latin typeface="NikoshBAN" pitchFamily="2" charset="0"/>
                <a:cs typeface="NikoshBAN" pitchFamily="2" charset="0"/>
              </a:rPr>
              <a:t>?</a:t>
            </a:r>
            <a:endParaRPr lang="en-US" sz="2800" b="1" dirty="0">
              <a:solidFill>
                <a:prstClr val="black"/>
              </a:solidFill>
              <a:latin typeface="NikoshBAN" pitchFamily="2" charset="0"/>
              <a:cs typeface="NikoshBAN" pitchFamily="2" charset="0"/>
            </a:endParaRPr>
          </a:p>
        </p:txBody>
      </p:sp>
      <p:sp>
        <p:nvSpPr>
          <p:cNvPr id="9" name="Rectangle 8"/>
          <p:cNvSpPr/>
          <p:nvPr/>
        </p:nvSpPr>
        <p:spPr>
          <a:xfrm>
            <a:off x="152398" y="5055392"/>
            <a:ext cx="3276601" cy="44005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defTabSz="685800" fontAlgn="auto">
              <a:spcBef>
                <a:spcPts val="0"/>
              </a:spcBef>
              <a:spcAft>
                <a:spcPts val="0"/>
              </a:spcAft>
              <a:defRPr/>
            </a:pPr>
            <a:r>
              <a:rPr lang="bn-BD" sz="2800" b="1" dirty="0">
                <a:solidFill>
                  <a:prstClr val="black"/>
                </a:solidFill>
                <a:latin typeface="NikoshBAN" pitchFamily="2" charset="0"/>
                <a:cs typeface="NikoshBAN" pitchFamily="2" charset="0"/>
              </a:rPr>
              <a:t>   (ক</a:t>
            </a:r>
            <a:r>
              <a:rPr lang="en-US" sz="2800" b="1" dirty="0">
                <a:solidFill>
                  <a:prstClr val="black"/>
                </a:solidFill>
                <a:latin typeface="NikoshBAN" pitchFamily="2" charset="0"/>
                <a:cs typeface="NikoshBAN" pitchFamily="2" charset="0"/>
              </a:rPr>
              <a:t>) </a:t>
            </a:r>
            <a:r>
              <a:rPr lang="en-US" sz="2800" b="1" dirty="0" err="1">
                <a:solidFill>
                  <a:prstClr val="black"/>
                </a:solidFill>
                <a:latin typeface="NikoshBAN" pitchFamily="2" charset="0"/>
                <a:cs typeface="NikoshBAN" pitchFamily="2" charset="0"/>
              </a:rPr>
              <a:t>অগ্নি</a:t>
            </a:r>
            <a:r>
              <a:rPr lang="en-US" sz="2800" b="1" dirty="0">
                <a:solidFill>
                  <a:prstClr val="black"/>
                </a:solidFill>
                <a:latin typeface="NikoshBAN" pitchFamily="2" charset="0"/>
                <a:cs typeface="NikoshBAN" pitchFamily="2" charset="0"/>
              </a:rPr>
              <a:t> </a:t>
            </a:r>
            <a:r>
              <a:rPr lang="en-US" sz="2800" b="1" dirty="0" err="1">
                <a:solidFill>
                  <a:prstClr val="black"/>
                </a:solidFill>
                <a:latin typeface="NikoshBAN" pitchFamily="2" charset="0"/>
                <a:cs typeface="NikoshBAN" pitchFamily="2" charset="0"/>
              </a:rPr>
              <a:t>বীণা</a:t>
            </a:r>
            <a:r>
              <a:rPr lang="en-US" sz="2800" b="1" dirty="0">
                <a:solidFill>
                  <a:prstClr val="black"/>
                </a:solidFill>
                <a:latin typeface="NikoshBAN" pitchFamily="2" charset="0"/>
                <a:cs typeface="NikoshBAN" pitchFamily="2" charset="0"/>
              </a:rPr>
              <a:t>।</a:t>
            </a:r>
            <a:endParaRPr lang="en-US" sz="2800" b="1" dirty="0">
              <a:solidFill>
                <a:prstClr val="black"/>
              </a:solidFill>
              <a:latin typeface="Calibri"/>
            </a:endParaRPr>
          </a:p>
        </p:txBody>
      </p:sp>
      <p:sp>
        <p:nvSpPr>
          <p:cNvPr id="10" name="Rectangle 9"/>
          <p:cNvSpPr/>
          <p:nvPr/>
        </p:nvSpPr>
        <p:spPr>
          <a:xfrm>
            <a:off x="5468040" y="4950182"/>
            <a:ext cx="3123439" cy="50950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defTabSz="685800" fontAlgn="auto">
              <a:spcBef>
                <a:spcPts val="0"/>
              </a:spcBef>
              <a:spcAft>
                <a:spcPts val="0"/>
              </a:spcAft>
              <a:defRPr/>
            </a:pPr>
            <a:r>
              <a:rPr lang="bn-BD" sz="2400" dirty="0">
                <a:solidFill>
                  <a:prstClr val="black"/>
                </a:solidFill>
                <a:latin typeface="NikoshBAN" pitchFamily="2" charset="0"/>
                <a:cs typeface="NikoshBAN" pitchFamily="2" charset="0"/>
              </a:rPr>
              <a:t>  </a:t>
            </a:r>
          </a:p>
          <a:p>
            <a:pPr defTabSz="685800" fontAlgn="auto">
              <a:spcBef>
                <a:spcPts val="0"/>
              </a:spcBef>
              <a:spcAft>
                <a:spcPts val="0"/>
              </a:spcAft>
              <a:defRPr/>
            </a:pPr>
            <a:r>
              <a:rPr lang="bn-BD" sz="2800" b="1" dirty="0">
                <a:solidFill>
                  <a:prstClr val="black"/>
                </a:solidFill>
                <a:latin typeface="NikoshBAN" pitchFamily="2" charset="0"/>
                <a:cs typeface="NikoshBAN" pitchFamily="2" charset="0"/>
              </a:rPr>
              <a:t>(ঘ) </a:t>
            </a:r>
            <a:r>
              <a:rPr lang="en-US" sz="2800" b="1" dirty="0" err="1">
                <a:ln w="11430"/>
                <a:solidFill>
                  <a:prstClr val="black"/>
                </a:solidFill>
                <a:latin typeface="NikoshBAN" pitchFamily="2" charset="0"/>
                <a:cs typeface="NikoshBAN" pitchFamily="2" charset="0"/>
              </a:rPr>
              <a:t>সর্বহারা</a:t>
            </a:r>
            <a:r>
              <a:rPr lang="en-US" sz="2400" dirty="0">
                <a:ln w="11430"/>
                <a:solidFill>
                  <a:prstClr val="black"/>
                </a:solidFill>
                <a:latin typeface="NikoshBAN" pitchFamily="2" charset="0"/>
                <a:cs typeface="NikoshBAN" pitchFamily="2" charset="0"/>
              </a:rPr>
              <a:t>।</a:t>
            </a:r>
            <a:endParaRPr lang="en-US" sz="2400" dirty="0">
              <a:solidFill>
                <a:prstClr val="black"/>
              </a:solidFill>
              <a:latin typeface="Calibri"/>
            </a:endParaRPr>
          </a:p>
          <a:p>
            <a:pPr defTabSz="685800" fontAlgn="auto">
              <a:spcBef>
                <a:spcPts val="0"/>
              </a:spcBef>
              <a:spcAft>
                <a:spcPts val="0"/>
              </a:spcAft>
              <a:defRPr/>
            </a:pPr>
            <a:endParaRPr lang="en-US" sz="2400" dirty="0">
              <a:solidFill>
                <a:prstClr val="black"/>
              </a:solidFill>
              <a:latin typeface="Calibri"/>
            </a:endParaRPr>
          </a:p>
        </p:txBody>
      </p:sp>
      <p:sp>
        <p:nvSpPr>
          <p:cNvPr id="11" name="Rectangle 10"/>
          <p:cNvSpPr/>
          <p:nvPr/>
        </p:nvSpPr>
        <p:spPr>
          <a:xfrm>
            <a:off x="152399" y="6071143"/>
            <a:ext cx="3276599" cy="4400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685800" fontAlgn="auto">
              <a:spcBef>
                <a:spcPts val="0"/>
              </a:spcBef>
              <a:spcAft>
                <a:spcPts val="0"/>
              </a:spcAft>
              <a:defRPr/>
            </a:pPr>
            <a:r>
              <a:rPr lang="bn-BD" sz="2400" dirty="0">
                <a:solidFill>
                  <a:prstClr val="black"/>
                </a:solidFill>
                <a:latin typeface="NikoshBAN" pitchFamily="2" charset="0"/>
                <a:cs typeface="NikoshBAN" pitchFamily="2" charset="0"/>
              </a:rPr>
              <a:t>   </a:t>
            </a:r>
            <a:r>
              <a:rPr lang="bn-BD" sz="2800" b="1" dirty="0">
                <a:solidFill>
                  <a:srgbClr val="7030A0"/>
                </a:solidFill>
                <a:latin typeface="NikoshBAN" pitchFamily="2" charset="0"/>
                <a:cs typeface="NikoshBAN" pitchFamily="2" charset="0"/>
              </a:rPr>
              <a:t>(গ)</a:t>
            </a:r>
            <a:r>
              <a:rPr lang="en-US" sz="2800" b="1" dirty="0" err="1">
                <a:solidFill>
                  <a:srgbClr val="7030A0"/>
                </a:solidFill>
                <a:latin typeface="NikoshBAN" pitchFamily="2" charset="0"/>
                <a:cs typeface="NikoshBAN" pitchFamily="2" charset="0"/>
              </a:rPr>
              <a:t>সাম্যবাদী</a:t>
            </a:r>
            <a:endParaRPr lang="en-US" sz="2800" b="1" dirty="0">
              <a:solidFill>
                <a:srgbClr val="7030A0"/>
              </a:solidFill>
              <a:latin typeface="Calibri"/>
            </a:endParaRPr>
          </a:p>
        </p:txBody>
      </p:sp>
      <p:sp>
        <p:nvSpPr>
          <p:cNvPr id="12" name="Rectangle 11"/>
          <p:cNvSpPr/>
          <p:nvPr/>
        </p:nvSpPr>
        <p:spPr>
          <a:xfrm>
            <a:off x="5464629" y="6013698"/>
            <a:ext cx="3126850" cy="4622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685800" fontAlgn="auto">
              <a:spcBef>
                <a:spcPts val="0"/>
              </a:spcBef>
              <a:spcAft>
                <a:spcPts val="0"/>
              </a:spcAft>
              <a:defRPr/>
            </a:pPr>
            <a:r>
              <a:rPr lang="bn-BD" sz="2800" b="1" dirty="0">
                <a:solidFill>
                  <a:prstClr val="black"/>
                </a:solidFill>
                <a:latin typeface="NikoshBAN" pitchFamily="2" charset="0"/>
                <a:cs typeface="NikoshBAN" pitchFamily="2" charset="0"/>
              </a:rPr>
              <a:t>(খ)  </a:t>
            </a:r>
            <a:r>
              <a:rPr lang="en-US" sz="2800" b="1" dirty="0" err="1">
                <a:solidFill>
                  <a:prstClr val="black"/>
                </a:solidFill>
                <a:latin typeface="NikoshBAN" pitchFamily="2" charset="0"/>
                <a:cs typeface="NikoshBAN" pitchFamily="2" charset="0"/>
              </a:rPr>
              <a:t>বিষের</a:t>
            </a:r>
            <a:r>
              <a:rPr lang="en-US" sz="2800" b="1" dirty="0">
                <a:solidFill>
                  <a:prstClr val="black"/>
                </a:solidFill>
                <a:latin typeface="NikoshBAN" pitchFamily="2" charset="0"/>
                <a:cs typeface="NikoshBAN" pitchFamily="2" charset="0"/>
              </a:rPr>
              <a:t> </a:t>
            </a:r>
            <a:r>
              <a:rPr lang="en-US" sz="2800" b="1" dirty="0" err="1">
                <a:solidFill>
                  <a:prstClr val="black"/>
                </a:solidFill>
                <a:latin typeface="NikoshBAN" pitchFamily="2" charset="0"/>
                <a:cs typeface="NikoshBAN" pitchFamily="2" charset="0"/>
              </a:rPr>
              <a:t>বাঁশি</a:t>
            </a:r>
            <a:r>
              <a:rPr lang="en-US" sz="2800" b="1" dirty="0">
                <a:solidFill>
                  <a:prstClr val="black"/>
                </a:solidFill>
                <a:latin typeface="NikoshBAN" pitchFamily="2" charset="0"/>
                <a:cs typeface="NikoshBAN" pitchFamily="2" charset="0"/>
              </a:rPr>
              <a:t>।</a:t>
            </a:r>
          </a:p>
        </p:txBody>
      </p:sp>
      <p:sp>
        <p:nvSpPr>
          <p:cNvPr id="13" name="Rectangle 12"/>
          <p:cNvSpPr/>
          <p:nvPr/>
        </p:nvSpPr>
        <p:spPr>
          <a:xfrm>
            <a:off x="3260703" y="162770"/>
            <a:ext cx="2378097" cy="523029"/>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defTabSz="685800" fontAlgn="auto">
              <a:spcBef>
                <a:spcPts val="0"/>
              </a:spcBef>
              <a:spcAft>
                <a:spcPts val="0"/>
              </a:spcAft>
              <a:defRPr/>
            </a:pPr>
            <a:r>
              <a:rPr lang="bn-BD" sz="3600" b="1" dirty="0">
                <a:solidFill>
                  <a:prstClr val="black"/>
                </a:solidFill>
                <a:latin typeface="NikoshBAN" pitchFamily="2" charset="0"/>
                <a:cs typeface="NikoshBAN" pitchFamily="2" charset="0"/>
              </a:rPr>
              <a:t>মূল্যায়ন</a:t>
            </a:r>
            <a:endParaRPr lang="en-US" sz="3600" b="1" dirty="0">
              <a:solidFill>
                <a:prstClr val="black"/>
              </a:solidFill>
              <a:latin typeface="NikoshBAN" pitchFamily="2" charset="0"/>
              <a:cs typeface="NikoshBAN" pitchFamily="2" charset="0"/>
            </a:endParaRPr>
          </a:p>
        </p:txBody>
      </p:sp>
      <p:sp>
        <p:nvSpPr>
          <p:cNvPr id="14" name="TextBox 13"/>
          <p:cNvSpPr txBox="1"/>
          <p:nvPr/>
        </p:nvSpPr>
        <p:spPr>
          <a:xfrm>
            <a:off x="5675194" y="3197029"/>
            <a:ext cx="400050" cy="600164"/>
          </a:xfrm>
          <a:prstGeom prst="rect">
            <a:avLst/>
          </a:prstGeom>
          <a:noFill/>
        </p:spPr>
        <p:txBody>
          <a:bodyPr wrap="square" rtlCol="0">
            <a:spAutoFit/>
          </a:bodyPr>
          <a:lstStyle/>
          <a:p>
            <a:pPr defTabSz="685800" fontAlgn="auto">
              <a:spcBef>
                <a:spcPts val="0"/>
              </a:spcBef>
              <a:spcAft>
                <a:spcPts val="0"/>
              </a:spcAft>
              <a:defRPr/>
            </a:pPr>
            <a:r>
              <a:rPr lang="en-US" sz="33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16" name="TextBox 15"/>
          <p:cNvSpPr txBox="1"/>
          <p:nvPr/>
        </p:nvSpPr>
        <p:spPr>
          <a:xfrm>
            <a:off x="457200" y="5960509"/>
            <a:ext cx="571656" cy="600164"/>
          </a:xfrm>
          <a:prstGeom prst="rect">
            <a:avLst/>
          </a:prstGeom>
          <a:noFill/>
        </p:spPr>
        <p:txBody>
          <a:bodyPr wrap="square" rtlCol="0">
            <a:spAutoFit/>
          </a:bodyPr>
          <a:lstStyle/>
          <a:p>
            <a:pPr defTabSz="685800" fontAlgn="auto">
              <a:spcBef>
                <a:spcPts val="0"/>
              </a:spcBef>
              <a:spcAft>
                <a:spcPts val="0"/>
              </a:spcAft>
              <a:defRPr/>
            </a:pPr>
            <a:r>
              <a:rPr lang="en-US" sz="33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19693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56322"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bn-BD" b="1">
              <a:cs typeface="Vrinda" pitchFamily="2" charset="0"/>
            </a:endParaRPr>
          </a:p>
          <a:p>
            <a:pPr algn="ctr"/>
            <a:endParaRPr lang="bn-BD" b="1">
              <a:cs typeface="Vrinda" pitchFamily="2" charset="0"/>
            </a:endParaRPr>
          </a:p>
          <a:p>
            <a:pPr algn="ctr"/>
            <a:endParaRPr lang="bn-BD" b="1">
              <a:cs typeface="Vrinda" pitchFamily="2" charset="0"/>
            </a:endParaRPr>
          </a:p>
          <a:p>
            <a:pPr algn="ctr"/>
            <a:endParaRPr lang="bn-BD" b="1">
              <a:cs typeface="Vrinda" pitchFamily="2" charset="0"/>
            </a:endParaRPr>
          </a:p>
          <a:p>
            <a:pPr algn="ctr"/>
            <a:endParaRPr lang="bn-BD" b="1">
              <a:cs typeface="Vrinda" pitchFamily="2" charset="0"/>
            </a:endParaRPr>
          </a:p>
          <a:p>
            <a:pPr algn="ctr"/>
            <a:endParaRPr lang="bn-BD" b="1">
              <a:cs typeface="Vrinda" pitchFamily="2" charset="0"/>
            </a:endParaRPr>
          </a:p>
          <a:p>
            <a:pPr algn="ctr"/>
            <a:endParaRPr lang="bn-BD" b="1">
              <a:cs typeface="Vrinda" pitchFamily="2" charset="0"/>
            </a:endParaRPr>
          </a:p>
          <a:p>
            <a:pPr algn="ctr"/>
            <a:endParaRPr lang="bn-BD" b="1">
              <a:cs typeface="Vrinda" pitchFamily="2" charset="0"/>
            </a:endParaRPr>
          </a:p>
          <a:p>
            <a:pPr algn="ctr"/>
            <a:endParaRPr lang="bn-BD" b="1">
              <a:cs typeface="Vrinda" pitchFamily="2" charset="0"/>
            </a:endParaRPr>
          </a:p>
          <a:p>
            <a:pPr algn="ctr"/>
            <a:endParaRPr lang="bn-BD" b="1">
              <a:cs typeface="Vrinda" pitchFamily="2" charset="0"/>
            </a:endParaRPr>
          </a:p>
          <a:p>
            <a:pPr algn="ctr"/>
            <a:endParaRPr lang="bn-BD" b="1">
              <a:cs typeface="Vrinda" pitchFamily="2" charset="0"/>
            </a:endParaRPr>
          </a:p>
          <a:p>
            <a:pPr algn="ctr"/>
            <a:endParaRPr lang="en-US" sz="3600" b="1">
              <a:latin typeface="NikoshBAN" pitchFamily="2" charset="0"/>
              <a:cs typeface="NikoshBAN" pitchFamily="2" charset="0"/>
            </a:endParaRPr>
          </a:p>
          <a:p>
            <a:pPr algn="ctr"/>
            <a:endParaRPr lang="en-US" sz="3600">
              <a:latin typeface="NikoshBAN" pitchFamily="2" charset="0"/>
              <a:cs typeface="NikoshBAN" pitchFamily="2" charset="0"/>
            </a:endParaRPr>
          </a:p>
        </p:txBody>
      </p:sp>
      <p:sp>
        <p:nvSpPr>
          <p:cNvPr id="2" name="TextBox 1"/>
          <p:cNvSpPr>
            <a:spLocks noChangeArrowheads="1"/>
          </p:cNvSpPr>
          <p:nvPr/>
        </p:nvSpPr>
        <p:spPr bwMode="auto">
          <a:xfrm>
            <a:off x="266130" y="489365"/>
            <a:ext cx="2553269" cy="1464231"/>
          </a:xfrm>
          <a:prstGeom prst="roundRect">
            <a:avLst>
              <a:gd name="adj" fmla="val 16667"/>
            </a:avLst>
          </a:prstGeom>
          <a:solidFill>
            <a:srgbClr val="993366"/>
          </a:solidFill>
          <a:ln w="28575" algn="ctr">
            <a:solidFill>
              <a:schemeClr val="tx1"/>
            </a:solidFill>
            <a:round/>
            <a:headEnd/>
            <a:tailEnd/>
          </a:ln>
          <a:effectLst>
            <a:outerShdw dist="20000" dir="5400000" rotWithShape="0">
              <a:srgbClr val="000000">
                <a:alpha val="37999"/>
              </a:srgbClr>
            </a:outerShdw>
          </a:effectLst>
        </p:spPr>
        <p:txBody>
          <a:bodyPr wrap="square">
            <a:spAutoFit/>
          </a:bodyPr>
          <a:lstStyle/>
          <a:p>
            <a:pPr algn="ctr">
              <a:defRPr/>
            </a:pPr>
            <a:r>
              <a:rPr lang="en-US" sz="4000" b="1" dirty="0" err="1">
                <a:latin typeface="NikoshBAN" pitchFamily="2" charset="0"/>
                <a:cs typeface="NikoshBAN" pitchFamily="2" charset="0"/>
              </a:rPr>
              <a:t>বাড়ির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কাজ</a:t>
            </a:r>
            <a:r>
              <a:rPr lang="en-US" sz="4000" b="1" dirty="0">
                <a:latin typeface="NikoshBAN" pitchFamily="2" charset="0"/>
                <a:cs typeface="NikoshBAN" pitchFamily="2" charset="0"/>
              </a:rPr>
              <a:t> </a:t>
            </a:r>
          </a:p>
        </p:txBody>
      </p:sp>
      <p:pic>
        <p:nvPicPr>
          <p:cNvPr id="11" name="Picture 10" descr="9478dd77ccb0aa9bd4dc638337f70d44-retro-different-home-styles-for-home-by-aman-bansal.jpg"/>
          <p:cNvPicPr>
            <a:picLocks noChangeAspect="1"/>
          </p:cNvPicPr>
          <p:nvPr/>
        </p:nvPicPr>
        <p:blipFill>
          <a:blip r:embed="rId2"/>
          <a:stretch>
            <a:fillRect/>
          </a:stretch>
        </p:blipFill>
        <p:spPr>
          <a:xfrm>
            <a:off x="3352800" y="304800"/>
            <a:ext cx="5431809" cy="2506605"/>
          </a:xfrm>
          <a:prstGeom prst="roundRect">
            <a:avLst/>
          </a:prstGeom>
          <a:ln>
            <a:noFill/>
          </a:ln>
          <a:effectLst>
            <a:softEdge rad="112500"/>
          </a:effectLst>
        </p:spPr>
      </p:pic>
      <p:sp>
        <p:nvSpPr>
          <p:cNvPr id="6" name="TextBox 5"/>
          <p:cNvSpPr txBox="1">
            <a:spLocks noChangeArrowheads="1"/>
          </p:cNvSpPr>
          <p:nvPr/>
        </p:nvSpPr>
        <p:spPr bwMode="auto">
          <a:xfrm>
            <a:off x="266130" y="2865676"/>
            <a:ext cx="8716371" cy="3785652"/>
          </a:xfrm>
          <a:prstGeom prst="rect">
            <a:avLst/>
          </a:prstGeom>
          <a:noFill/>
          <a:ln w="28575">
            <a:solidFill>
              <a:schemeClr val="tx1"/>
            </a:solidFill>
            <a:miter lim="800000"/>
            <a:headEnd/>
            <a:tailEnd/>
          </a:ln>
        </p:spPr>
        <p:txBody>
          <a:bodyPr wrap="square">
            <a:spAutoFit/>
          </a:bodyPr>
          <a:lstStyle/>
          <a:p>
            <a:pPr algn="ctr"/>
            <a:r>
              <a:rPr lang="en-US" sz="3600" dirty="0">
                <a:solidFill>
                  <a:srgbClr val="000000"/>
                </a:solidFill>
                <a:latin typeface="NikoshBAN" pitchFamily="2" charset="0"/>
                <a:cs typeface="NikoshBAN" pitchFamily="2" charset="0"/>
              </a:rPr>
              <a:t>  </a:t>
            </a:r>
            <a:r>
              <a:rPr lang="en-US" sz="6000" b="1" dirty="0" err="1">
                <a:solidFill>
                  <a:srgbClr val="000000"/>
                </a:solidFill>
                <a:latin typeface="NikoshBAN" pitchFamily="2" charset="0"/>
                <a:cs typeface="NikoshBAN" pitchFamily="2" charset="0"/>
              </a:rPr>
              <a:t>তোমার</a:t>
            </a:r>
            <a:r>
              <a:rPr lang="en-US" sz="6000" b="1" dirty="0">
                <a:solidFill>
                  <a:srgbClr val="000000"/>
                </a:solidFill>
                <a:latin typeface="NikoshBAN" pitchFamily="2" charset="0"/>
                <a:cs typeface="NikoshBAN" pitchFamily="2" charset="0"/>
              </a:rPr>
              <a:t> </a:t>
            </a:r>
            <a:r>
              <a:rPr lang="en-US" sz="6000" b="1" dirty="0" err="1">
                <a:solidFill>
                  <a:srgbClr val="000000"/>
                </a:solidFill>
                <a:latin typeface="NikoshBAN" pitchFamily="2" charset="0"/>
                <a:cs typeface="NikoshBAN" pitchFamily="2" charset="0"/>
              </a:rPr>
              <a:t>এলাকার</a:t>
            </a:r>
            <a:r>
              <a:rPr lang="en-US" sz="6000" b="1" dirty="0">
                <a:solidFill>
                  <a:srgbClr val="000000"/>
                </a:solidFill>
                <a:latin typeface="NikoshBAN" pitchFamily="2" charset="0"/>
                <a:cs typeface="NikoshBAN" pitchFamily="2" charset="0"/>
              </a:rPr>
              <a:t> </a:t>
            </a:r>
            <a:r>
              <a:rPr lang="en-US" sz="6000" b="1" dirty="0" err="1">
                <a:solidFill>
                  <a:srgbClr val="000000"/>
                </a:solidFill>
                <a:latin typeface="NikoshBAN" pitchFamily="2" charset="0"/>
                <a:cs typeface="NikoshBAN" pitchFamily="2" charset="0"/>
              </a:rPr>
              <a:t>একজন</a:t>
            </a:r>
            <a:r>
              <a:rPr lang="en-US" sz="6000" b="1" dirty="0">
                <a:solidFill>
                  <a:srgbClr val="000000"/>
                </a:solidFill>
                <a:latin typeface="NikoshBAN" pitchFamily="2" charset="0"/>
                <a:cs typeface="NikoshBAN" pitchFamily="2" charset="0"/>
              </a:rPr>
              <a:t> </a:t>
            </a:r>
            <a:r>
              <a:rPr lang="bn-BD" sz="6000" b="1" dirty="0">
                <a:solidFill>
                  <a:srgbClr val="000000"/>
                </a:solidFill>
                <a:latin typeface="NikoshBAN" pitchFamily="2" charset="0"/>
                <a:cs typeface="NikoshBAN" pitchFamily="2" charset="0"/>
              </a:rPr>
              <a:t>কুলির জীবন নিয়ে </a:t>
            </a:r>
            <a:r>
              <a:rPr lang="en-US" sz="6000" b="1" dirty="0" err="1">
                <a:solidFill>
                  <a:srgbClr val="000000"/>
                </a:solidFill>
                <a:latin typeface="NikoshBAN" pitchFamily="2" charset="0"/>
                <a:cs typeface="NikoshBAN" pitchFamily="2" charset="0"/>
              </a:rPr>
              <a:t>একটি</a:t>
            </a:r>
            <a:r>
              <a:rPr lang="en-US" sz="6000" b="1" dirty="0">
                <a:solidFill>
                  <a:srgbClr val="000000"/>
                </a:solidFill>
                <a:latin typeface="NikoshBAN" pitchFamily="2" charset="0"/>
                <a:cs typeface="NikoshBAN" pitchFamily="2" charset="0"/>
              </a:rPr>
              <a:t>  </a:t>
            </a:r>
            <a:r>
              <a:rPr lang="bn-BD" sz="6000" b="1" dirty="0">
                <a:solidFill>
                  <a:srgbClr val="000000"/>
                </a:solidFill>
                <a:latin typeface="NikoshBAN" pitchFamily="2" charset="0"/>
                <a:cs typeface="NikoshBAN" pitchFamily="2" charset="0"/>
              </a:rPr>
              <a:t>রচনা লিখে</a:t>
            </a:r>
            <a:r>
              <a:rPr lang="en-US" sz="6000" b="1" dirty="0">
                <a:solidFill>
                  <a:srgbClr val="000000"/>
                </a:solidFill>
                <a:latin typeface="NikoshBAN" pitchFamily="2" charset="0"/>
                <a:cs typeface="NikoshBAN" pitchFamily="2" charset="0"/>
              </a:rPr>
              <a:t> </a:t>
            </a:r>
            <a:r>
              <a:rPr lang="en-US" sz="6000" b="1" dirty="0" err="1">
                <a:solidFill>
                  <a:srgbClr val="000000"/>
                </a:solidFill>
                <a:latin typeface="NikoshBAN" pitchFamily="2" charset="0"/>
                <a:cs typeface="NikoshBAN" pitchFamily="2" charset="0"/>
              </a:rPr>
              <a:t>আনবে</a:t>
            </a:r>
            <a:r>
              <a:rPr lang="bn-BD" sz="6000" b="1" dirty="0">
                <a:solidFill>
                  <a:srgbClr val="000000"/>
                </a:solidFill>
                <a:latin typeface="NikoshBAN" pitchFamily="2" charset="0"/>
                <a:cs typeface="NikoshBAN" pitchFamily="2" charset="0"/>
              </a:rPr>
              <a:t>।</a:t>
            </a:r>
            <a:endParaRPr lang="en-US" sz="6000" b="1" dirty="0">
              <a:solidFill>
                <a:srgbClr val="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57346" name="Rectangle 3"/>
          <p:cNvSpPr>
            <a:spLocks noChangeArrowheads="1"/>
          </p:cNvSpPr>
          <p:nvPr/>
        </p:nvSpPr>
        <p:spPr bwMode="auto">
          <a:xfrm>
            <a:off x="0" y="0"/>
            <a:ext cx="9144000" cy="68580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6" name="Picture 5" descr="C:\Users\HP\Desktop\download.jpg"/>
          <p:cNvPicPr>
            <a:picLocks noChangeAspect="1" noChangeArrowheads="1"/>
          </p:cNvPicPr>
          <p:nvPr/>
        </p:nvPicPr>
        <p:blipFill>
          <a:blip r:embed="rId3"/>
          <a:srcRect/>
          <a:stretch>
            <a:fillRect/>
          </a:stretch>
        </p:blipFill>
        <p:spPr bwMode="auto">
          <a:xfrm>
            <a:off x="12510" y="0"/>
            <a:ext cx="9036239" cy="6858000"/>
          </a:xfrm>
          <a:prstGeom prst="rect">
            <a:avLst/>
          </a:prstGeom>
          <a:noFill/>
          <a:ln w="9525">
            <a:noFill/>
            <a:miter lim="800000"/>
            <a:headEnd/>
            <a:tailEnd/>
          </a:ln>
        </p:spPr>
      </p:pic>
      <p:pic>
        <p:nvPicPr>
          <p:cNvPr id="7" name="Title 1"/>
          <p:cNvPicPr>
            <a:picLocks noChangeArrowheads="1"/>
          </p:cNvPicPr>
          <p:nvPr/>
        </p:nvPicPr>
        <p:blipFill>
          <a:blip r:embed="rId4"/>
          <a:srcRect/>
          <a:stretch>
            <a:fillRect/>
          </a:stretch>
        </p:blipFill>
        <p:spPr bwMode="auto">
          <a:xfrm>
            <a:off x="12509" y="1295400"/>
            <a:ext cx="9036239"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0553"/>
            <a:ext cx="5334174" cy="1091485"/>
          </a:xfrm>
          <a:solidFill>
            <a:schemeClr val="tx1"/>
          </a:solidFill>
          <a:ln>
            <a:solidFill>
              <a:srgbClr val="0070C0"/>
            </a:solidFill>
          </a:ln>
        </p:spPr>
        <p:txBody>
          <a:bodyPr>
            <a:noAutofit/>
          </a:bodyPr>
          <a:lstStyle/>
          <a:p>
            <a:pPr algn="ctr"/>
            <a:r>
              <a:rPr lang="bn-BD" sz="6000" b="1" dirty="0">
                <a:solidFill>
                  <a:schemeClr val="bg1"/>
                </a:solidFill>
                <a:latin typeface="NikoshBAN" panose="02000000000000000000" pitchFamily="2" charset="0"/>
                <a:cs typeface="NikoshBAN" panose="02000000000000000000" pitchFamily="2" charset="0"/>
              </a:rPr>
              <a:t>পাঠ পরিচিতি</a:t>
            </a:r>
            <a:endParaRPr lang="en-US" sz="6000" b="1" dirty="0">
              <a:solidFill>
                <a:schemeClr val="bg1"/>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2350492"/>
            <a:ext cx="9144000" cy="4278908"/>
          </a:xfrm>
          <a:solidFill>
            <a:schemeClr val="bg1"/>
          </a:solidFill>
          <a:ln>
            <a:solidFill>
              <a:srgbClr val="00B050"/>
            </a:solidFill>
          </a:ln>
        </p:spPr>
        <p:txBody>
          <a:bodyPr>
            <a:noAutofit/>
          </a:bodyPr>
          <a:lstStyle/>
          <a:p>
            <a:pPr marL="0" indent="0">
              <a:buNone/>
            </a:pP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buNone/>
            </a:pPr>
            <a:r>
              <a:rPr lang="bn-BD"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AU"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সপ্তম</a:t>
            </a:r>
            <a:endParaRPr lang="bn-BD"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buNone/>
            </a:pPr>
            <a:r>
              <a:rPr lang="bn-BD"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AU"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সপ্তবর্ণা</a:t>
            </a:r>
            <a:endParaRPr lang="bn-BD"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buNone/>
            </a:pPr>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buNone/>
            </a:pPr>
            <a:endParaRPr lang="en-US" sz="405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0842" y="2350492"/>
            <a:ext cx="2505046" cy="3306806"/>
          </a:xfrm>
          <a:prstGeom prst="rect">
            <a:avLst/>
          </a:prstGeom>
        </p:spPr>
      </p:pic>
    </p:spTree>
    <p:extLst>
      <p:ext uri="{BB962C8B-B14F-4D97-AF65-F5344CB8AC3E}">
        <p14:creationId xmlns:p14="http://schemas.microsoft.com/office/powerpoint/2010/main" val="41781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0" y="0"/>
            <a:ext cx="9144000" cy="6858000"/>
          </a:xfrm>
          <a:prstGeom prst="rect">
            <a:avLst/>
          </a:prstGeom>
          <a:noFill/>
          <a:ln w="228600">
            <a:solidFill>
              <a:srgbClr val="D73217"/>
            </a:solidFill>
            <a:miter lim="800000"/>
            <a:headEnd/>
            <a:tailEnd/>
          </a:ln>
        </p:spPr>
        <p:txBody>
          <a:bodyPr wrap="none" anchor="ctr"/>
          <a:lstStyle/>
          <a:p>
            <a:endParaRPr lang="en-US"/>
          </a:p>
        </p:txBody>
      </p:sp>
      <p:sp>
        <p:nvSpPr>
          <p:cNvPr id="16386" name="Rectangle 3"/>
          <p:cNvSpPr>
            <a:spLocks noChangeArrowheads="1"/>
          </p:cNvSpPr>
          <p:nvPr/>
        </p:nvSpPr>
        <p:spPr bwMode="auto">
          <a:xfrm>
            <a:off x="0" y="0"/>
            <a:ext cx="9144000" cy="68580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sp>
        <p:nvSpPr>
          <p:cNvPr id="3" name="Rectangle 5"/>
          <p:cNvSpPr>
            <a:spLocks noChangeArrowheads="1"/>
          </p:cNvSpPr>
          <p:nvPr/>
        </p:nvSpPr>
        <p:spPr bwMode="auto">
          <a:xfrm>
            <a:off x="1295400" y="2133600"/>
            <a:ext cx="6705600" cy="3416320"/>
          </a:xfrm>
          <a:prstGeom prst="rect">
            <a:avLst/>
          </a:prstGeom>
          <a:noFill/>
          <a:ln w="9525">
            <a:noFill/>
            <a:miter lim="800000"/>
            <a:headEnd/>
            <a:tailEnd/>
          </a:ln>
        </p:spPr>
        <p:txBody>
          <a:bodyPr>
            <a:spAutoFit/>
          </a:bodyPr>
          <a:lstStyle/>
          <a:p>
            <a:r>
              <a:rPr lang="bn-BD" sz="3600" dirty="0">
                <a:latin typeface="NikoshBAN" pitchFamily="2" charset="0"/>
                <a:cs typeface="NikoshBAN" pitchFamily="2" charset="0"/>
              </a:rPr>
              <a:t>শ্রেণিঃ ৭ম</a:t>
            </a:r>
          </a:p>
          <a:p>
            <a:r>
              <a:rPr lang="bn-BD" sz="3600" dirty="0">
                <a:latin typeface="NikoshBAN" pitchFamily="2" charset="0"/>
                <a:cs typeface="NikoshBAN" pitchFamily="2" charset="0"/>
              </a:rPr>
              <a:t>বিষয়ঃ বাংলা ১ম পত্র</a:t>
            </a:r>
          </a:p>
          <a:p>
            <a:r>
              <a:rPr lang="bn-BD" sz="3600" dirty="0">
                <a:latin typeface="NikoshBAN" pitchFamily="2" charset="0"/>
                <a:cs typeface="NikoshBAN" pitchFamily="2" charset="0"/>
              </a:rPr>
              <a:t>পাঠ শিরোনামঃ কুলি-মজুর (কবিতা)</a:t>
            </a:r>
          </a:p>
          <a:p>
            <a:r>
              <a:rPr lang="bn-BD" sz="3600" dirty="0">
                <a:latin typeface="NikoshBAN" pitchFamily="2" charset="0"/>
                <a:cs typeface="NikoshBAN" pitchFamily="2" charset="0"/>
              </a:rPr>
              <a:t>অধ্যায়ঃ ৪র্থ</a:t>
            </a:r>
          </a:p>
          <a:p>
            <a:r>
              <a:rPr lang="bn-BD" sz="3600" dirty="0">
                <a:latin typeface="NikoshBAN" pitchFamily="2" charset="0"/>
                <a:cs typeface="NikoshBAN" pitchFamily="2" charset="0"/>
              </a:rPr>
              <a:t>সময়ঃ ৫০মি</a:t>
            </a:r>
            <a:r>
              <a:rPr lang="en-US" sz="3600" dirty="0">
                <a:latin typeface="NikoshBAN" pitchFamily="2" charset="0"/>
                <a:cs typeface="NikoshBAN" pitchFamily="2" charset="0"/>
              </a:rPr>
              <a:t>:</a:t>
            </a:r>
            <a:endParaRPr lang="bn-BD" sz="3600" dirty="0">
              <a:latin typeface="NikoshBAN" pitchFamily="2" charset="0"/>
              <a:cs typeface="NikoshBAN" pitchFamily="2" charset="0"/>
            </a:endParaRPr>
          </a:p>
          <a:p>
            <a:endParaRPr lang="en-US" sz="3600" dirty="0">
              <a:latin typeface="NikoshBAN" pitchFamily="2" charset="0"/>
              <a:cs typeface="NikoshBAN" pitchFamily="2" charset="0"/>
            </a:endParaRPr>
          </a:p>
        </p:txBody>
      </p:sp>
      <p:pic>
        <p:nvPicPr>
          <p:cNvPr id="65537" name="Picture 1" descr="C:\Users\HP\Desktop\download.jpg"/>
          <p:cNvPicPr>
            <a:picLocks noChangeAspect="1" noChangeArrowheads="1"/>
          </p:cNvPicPr>
          <p:nvPr/>
        </p:nvPicPr>
        <p:blipFill>
          <a:blip r:embed="rId2"/>
          <a:srcRect/>
          <a:stretch>
            <a:fillRect/>
          </a:stretch>
        </p:blipFill>
        <p:spPr bwMode="auto">
          <a:xfrm>
            <a:off x="152400" y="838200"/>
            <a:ext cx="8915400" cy="5867400"/>
          </a:xfrm>
          <a:prstGeom prst="rect">
            <a:avLst/>
          </a:prstGeom>
          <a:noFill/>
        </p:spPr>
      </p:pic>
      <p:pic>
        <p:nvPicPr>
          <p:cNvPr id="7" name="Title 1"/>
          <p:cNvPicPr>
            <a:picLocks noChangeArrowheads="1"/>
          </p:cNvPicPr>
          <p:nvPr/>
        </p:nvPicPr>
        <p:blipFill>
          <a:blip r:embed="rId3"/>
          <a:srcRect/>
          <a:stretch>
            <a:fillRect/>
          </a:stretch>
        </p:blipFill>
        <p:spPr bwMode="auto">
          <a:xfrm>
            <a:off x="1987153" y="139720"/>
            <a:ext cx="5169694"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17410"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2" name="Title 1"/>
          <p:cNvPicPr>
            <a:picLocks noChangeArrowheads="1"/>
          </p:cNvPicPr>
          <p:nvPr/>
        </p:nvPicPr>
        <p:blipFill>
          <a:blip r:embed="rId2"/>
          <a:srcRect/>
          <a:stretch>
            <a:fillRect/>
          </a:stretch>
        </p:blipFill>
        <p:spPr bwMode="auto">
          <a:xfrm>
            <a:off x="1828800" y="304800"/>
            <a:ext cx="5310188" cy="1347788"/>
          </a:xfrm>
          <a:prstGeom prst="rect">
            <a:avLst/>
          </a:prstGeom>
          <a:noFill/>
          <a:ln w="9525">
            <a:noFill/>
            <a:miter lim="800000"/>
            <a:headEnd/>
            <a:tailEnd/>
          </a:ln>
        </p:spPr>
      </p:pic>
      <p:pic>
        <p:nvPicPr>
          <p:cNvPr id="4" name="Picture 3" descr="k3.jpg"/>
          <p:cNvPicPr>
            <a:picLocks noChangeAspect="1"/>
          </p:cNvPicPr>
          <p:nvPr/>
        </p:nvPicPr>
        <p:blipFill>
          <a:blip r:embed="rId3"/>
          <a:srcRect/>
          <a:stretch>
            <a:fillRect/>
          </a:stretch>
        </p:blipFill>
        <p:spPr bwMode="auto">
          <a:xfrm>
            <a:off x="533400" y="1524000"/>
            <a:ext cx="3886200" cy="2133600"/>
          </a:xfrm>
          <a:prstGeom prst="rect">
            <a:avLst/>
          </a:prstGeom>
          <a:noFill/>
          <a:ln w="9525">
            <a:noFill/>
            <a:miter lim="800000"/>
            <a:headEnd/>
            <a:tailEnd/>
          </a:ln>
        </p:spPr>
      </p:pic>
      <p:pic>
        <p:nvPicPr>
          <p:cNvPr id="5" name="Picture 4" descr="k9.jpg"/>
          <p:cNvPicPr>
            <a:picLocks noChangeAspect="1"/>
          </p:cNvPicPr>
          <p:nvPr/>
        </p:nvPicPr>
        <p:blipFill>
          <a:blip r:embed="rId4"/>
          <a:srcRect/>
          <a:stretch>
            <a:fillRect/>
          </a:stretch>
        </p:blipFill>
        <p:spPr bwMode="auto">
          <a:xfrm>
            <a:off x="533400" y="3886200"/>
            <a:ext cx="3886200" cy="2514600"/>
          </a:xfrm>
          <a:prstGeom prst="rect">
            <a:avLst/>
          </a:prstGeom>
          <a:noFill/>
          <a:ln w="9525">
            <a:noFill/>
            <a:miter lim="800000"/>
            <a:headEnd/>
            <a:tailEnd/>
          </a:ln>
        </p:spPr>
      </p:pic>
      <p:pic>
        <p:nvPicPr>
          <p:cNvPr id="6" name="Picture 1" descr="k5.jpg"/>
          <p:cNvPicPr>
            <a:picLocks noChangeAspect="1"/>
          </p:cNvPicPr>
          <p:nvPr/>
        </p:nvPicPr>
        <p:blipFill>
          <a:blip r:embed="rId5"/>
          <a:srcRect/>
          <a:stretch>
            <a:fillRect/>
          </a:stretch>
        </p:blipFill>
        <p:spPr bwMode="auto">
          <a:xfrm>
            <a:off x="4724400" y="1524000"/>
            <a:ext cx="4090988" cy="2209800"/>
          </a:xfrm>
          <a:prstGeom prst="rect">
            <a:avLst/>
          </a:prstGeom>
          <a:noFill/>
          <a:ln w="9525">
            <a:noFill/>
            <a:miter lim="800000"/>
            <a:headEnd/>
            <a:tailEnd/>
          </a:ln>
        </p:spPr>
      </p:pic>
      <p:pic>
        <p:nvPicPr>
          <p:cNvPr id="3" name="Picture 2" descr="k6.jpg"/>
          <p:cNvPicPr>
            <a:picLocks noChangeAspect="1"/>
          </p:cNvPicPr>
          <p:nvPr/>
        </p:nvPicPr>
        <p:blipFill>
          <a:blip r:embed="rId6"/>
          <a:srcRect/>
          <a:stretch>
            <a:fillRect/>
          </a:stretch>
        </p:blipFill>
        <p:spPr bwMode="auto">
          <a:xfrm>
            <a:off x="4724400" y="3886200"/>
            <a:ext cx="4090988"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18434"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sp>
        <p:nvSpPr>
          <p:cNvPr id="3" name="TextBox 2"/>
          <p:cNvSpPr txBox="1"/>
          <p:nvPr/>
        </p:nvSpPr>
        <p:spPr>
          <a:xfrm>
            <a:off x="609600" y="553313"/>
            <a:ext cx="7467600" cy="2200989"/>
          </a:xfrm>
          <a:prstGeom prst="wave">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bn-BD" sz="6600" b="1" dirty="0">
                <a:ln w="18415" cmpd="sng">
                  <a:solidFill>
                    <a:srgbClr val="7030A0"/>
                  </a:solidFill>
                  <a:prstDash val="solid"/>
                </a:ln>
                <a:solidFill>
                  <a:srgbClr val="7030A0"/>
                </a:solidFill>
                <a:latin typeface="NikoshBAN" pitchFamily="2" charset="0"/>
                <a:cs typeface="NikoshBAN" pitchFamily="2" charset="0"/>
              </a:rPr>
              <a:t>আজকের পাঠ </a:t>
            </a:r>
            <a:endParaRPr lang="en-US" sz="6600" b="1" dirty="0">
              <a:ln w="18415" cmpd="sng">
                <a:solidFill>
                  <a:srgbClr val="7030A0"/>
                </a:solidFill>
                <a:prstDash val="solid"/>
              </a:ln>
              <a:solidFill>
                <a:srgbClr val="7030A0"/>
              </a:solidFill>
              <a:latin typeface="NikoshBAN" pitchFamily="2" charset="0"/>
              <a:cs typeface="NikoshBAN" pitchFamily="2" charset="0"/>
            </a:endParaRPr>
          </a:p>
        </p:txBody>
      </p:sp>
      <p:sp>
        <p:nvSpPr>
          <p:cNvPr id="2" name="TextBox 1"/>
          <p:cNvSpPr>
            <a:spLocks noChangeArrowheads="1"/>
          </p:cNvSpPr>
          <p:nvPr/>
        </p:nvSpPr>
        <p:spPr bwMode="auto">
          <a:xfrm>
            <a:off x="913263" y="2971800"/>
            <a:ext cx="7848600" cy="3202662"/>
          </a:xfrm>
          <a:prstGeom prst="roundRect">
            <a:avLst>
              <a:gd name="adj" fmla="val 50000"/>
            </a:avLst>
          </a:prstGeom>
          <a:solidFill>
            <a:srgbClr val="F33B5A"/>
          </a:solidFill>
          <a:ln w="9525" algn="ctr">
            <a:noFill/>
            <a:round/>
            <a:headEnd/>
            <a:tailEnd/>
          </a:ln>
          <a:effectLst>
            <a:outerShdw dist="20000" dir="5400000" rotWithShape="0">
              <a:srgbClr val="000000">
                <a:alpha val="37999"/>
              </a:srgbClr>
            </a:outerShdw>
          </a:effectLst>
        </p:spPr>
        <p:txBody>
          <a:bodyPr wrap="square">
            <a:spAutoFit/>
          </a:bodyPr>
          <a:lstStyle/>
          <a:p>
            <a:pPr algn="ctr">
              <a:defRPr/>
            </a:pPr>
            <a:r>
              <a:rPr lang="bn-BD" sz="8800" b="1" dirty="0">
                <a:latin typeface="NikoshBAN" pitchFamily="2" charset="0"/>
                <a:cs typeface="NikoshBAN" pitchFamily="2" charset="0"/>
              </a:rPr>
              <a:t>কুলি-মজুর </a:t>
            </a:r>
            <a:endParaRPr lang="en-US" sz="8800" b="1" dirty="0" smtClean="0">
              <a:latin typeface="NikoshBAN" pitchFamily="2" charset="0"/>
              <a:cs typeface="NikoshBAN" pitchFamily="2" charset="0"/>
            </a:endParaRPr>
          </a:p>
          <a:p>
            <a:pPr algn="ctr">
              <a:defRPr/>
            </a:pPr>
            <a:r>
              <a:rPr lang="en-US" sz="5400" b="1" dirty="0">
                <a:solidFill>
                  <a:schemeClr val="bg1"/>
                </a:solidFill>
                <a:latin typeface="NikoshBAN" pitchFamily="2" charset="0"/>
                <a:cs typeface="NikoshBAN" pitchFamily="2" charset="0"/>
              </a:rPr>
              <a:t> </a:t>
            </a:r>
            <a:r>
              <a:rPr lang="en-US" sz="54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কাজী </a:t>
            </a:r>
            <a:r>
              <a:rPr lang="bn-BD" sz="3600" b="1" dirty="0">
                <a:solidFill>
                  <a:schemeClr val="bg1"/>
                </a:solidFill>
                <a:latin typeface="NikoshBAN" pitchFamily="2" charset="0"/>
                <a:cs typeface="NikoshBAN" pitchFamily="2" charset="0"/>
              </a:rPr>
              <a:t>নজরুল ইসলাম</a:t>
            </a:r>
            <a:endParaRPr lang="en-US" sz="3600" b="1"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0" y="0"/>
            <a:ext cx="9144000" cy="6858000"/>
          </a:xfrm>
          <a:prstGeom prst="rect">
            <a:avLst/>
          </a:prstGeom>
          <a:noFill/>
          <a:ln w="228600">
            <a:solidFill>
              <a:srgbClr val="C2290A"/>
            </a:solidFill>
            <a:miter lim="800000"/>
            <a:headEnd/>
            <a:tailEnd/>
          </a:ln>
        </p:spPr>
        <p:txBody>
          <a:bodyPr wrap="none" anchor="ctr"/>
          <a:lstStyle/>
          <a:p>
            <a:endParaRPr lang="en-US"/>
          </a:p>
        </p:txBody>
      </p:sp>
      <p:sp>
        <p:nvSpPr>
          <p:cNvPr id="19458" name="Rectangle 3"/>
          <p:cNvSpPr>
            <a:spLocks noChangeArrowheads="1"/>
          </p:cNvSpPr>
          <p:nvPr/>
        </p:nvSpPr>
        <p:spPr bwMode="auto">
          <a:xfrm>
            <a:off x="152400" y="152400"/>
            <a:ext cx="8839200" cy="6553200"/>
          </a:xfrm>
          <a:prstGeom prst="rect">
            <a:avLst/>
          </a:prstGeom>
          <a:solidFill>
            <a:srgbClr val="FFFFFF"/>
          </a:solidFill>
          <a:ln w="152400">
            <a:solidFill>
              <a:srgbClr val="FFCC00"/>
            </a:solidFill>
            <a:miter lim="800000"/>
            <a:headEnd/>
            <a:tailEnd/>
          </a:ln>
        </p:spPr>
        <p:txBody>
          <a:bodyPr wrap="none" anchor="ctr"/>
          <a:lstStyle/>
          <a:p>
            <a:pPr marL="342900" indent="-342900"/>
            <a:endParaRPr lang="bn-BD" sz="2800">
              <a:latin typeface="NikoshBAN" pitchFamily="2" charset="0"/>
              <a:cs typeface="NikoshBAN" pitchFamily="2" charset="0"/>
            </a:endParaRPr>
          </a:p>
          <a:p>
            <a:pPr marL="342900" indent="-342900"/>
            <a:endParaRPr lang="bn-BD" sz="3600">
              <a:latin typeface="NikoshBAN" pitchFamily="2" charset="0"/>
              <a:cs typeface="NikoshBAN" pitchFamily="2" charset="0"/>
            </a:endParaRPr>
          </a:p>
          <a:p>
            <a:pPr marL="342900" indent="-342900"/>
            <a:endParaRPr lang="en-US">
              <a:cs typeface="Vrinda" pitchFamily="2" charset="0"/>
            </a:endParaRPr>
          </a:p>
        </p:txBody>
      </p:sp>
      <p:sp>
        <p:nvSpPr>
          <p:cNvPr id="6" name="Title 1"/>
          <p:cNvSpPr>
            <a:spLocks/>
          </p:cNvSpPr>
          <p:nvPr/>
        </p:nvSpPr>
        <p:spPr bwMode="auto">
          <a:xfrm>
            <a:off x="1104900" y="152400"/>
            <a:ext cx="7124700" cy="838200"/>
          </a:xfrm>
          <a:prstGeom prst="ribbon">
            <a:avLst>
              <a:gd name="adj1" fmla="val 16667"/>
              <a:gd name="adj2" fmla="val 50000"/>
            </a:avLst>
          </a:prstGeom>
          <a:solidFill>
            <a:srgbClr val="33CCCC"/>
          </a:solidFill>
          <a:ln w="9525" algn="ctr">
            <a:noFill/>
            <a:round/>
            <a:headEnd/>
            <a:tailEnd/>
          </a:ln>
          <a:effectLst>
            <a:outerShdw dist="20000" dir="5400000" rotWithShape="0">
              <a:srgbClr val="000000">
                <a:alpha val="37999"/>
              </a:srgb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bn-BD" sz="5400" b="1" dirty="0">
                <a:latin typeface="NikoshBAN" pitchFamily="2" charset="0"/>
                <a:cs typeface="NikoshBAN" pitchFamily="2" charset="0"/>
              </a:rPr>
              <a:t>শিখনফলঃ </a:t>
            </a:r>
            <a:endParaRPr lang="en-US" sz="5400" b="1" dirty="0">
              <a:latin typeface="NikoshBAN" pitchFamily="2" charset="0"/>
              <a:cs typeface="NikoshBAN" pitchFamily="2" charset="0"/>
            </a:endParaRPr>
          </a:p>
        </p:txBody>
      </p:sp>
      <p:sp>
        <p:nvSpPr>
          <p:cNvPr id="5" name="TextBox 4"/>
          <p:cNvSpPr txBox="1">
            <a:spLocks noChangeArrowheads="1"/>
          </p:cNvSpPr>
          <p:nvPr/>
        </p:nvSpPr>
        <p:spPr bwMode="auto">
          <a:xfrm>
            <a:off x="342900" y="2365950"/>
            <a:ext cx="8458200" cy="4339650"/>
          </a:xfrm>
          <a:prstGeom prst="rect">
            <a:avLst/>
          </a:prstGeom>
          <a:noFill/>
          <a:ln w="28575">
            <a:solidFill>
              <a:schemeClr val="tx1"/>
            </a:solidFill>
            <a:miter lim="800000"/>
            <a:headEnd/>
            <a:tailEnd/>
          </a:ln>
        </p:spPr>
        <p:txBody>
          <a:bodyPr wrap="square">
            <a:spAutoFit/>
          </a:bodyPr>
          <a:lstStyle/>
          <a:p>
            <a:pPr marL="342900" indent="-342900">
              <a:buFontTx/>
              <a:buAutoNum type="arabicPeriod"/>
            </a:pPr>
            <a:r>
              <a:rPr lang="bn-BD" sz="3200" b="1" dirty="0">
                <a:solidFill>
                  <a:schemeClr val="bg1"/>
                </a:solidFill>
                <a:latin typeface="NikoshBAN" pitchFamily="2" charset="0"/>
                <a:cs typeface="NikoshBAN" pitchFamily="2" charset="0"/>
              </a:rPr>
              <a:t>কুলি-মজুরদের অবদান সম্পর্কে</a:t>
            </a:r>
            <a:r>
              <a:rPr lang="en-US" sz="3200" b="1" dirty="0">
                <a:solidFill>
                  <a:schemeClr val="bg1"/>
                </a:solidFill>
                <a:latin typeface="NikoshBAN" pitchFamily="2" charset="0"/>
                <a:cs typeface="NikoshBAN" pitchFamily="2" charset="0"/>
              </a:rPr>
              <a:t> </a:t>
            </a:r>
            <a:r>
              <a:rPr lang="bn-BD" sz="3200" b="1" dirty="0">
                <a:solidFill>
                  <a:schemeClr val="bg1"/>
                </a:solidFill>
                <a:latin typeface="NikoshBAN" pitchFamily="2" charset="0"/>
                <a:cs typeface="NikoshBAN" pitchFamily="2" charset="0"/>
              </a:rPr>
              <a:t>ব্যাখ্যা করতে</a:t>
            </a:r>
            <a:r>
              <a:rPr lang="en-US" sz="3200" b="1" dirty="0">
                <a:solidFill>
                  <a:schemeClr val="bg1"/>
                </a:solidFill>
                <a:latin typeface="NikoshBAN" pitchFamily="2" charset="0"/>
                <a:cs typeface="NikoshBAN" pitchFamily="2" charset="0"/>
              </a:rPr>
              <a:t> </a:t>
            </a:r>
            <a:r>
              <a:rPr lang="en-US" sz="3200" b="1" dirty="0" err="1">
                <a:solidFill>
                  <a:schemeClr val="bg1"/>
                </a:solidFill>
                <a:latin typeface="NikoshBAN" pitchFamily="2" charset="0"/>
                <a:cs typeface="NikoshBAN" pitchFamily="2" charset="0"/>
              </a:rPr>
              <a:t>পারবে</a:t>
            </a:r>
            <a:r>
              <a:rPr lang="bn-BD" sz="3200" b="1" dirty="0">
                <a:solidFill>
                  <a:schemeClr val="bg1"/>
                </a:solidFill>
                <a:latin typeface="NikoshBAN" pitchFamily="2" charset="0"/>
                <a:cs typeface="NikoshBAN" pitchFamily="2" charset="0"/>
              </a:rPr>
              <a:t> ।</a:t>
            </a:r>
            <a:endParaRPr lang="en-US" sz="3200" b="1" dirty="0">
              <a:solidFill>
                <a:schemeClr val="bg1"/>
              </a:solidFill>
              <a:latin typeface="NikoshBAN" pitchFamily="2" charset="0"/>
              <a:cs typeface="NikoshBAN" pitchFamily="2" charset="0"/>
            </a:endParaRPr>
          </a:p>
          <a:p>
            <a:pPr marL="342900" indent="-342900">
              <a:buFontTx/>
              <a:buAutoNum type="arabicPeriod"/>
            </a:pPr>
            <a:r>
              <a:rPr lang="en-US" sz="3600" b="1" dirty="0">
                <a:solidFill>
                  <a:schemeClr val="bg1"/>
                </a:solidFill>
                <a:latin typeface="NikoshBAN" pitchFamily="2" charset="0"/>
                <a:cs typeface="NikoshBAN" pitchFamily="2" charset="0"/>
              </a:rPr>
              <a:t> </a:t>
            </a:r>
            <a:r>
              <a:rPr lang="bn-BD" sz="3600" b="1" dirty="0">
                <a:solidFill>
                  <a:schemeClr val="bg1"/>
                </a:solidFill>
                <a:latin typeface="NikoshBAN" pitchFamily="2" charset="0"/>
                <a:cs typeface="NikoshBAN" pitchFamily="2" charset="0"/>
              </a:rPr>
              <a:t>কবিতাটি সুন্দর ভাবে পাঠ করতে পারবে ।</a:t>
            </a:r>
          </a:p>
          <a:p>
            <a:pPr marL="342900" indent="-342900">
              <a:buFontTx/>
              <a:buAutoNum type="arabicPeriod"/>
            </a:pPr>
            <a:r>
              <a:rPr lang="bn-BD"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নতুন</a:t>
            </a: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শব্দের</a:t>
            </a: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অর্থ</a:t>
            </a: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বলতে</a:t>
            </a: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পারবে</a:t>
            </a:r>
            <a:r>
              <a:rPr lang="bn-BD" sz="3600" b="1" dirty="0">
                <a:solidFill>
                  <a:schemeClr val="bg1"/>
                </a:solidFill>
                <a:latin typeface="NikoshBAN" pitchFamily="2" charset="0"/>
                <a:cs typeface="NikoshBAN" pitchFamily="2" charset="0"/>
              </a:rPr>
              <a:t> ।</a:t>
            </a:r>
            <a:endParaRPr lang="en-US" sz="3600" b="1" dirty="0">
              <a:solidFill>
                <a:schemeClr val="bg1"/>
              </a:solidFill>
              <a:latin typeface="NikoshBAN" pitchFamily="2" charset="0"/>
              <a:cs typeface="NikoshBAN" pitchFamily="2" charset="0"/>
            </a:endParaRPr>
          </a:p>
          <a:p>
            <a:pPr marL="342900" indent="-342900">
              <a:buFontTx/>
              <a:buAutoNum type="arabicPeriod"/>
            </a:pP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লেখক</a:t>
            </a: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পরিচিতি</a:t>
            </a: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বলতে</a:t>
            </a: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পারবে</a:t>
            </a:r>
            <a:r>
              <a:rPr lang="bn-BD" sz="3600" b="1" dirty="0">
                <a:solidFill>
                  <a:schemeClr val="bg1"/>
                </a:solidFill>
                <a:latin typeface="NikoshBAN" pitchFamily="2" charset="0"/>
                <a:cs typeface="NikoshBAN" pitchFamily="2" charset="0"/>
              </a:rPr>
              <a:t> ।</a:t>
            </a:r>
            <a:endParaRPr lang="en-US" sz="3600" b="1" dirty="0">
              <a:solidFill>
                <a:schemeClr val="bg1"/>
              </a:solidFill>
              <a:latin typeface="NikoshBAN" pitchFamily="2" charset="0"/>
              <a:cs typeface="NikoshBAN" pitchFamily="2" charset="0"/>
            </a:endParaRPr>
          </a:p>
          <a:p>
            <a:pPr marL="342900" indent="-342900">
              <a:buFontTx/>
              <a:buAutoNum type="arabicPeriod"/>
            </a:pP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পাঠের</a:t>
            </a: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উদ্দেশ্য</a:t>
            </a:r>
            <a:r>
              <a:rPr lang="en-US" sz="3600" b="1" dirty="0">
                <a:solidFill>
                  <a:schemeClr val="bg1"/>
                </a:solidFill>
                <a:latin typeface="NikoshBAN" pitchFamily="2" charset="0"/>
                <a:cs typeface="NikoshBAN" pitchFamily="2" charset="0"/>
              </a:rPr>
              <a:t> </a:t>
            </a:r>
            <a:r>
              <a:rPr lang="bn-BD" sz="3600" b="1" dirty="0">
                <a:solidFill>
                  <a:schemeClr val="bg1"/>
                </a:solidFill>
                <a:latin typeface="NikoshBAN" pitchFamily="2" charset="0"/>
                <a:cs typeface="NikoshBAN" pitchFamily="2" charset="0"/>
              </a:rPr>
              <a:t>বর্ণনা করতে</a:t>
            </a: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পারবে</a:t>
            </a:r>
            <a:r>
              <a:rPr lang="bn-BD" sz="3600" b="1" dirty="0">
                <a:solidFill>
                  <a:schemeClr val="bg1"/>
                </a:solidFill>
                <a:latin typeface="NikoshBAN" pitchFamily="2" charset="0"/>
                <a:cs typeface="NikoshBAN" pitchFamily="2" charset="0"/>
              </a:rPr>
              <a:t> ।</a:t>
            </a:r>
          </a:p>
          <a:p>
            <a:pPr marL="342900" indent="-342900">
              <a:buFontTx/>
              <a:buAutoNum type="arabicPeriod"/>
            </a:pPr>
            <a:endParaRPr lang="bn-BD" sz="3200" dirty="0">
              <a:solidFill>
                <a:schemeClr val="bg1"/>
              </a:solidFill>
              <a:latin typeface="NikoshBAN" pitchFamily="2" charset="0"/>
              <a:cs typeface="NikoshBAN" pitchFamily="2" charset="0"/>
            </a:endParaRPr>
          </a:p>
        </p:txBody>
      </p:sp>
      <p:sp>
        <p:nvSpPr>
          <p:cNvPr id="4" name="TextBox 3"/>
          <p:cNvSpPr txBox="1">
            <a:spLocks noChangeArrowheads="1"/>
          </p:cNvSpPr>
          <p:nvPr/>
        </p:nvSpPr>
        <p:spPr bwMode="auto">
          <a:xfrm>
            <a:off x="1295400" y="1125632"/>
            <a:ext cx="6934200" cy="769441"/>
          </a:xfrm>
          <a:prstGeom prst="rect">
            <a:avLst/>
          </a:prstGeom>
          <a:noFill/>
          <a:ln w="9525">
            <a:noFill/>
            <a:miter lim="800000"/>
            <a:headEnd/>
            <a:tailEnd/>
          </a:ln>
        </p:spPr>
        <p:txBody>
          <a:bodyPr wrap="square">
            <a:spAutoFit/>
          </a:bodyPr>
          <a:lstStyle/>
          <a:p>
            <a:r>
              <a:rPr lang="bn-BD" sz="4400" b="1" u="sng" dirty="0">
                <a:solidFill>
                  <a:schemeClr val="bg1"/>
                </a:solidFill>
                <a:latin typeface="NikoshBAN" pitchFamily="2" charset="0"/>
                <a:cs typeface="NikoshBAN" pitchFamily="2" charset="0"/>
              </a:rPr>
              <a:t>এ পাঠ শেষে শিক্ষার্থীরা-</a:t>
            </a:r>
            <a:endParaRPr lang="en-US" sz="4400" b="1" u="sng"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edge">
                                      <p:cBhvr>
                                        <p:cTn id="15" dur="2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edge">
                                      <p:cBhvr>
                                        <p:cTn id="20" dur="2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edge">
                                      <p:cBhvr>
                                        <p:cTn id="25" dur="20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edge">
                                      <p:cBhvr>
                                        <p:cTn id="30" dur="2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edge">
                                      <p:cBhvr>
                                        <p:cTn id="35" dur="20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edge">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3352801" y="21935"/>
            <a:ext cx="2667000" cy="421277"/>
          </a:xfrm>
          <a:prstGeom prst="verticalScroll">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a:solidFill>
                  <a:schemeClr val="tx1"/>
                </a:solidFill>
              </a:rPr>
              <a:t>লেখক</a:t>
            </a:r>
            <a:r>
              <a:rPr lang="bn-IN" sz="2400" b="1" dirty="0">
                <a:solidFill>
                  <a:schemeClr val="tx1"/>
                </a:solidFill>
              </a:rPr>
              <a:t>-</a:t>
            </a:r>
            <a:r>
              <a:rPr lang="en-US" sz="2400" b="1" dirty="0" err="1">
                <a:solidFill>
                  <a:schemeClr val="tx1"/>
                </a:solidFill>
              </a:rPr>
              <a:t>পরিচিতি</a:t>
            </a:r>
            <a:r>
              <a:rPr lang="en-US" sz="2400" b="1" dirty="0">
                <a:solidFill>
                  <a:schemeClr val="tx1"/>
                </a:solidFill>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1" y="554288"/>
            <a:ext cx="2214155" cy="2095619"/>
          </a:xfrm>
          <a:prstGeom prst="rect">
            <a:avLst/>
          </a:prstGeom>
        </p:spPr>
      </p:pic>
      <p:sp>
        <p:nvSpPr>
          <p:cNvPr id="8" name="Rectangle 7"/>
          <p:cNvSpPr/>
          <p:nvPr/>
        </p:nvSpPr>
        <p:spPr>
          <a:xfrm>
            <a:off x="5643934" y="524149"/>
            <a:ext cx="3415158" cy="3037112"/>
          </a:xfrm>
          <a:prstGeom prst="rect">
            <a:avLst/>
          </a:prstGeom>
          <a:solidFill>
            <a:schemeClr val="tx1"/>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2400" b="1" dirty="0" smtClean="0">
                <a:solidFill>
                  <a:schemeClr val="bg1"/>
                </a:solidFill>
              </a:rPr>
              <a:t>জন্ম: ১৮৯৯ </a:t>
            </a:r>
            <a:r>
              <a:rPr lang="bn-IN" sz="2400" b="1" dirty="0">
                <a:solidFill>
                  <a:schemeClr val="bg1"/>
                </a:solidFill>
              </a:rPr>
              <a:t>খ্রিষ্টাব্দের ২৪ শে মে</a:t>
            </a:r>
            <a:r>
              <a:rPr lang="en-US" sz="2400" b="1" dirty="0">
                <a:solidFill>
                  <a:schemeClr val="bg1"/>
                </a:solidFill>
              </a:rPr>
              <a:t>,</a:t>
            </a:r>
            <a:r>
              <a:rPr lang="bn-IN" sz="2400" b="1" dirty="0">
                <a:solidFill>
                  <a:schemeClr val="bg1"/>
                </a:solidFill>
              </a:rPr>
              <a:t> </a:t>
            </a:r>
            <a:r>
              <a:rPr lang="bn-IN" sz="2400" b="1" dirty="0" smtClean="0">
                <a:solidFill>
                  <a:schemeClr val="bg1"/>
                </a:solidFill>
              </a:rPr>
              <a:t>ব</a:t>
            </a:r>
            <a:r>
              <a:rPr lang="en-US" sz="2400" b="1" dirty="0" err="1" smtClean="0">
                <a:solidFill>
                  <a:schemeClr val="bg1"/>
                </a:solidFill>
              </a:rPr>
              <a:t>াঃ</a:t>
            </a:r>
            <a:r>
              <a:rPr lang="bn-IN" sz="2400" b="1" dirty="0" smtClean="0">
                <a:solidFill>
                  <a:schemeClr val="bg1"/>
                </a:solidFill>
              </a:rPr>
              <a:t> </a:t>
            </a:r>
            <a:r>
              <a:rPr lang="bn-IN" sz="2800" b="1" dirty="0">
                <a:solidFill>
                  <a:schemeClr val="bg1"/>
                </a:solidFill>
              </a:rPr>
              <a:t>১৩০৬ সালের ১১ই জ্যৈষ্ঠ ভারতের বর্ধ্মান জেলার চুরুলিয়া গ্রামে জন্মগ্রহণ করেন।         </a:t>
            </a:r>
            <a:endParaRPr lang="en-US" sz="2000" b="1" dirty="0">
              <a:solidFill>
                <a:schemeClr val="bg1"/>
              </a:solidFill>
            </a:endParaRPr>
          </a:p>
        </p:txBody>
      </p:sp>
      <p:sp>
        <p:nvSpPr>
          <p:cNvPr id="9" name="Rectangle 8"/>
          <p:cNvSpPr/>
          <p:nvPr/>
        </p:nvSpPr>
        <p:spPr>
          <a:xfrm>
            <a:off x="4929116" y="3731700"/>
            <a:ext cx="4129976" cy="1983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t>পিতৃপরিচয় : পিতার  নাম – কাজী ফকির আহমদ     </a:t>
            </a:r>
            <a:endParaRPr lang="en-US" sz="3200" b="1" dirty="0"/>
          </a:p>
        </p:txBody>
      </p:sp>
      <p:sp>
        <p:nvSpPr>
          <p:cNvPr id="12" name="Rectangle 11"/>
          <p:cNvSpPr/>
          <p:nvPr/>
        </p:nvSpPr>
        <p:spPr>
          <a:xfrm>
            <a:off x="0" y="3670410"/>
            <a:ext cx="4495800" cy="31803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b="1" dirty="0">
                <a:solidFill>
                  <a:schemeClr val="bg1"/>
                </a:solidFill>
              </a:rPr>
              <a:t>১৯৭৬খ্রিষ্টাব্দের ২৯শে আগস্ট,বাংলা ১৩৮৩ বঙ্গাব্দের ১২ই ভাদ্র ঢাকায় পিজি হাসপাতালে মৃত্যুবরণ করেন। ঢাকা বিশ্ববিদ্যালয় মসজিদ সংলগ্ন সমাহিত করা হয়।              </a:t>
            </a:r>
            <a:endParaRPr lang="en-US" sz="2800" b="1" dirty="0">
              <a:solidFill>
                <a:schemeClr val="bg1"/>
              </a:solidFill>
            </a:endParaRPr>
          </a:p>
        </p:txBody>
      </p:sp>
      <p:sp>
        <p:nvSpPr>
          <p:cNvPr id="14" name="Rectangle 13"/>
          <p:cNvSpPr/>
          <p:nvPr/>
        </p:nvSpPr>
        <p:spPr>
          <a:xfrm>
            <a:off x="0" y="228600"/>
            <a:ext cx="3092633" cy="31242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400" b="1" dirty="0">
                <a:solidFill>
                  <a:schemeClr val="bg1"/>
                </a:solidFill>
              </a:rPr>
              <a:t>উল্লেখ্যযোগ্য রচনা :কাব্যগ্রন্থ : অগ্নিবীণা,বিশের বাঁশি,ছায়ানট, উপন্যাস :বাঁধনহারা,কুহেলিকা, গল্পগ্রন্থ :ব্যাথার দান,রিক্তের বেদন,      </a:t>
            </a:r>
            <a:endParaRPr lang="en-US" sz="2400" b="1" dirty="0">
              <a:solidFill>
                <a:schemeClr val="bg1"/>
              </a:solidFill>
            </a:endParaRPr>
          </a:p>
        </p:txBody>
      </p:sp>
      <p:sp>
        <p:nvSpPr>
          <p:cNvPr id="16" name="Rectangle 15"/>
          <p:cNvSpPr/>
          <p:nvPr/>
        </p:nvSpPr>
        <p:spPr>
          <a:xfrm>
            <a:off x="4929116" y="5913004"/>
            <a:ext cx="4106092" cy="88174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2800" b="1" dirty="0">
                <a:solidFill>
                  <a:srgbClr val="FF0000"/>
                </a:solidFill>
              </a:rPr>
              <a:t>উপাধি : বিদ্রোহ</a:t>
            </a:r>
            <a:r>
              <a:rPr lang="en-US" sz="2800" b="1" dirty="0">
                <a:solidFill>
                  <a:srgbClr val="FF0000"/>
                </a:solidFill>
              </a:rPr>
              <a:t>ী</a:t>
            </a:r>
            <a:r>
              <a:rPr lang="bn-IN" sz="2800" b="1" dirty="0">
                <a:solidFill>
                  <a:srgbClr val="FF0000"/>
                </a:solidFill>
              </a:rPr>
              <a:t> কবি।  </a:t>
            </a:r>
            <a:endParaRPr lang="en-US" sz="2800" b="1" dirty="0">
              <a:solidFill>
                <a:srgbClr val="FF0000"/>
              </a:solidFill>
            </a:endParaRPr>
          </a:p>
        </p:txBody>
      </p:sp>
      <p:sp>
        <p:nvSpPr>
          <p:cNvPr id="17" name="Rectangle 16"/>
          <p:cNvSpPr/>
          <p:nvPr/>
        </p:nvSpPr>
        <p:spPr>
          <a:xfrm>
            <a:off x="3244335" y="2771977"/>
            <a:ext cx="2361110" cy="72264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b="1" dirty="0"/>
              <a:t>কাজী নজরুল ইসলাম   </a:t>
            </a:r>
            <a:endParaRPr lang="en-US" sz="2400" b="1" dirty="0"/>
          </a:p>
        </p:txBody>
      </p:sp>
    </p:spTree>
    <p:extLst>
      <p:ext uri="{BB962C8B-B14F-4D97-AF65-F5344CB8AC3E}">
        <p14:creationId xmlns:p14="http://schemas.microsoft.com/office/powerpoint/2010/main" val="51032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2" grpId="0" animBg="1"/>
      <p:bldP spid="14" grpId="0" animBg="1"/>
      <p:bldP spid="16" grpId="0" animBg="1"/>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757</TotalTime>
  <Words>797</Words>
  <Application>Microsoft Office PowerPoint</Application>
  <PresentationFormat>On-screen Show (4:3)</PresentationFormat>
  <Paragraphs>141</Paragraphs>
  <Slides>33</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Arial</vt:lpstr>
      <vt:lpstr>Calibri</vt:lpstr>
      <vt:lpstr>Constantia</vt:lpstr>
      <vt:lpstr>Garamond</vt:lpstr>
      <vt:lpstr>NikoshBAN</vt:lpstr>
      <vt:lpstr>Times New Roman</vt:lpstr>
      <vt:lpstr>Vrinda</vt:lpstr>
      <vt:lpstr>Wingdings 2</vt:lpstr>
      <vt:lpstr>Flow</vt:lpstr>
      <vt:lpstr>Packager Shell Object</vt:lpstr>
      <vt:lpstr>PowerPoint Presentation</vt:lpstr>
      <vt:lpstr>PowerPoint Presentation</vt:lpstr>
      <vt:lpstr>PowerPoint Presentation</vt:lpstr>
      <vt:lpstr>পাঠ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HARUNSIR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HARUNSIR</dc:creator>
  <cp:lastModifiedBy>ismail - [2010]</cp:lastModifiedBy>
  <cp:revision>127</cp:revision>
  <dcterms:created xsi:type="dcterms:W3CDTF">2015-05-05T06:43:27Z</dcterms:created>
  <dcterms:modified xsi:type="dcterms:W3CDTF">2021-07-30T03:44:46Z</dcterms:modified>
</cp:coreProperties>
</file>