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2" r:id="rId4"/>
    <p:sldId id="280" r:id="rId5"/>
    <p:sldId id="281" r:id="rId6"/>
    <p:sldId id="258" r:id="rId7"/>
    <p:sldId id="259" r:id="rId8"/>
    <p:sldId id="277" r:id="rId9"/>
    <p:sldId id="262" r:id="rId10"/>
    <p:sldId id="284" r:id="rId11"/>
    <p:sldId id="264" r:id="rId12"/>
    <p:sldId id="287" r:id="rId13"/>
    <p:sldId id="288" r:id="rId14"/>
    <p:sldId id="289" r:id="rId15"/>
    <p:sldId id="290" r:id="rId16"/>
    <p:sldId id="291" r:id="rId17"/>
    <p:sldId id="292" r:id="rId18"/>
    <p:sldId id="273" r:id="rId19"/>
    <p:sldId id="274" r:id="rId20"/>
    <p:sldId id="275" r:id="rId21"/>
    <p:sldId id="276" r:id="rId22"/>
    <p:sldId id="286" r:id="rId23"/>
    <p:sldId id="267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9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6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4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4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53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40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30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6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51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0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B87-7390-4AED-9600-C48F61306F72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BB28-2C72-4573-BBA0-3414B5BAE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9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f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6" y="18097"/>
            <a:ext cx="121958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‘সোনার বাংলা’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নজরুলের ‘বাংলাদেশ’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 ‘রুপসী বাংলা’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রুপের যে তার নেই কো শেষ,বাংলাদেশ </a:t>
            </a:r>
            <a:r>
              <a:rPr lang="bn-IN" sz="4800" b="1" dirty="0" smtClean="0"/>
              <a:t>।</a:t>
            </a:r>
            <a:endParaRPr lang="en-US" sz="4800" b="1" dirty="0" smtClean="0"/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‘জয় বাংলা’ বলতে মনরে আমার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 কেন ভাব, আমার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 পুব আকাশে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উঠবে আবার দিনমণি ।।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/>
              <a:t>        </a:t>
            </a:r>
            <a:endParaRPr lang="en-US" dirty="0"/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78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16841" y="97966"/>
            <a:ext cx="5009146" cy="6270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</a:rPr>
              <a:t>নতুন শব্দের অর্থ   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1" y="1055910"/>
            <a:ext cx="2886893" cy="13389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‘একটি মুজিবর’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2936965"/>
            <a:ext cx="2899955" cy="148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২।‘দিনমণি’ 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722222"/>
            <a:ext cx="3034934" cy="20639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৩।‘জয় বাংলা’ 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5327" y="4722222"/>
            <a:ext cx="3243943" cy="20639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স্লোগান 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5326" y="2825929"/>
            <a:ext cx="3243943" cy="15980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সূর্য 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44870" y="973180"/>
            <a:ext cx="3243944" cy="1554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একজন মুজিব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4" y="923106"/>
            <a:ext cx="5551713" cy="16045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2" y="2725784"/>
            <a:ext cx="5551715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73" y="4722222"/>
            <a:ext cx="5551715" cy="206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16" y="88231"/>
            <a:ext cx="2965551" cy="22042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482" y="1319353"/>
            <a:ext cx="4047689" cy="2418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lowchart: Alternate Process 2"/>
          <p:cNvSpPr/>
          <p:nvPr/>
        </p:nvSpPr>
        <p:spPr>
          <a:xfrm>
            <a:off x="4541695" y="88232"/>
            <a:ext cx="2303235" cy="952482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27108" y="131826"/>
            <a:ext cx="35138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577" y="1495510"/>
            <a:ext cx="29007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100" y="4225596"/>
            <a:ext cx="12159900" cy="2349579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858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317" y="192752"/>
            <a:ext cx="2870478" cy="2460295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941131" y="183760"/>
            <a:ext cx="2146606" cy="756019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41131" y="71844"/>
            <a:ext cx="20261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5910" y="3759279"/>
            <a:ext cx="11912958" cy="309872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আহ্বানের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9936" y="1296490"/>
            <a:ext cx="3314688" cy="224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0" y="1367107"/>
            <a:ext cx="49752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kumimoji="0" lang="en-US" sz="4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270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470" y="179778"/>
            <a:ext cx="2018127" cy="1614644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878828" y="117872"/>
            <a:ext cx="2384316" cy="869228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0009" y="90821"/>
            <a:ext cx="14819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78" y="2258154"/>
            <a:ext cx="43144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3031" y="4127033"/>
            <a:ext cx="11942567" cy="25538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দেশাত্ববোধক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স্বীকৃতি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997" y="1436480"/>
            <a:ext cx="4626293" cy="2447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11" y="74370"/>
            <a:ext cx="2878612" cy="2063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78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487" y="116008"/>
            <a:ext cx="2416308" cy="2240826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971242" y="137299"/>
            <a:ext cx="1985071" cy="981635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71242" y="0"/>
            <a:ext cx="18239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91" y="1329290"/>
            <a:ext cx="3920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নজরুলের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23091" y="4165196"/>
            <a:ext cx="11810704" cy="2553891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965" y="1582089"/>
            <a:ext cx="5306097" cy="23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245" y="91362"/>
            <a:ext cx="2870478" cy="2510170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961964" y="72893"/>
            <a:ext cx="2559298" cy="815750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49939" y="-34687"/>
            <a:ext cx="19833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669" y="1301229"/>
            <a:ext cx="3618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1669" y="3340177"/>
            <a:ext cx="11801054" cy="3371136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রুপসী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কাব্যগ্রন্থে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1026" name="Picture 2" descr="হাসান রাহমান মারজান's review of রুপসী বাং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514" y="996223"/>
            <a:ext cx="4468968" cy="22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35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152" y="182266"/>
            <a:ext cx="2756078" cy="1773143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597757" y="182266"/>
            <a:ext cx="2629015" cy="740439"/>
          </a:xfrm>
          <a:prstGeom prst="flowChartAlternateProcess">
            <a:avLst/>
          </a:prstGeom>
          <a:solidFill>
            <a:schemeClr val="bg1"/>
          </a:solidFill>
          <a:ln w="762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89088" y="0"/>
            <a:ext cx="18239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টীকা</a:t>
            </a:r>
            <a:r>
              <a:rPr lang="en-U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955409"/>
            <a:ext cx="34485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endParaRPr lang="en-US" sz="4400" b="1" dirty="0"/>
          </a:p>
        </p:txBody>
      </p:sp>
      <p:pic>
        <p:nvPicPr>
          <p:cNvPr id="2050" name="Picture 2" descr="জয় বাংলা' জাতীয় স্লোগান: হাইকোর্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73" y="1351738"/>
            <a:ext cx="4781692" cy="23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4018208"/>
            <a:ext cx="12101848" cy="271100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5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পাকিস্তান 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বিরোধী সকল সংগ্রাম-আন্দোলনে ‘জয় বাংলা’ স্লোগানেই প্রকম্পিত হতো সারা দেশ।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6429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182" y="1043187"/>
            <a:ext cx="2047741" cy="1751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1416677" y="4250028"/>
            <a:ext cx="10045521" cy="24405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 descr="D:\Bangla Model Content\CLASS SEVEN\BONGOBONDHU\1394133405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7442" y="12878"/>
            <a:ext cx="4972134" cy="41341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76" y="12878"/>
            <a:ext cx="4374523" cy="41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94704" y="3670480"/>
            <a:ext cx="10315977" cy="30716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 সবুজের বুক চেরা মেঠোপথে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যে যাব ফিরে, আমার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শিল্পের-কাব্যে কোথায় আছে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হায়রে এমন সোনার খনি । ।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349" y="1"/>
            <a:ext cx="5048518" cy="3541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294" y="2"/>
            <a:ext cx="4567706" cy="3541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3182" y="1043187"/>
            <a:ext cx="2047741" cy="17515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3282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0" y="1305763"/>
            <a:ext cx="12192000" cy="5397690"/>
          </a:xfrm>
          <a:prstGeom prst="snip1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37686" y="128791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40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36365"/>
            <a:ext cx="12191999" cy="35216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‘সোনার বাংলা’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নজরুলের ‘বাংলাদেশ’ 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 ‘রুপসী বাংলা’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রুপের যে তার নেই কো শেষ,বাংলাদেশ </a:t>
            </a:r>
            <a:r>
              <a:rPr lang="bn-IN" sz="4800" b="1" dirty="0"/>
              <a:t>।        </a:t>
            </a:r>
            <a:endParaRPr lang="en-US" sz="4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03" y="57677"/>
            <a:ext cx="3176789" cy="3246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07" y="77272"/>
            <a:ext cx="3097369" cy="3206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5" y="109930"/>
            <a:ext cx="3082834" cy="31937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182" y="618186"/>
            <a:ext cx="2598896" cy="21765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978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152" y="3026534"/>
            <a:ext cx="12101848" cy="38314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‘জয় বাংলা’ বলতে মনরে আমার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এখন কেন ভাব, আমার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 পুব আকাশে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উঠবে আবার দিনমণি ।।           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114" y="26125"/>
            <a:ext cx="3282458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89" y="26124"/>
            <a:ext cx="2919211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82" y="38729"/>
            <a:ext cx="2780923" cy="27305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7577" y="251503"/>
            <a:ext cx="2279562" cy="2292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পাঠ–বিশ্লেষণ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769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10636" y="72672"/>
            <a:ext cx="2996484" cy="5666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94" y="602730"/>
            <a:ext cx="12088967" cy="31290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bn-IN" alt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alt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15932" y="3812516"/>
            <a:ext cx="4997004" cy="37201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2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alt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উত্তরগুলো</a:t>
            </a:r>
            <a:r>
              <a:rPr lang="en-US" alt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altLang="en-US" sz="2400" b="1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altLang="en-US" sz="24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265301"/>
            <a:ext cx="12191999" cy="25926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।গৌরীপ্রসন্ন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defRPr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২।২০১২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মৈত্রী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6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35622"/>
            <a:ext cx="12192000" cy="14369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আমাদের দেশের জাতীত সংগীত রচয়িতা কে 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নজরুলের ‘বাংলাদেশ’-এখানে ‘বাংলাদেশ’ কী?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155970"/>
            <a:ext cx="12192000" cy="1175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২।‘জয়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এখও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355636"/>
            <a:ext cx="12015989" cy="25023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:১।বাংলাদেশের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   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২।কবির মনে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রবীন্দ্রনাথ ঠাকুর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৪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কাজী নজরুল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লেখা কবিতা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46241" y="77411"/>
            <a:ext cx="2944969" cy="69545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4400" b="1" dirty="0" smtClean="0"/>
              <a:t>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3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030" y="145486"/>
            <a:ext cx="2944969" cy="695459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IN" sz="4400" b="1" dirty="0" smtClean="0"/>
              <a:t> 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-1" y="1093402"/>
            <a:ext cx="8744755" cy="171419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১।গৌরীপ্রসন্ন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62" y="2945062"/>
            <a:ext cx="8731692" cy="103196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দিনমণি কথাটির অর্থ কী ? 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062" y="4114495"/>
            <a:ext cx="8731692" cy="144917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 কবি কিসের খনি বলেছেন ? 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661186"/>
            <a:ext cx="8744754" cy="1097279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 রুপের শেষ নেই ? 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21374" y="1482375"/>
            <a:ext cx="3055238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১৯৭১ সালে</a:t>
            </a:r>
            <a:endParaRPr lang="en-US" sz="3600" b="1" dirty="0"/>
          </a:p>
        </p:txBody>
      </p:sp>
      <p:sp>
        <p:nvSpPr>
          <p:cNvPr id="10" name="Rectangle 9"/>
          <p:cNvSpPr/>
          <p:nvPr/>
        </p:nvSpPr>
        <p:spPr>
          <a:xfrm>
            <a:off x="9021373" y="3003844"/>
            <a:ext cx="3055237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400" b="1" dirty="0"/>
          </a:p>
        </p:txBody>
      </p:sp>
      <p:sp>
        <p:nvSpPr>
          <p:cNvPr id="11" name="Rectangle 10"/>
          <p:cNvSpPr/>
          <p:nvPr/>
        </p:nvSpPr>
        <p:spPr>
          <a:xfrm>
            <a:off x="9021374" y="4329174"/>
            <a:ext cx="3170626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endParaRPr lang="en-US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9021373" y="5752625"/>
            <a:ext cx="3055237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3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093" y="629593"/>
            <a:ext cx="3554569" cy="20620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03031"/>
            <a:ext cx="6825801" cy="29557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910" y="3258356"/>
            <a:ext cx="11771289" cy="3113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en-US" sz="5400" b="1" dirty="0" smtClean="0">
                <a:latin typeface="NikoshBAN" pitchFamily="2" charset="0"/>
                <a:cs typeface="NikoshBAN" pitchFamily="2" charset="0"/>
              </a:rPr>
              <a:t>1,‘‘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বঙ্গবন্ধুর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বজ্রকন্ঠের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আওয়াজে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bn-IN" altLang="en-US" sz="5400" b="1" dirty="0">
                <a:latin typeface="NikoshBAN" pitchFamily="2" charset="0"/>
                <a:cs typeface="NikoshBAN" pitchFamily="2" charset="0"/>
              </a:rPr>
              <a:t> বলে তোমার মনে </a:t>
            </a:r>
            <a:r>
              <a:rPr lang="bn-IN" altLang="en-US" sz="5400" b="1" dirty="0" smtClean="0">
                <a:latin typeface="NikoshBAN" pitchFamily="2" charset="0"/>
                <a:cs typeface="NikoshBAN" pitchFamily="2" charset="0"/>
              </a:rPr>
              <a:t>হয়-</a:t>
            </a:r>
            <a:r>
              <a:rPr lang="en-US" altLang="en-US" sz="54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bn-IN" alt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54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alt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28714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434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4406" y="1415535"/>
            <a:ext cx="81136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3800" b="1" dirty="0"/>
              <a:t>সবাইকে ধন্যবাদ  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365242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8941" y="605307"/>
            <a:ext cx="12188144" cy="376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4563" y="128789"/>
            <a:ext cx="7112233" cy="1455313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52" y="1990989"/>
            <a:ext cx="11691031" cy="4502439"/>
          </a:xfrm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সপ্তবর্ণা</a:t>
            </a:r>
            <a:endParaRPr lang="bn-BD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122" y="1990989"/>
            <a:ext cx="3340061" cy="440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9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81070" y="1650335"/>
            <a:ext cx="10477976" cy="136332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“শোন একটি মুজিবরের থেকে “ 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8350" y="3954780"/>
            <a:ext cx="6113417" cy="1058091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মজুমদার  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2" y="3485528"/>
            <a:ext cx="2881556" cy="30546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2372870" y="184022"/>
            <a:ext cx="8123411" cy="1226233"/>
          </a:xfrm>
          <a:prstGeom prst="roundRect">
            <a:avLst>
              <a:gd name="adj" fmla="val 50000"/>
            </a:avLst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5088" tIns="47544" rIns="95088" bIns="4754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6900" b="1" i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900" b="1" i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2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9424" y="169081"/>
            <a:ext cx="2713149" cy="7839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 smtClean="0"/>
              <a:t>   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0" y="1319348"/>
            <a:ext cx="12191999" cy="51598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অর্থসহ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,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8968" y="0"/>
            <a:ext cx="3460124" cy="6260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কবি–পরিচিতি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8021"/>
            <a:ext cx="2770142" cy="2613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276"/>
            <a:ext cx="2485623" cy="1208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 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91395" y="727748"/>
            <a:ext cx="9200606" cy="127087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 পরিচয় : 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১৯২৪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পাবনা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গিরিজাপ্রসান্ন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উদ্ভিদবিজ্ঞানী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91395" y="2144030"/>
            <a:ext cx="9200605" cy="940525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 : ম্যাট্রিক ১৯৩৬ সালে । আইএ : কলকাতা প্রেসিডেন্সি কলেজ । উচ্চতর শিক্ষা : কলকাতা বিশ্ববিদ্যালয় ।      </a:t>
            </a:r>
            <a:endParaRPr lang="en-US" sz="2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1395" y="3229967"/>
            <a:ext cx="9200603" cy="352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সাহিত্যকর্ম : গিতিকার : আজ  দুজনার দুটি পথ , কফি হাউসের সেই আড্ডাটা আজ আর নেই , ও নদীরে , নিশিরাত বাঁকা চাঁদ আকাশে 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 ও শিমুল, আকাশ কেন ডাকে ইত্যাদি কালজয়ী গানের রচয়িতা ।  এ ছাড়া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ক্লান্তি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১৯৭১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প্রেরণার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85" y="4918166"/>
            <a:ext cx="2535626" cy="15806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 : ২০ আগস্ট, ১৯৮৬ খ্রিষ্টাব্দ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গৌরীপ্রসন্ন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ধ্বনি-প্রতিধ্বনি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সেই সবুজের বুক চেরা মেঠোপথে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আবার যে যাব ফিরে, আমার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হারানো বাংলাকে আবার তো ফিরে পাব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শিল্পের-কাব্যে কোথায় আছে</a:t>
            </a:r>
          </a:p>
          <a:p>
            <a:pPr algn="ctr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হায়রে এমন সোনার খনি ।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/>
              <a:t>        </a:t>
            </a:r>
            <a:endParaRPr lang="en-US" dirty="0"/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0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776</Words>
  <Application>Microsoft Office PowerPoint</Application>
  <PresentationFormat>Widescreen</PresentationFormat>
  <Paragraphs>146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ismail - [2010]</cp:lastModifiedBy>
  <cp:revision>210</cp:revision>
  <dcterms:created xsi:type="dcterms:W3CDTF">2019-09-13T16:12:35Z</dcterms:created>
  <dcterms:modified xsi:type="dcterms:W3CDTF">2021-07-30T03:27:49Z</dcterms:modified>
</cp:coreProperties>
</file>