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448" r:id="rId2"/>
    <p:sldId id="438" r:id="rId3"/>
    <p:sldId id="453" r:id="rId4"/>
    <p:sldId id="462" r:id="rId5"/>
    <p:sldId id="464" r:id="rId6"/>
    <p:sldId id="470" r:id="rId7"/>
    <p:sldId id="460" r:id="rId8"/>
    <p:sldId id="437" r:id="rId9"/>
    <p:sldId id="461" r:id="rId10"/>
    <p:sldId id="469" r:id="rId11"/>
    <p:sldId id="401" r:id="rId12"/>
    <p:sldId id="471" r:id="rId13"/>
    <p:sldId id="472" r:id="rId14"/>
    <p:sldId id="474" r:id="rId15"/>
    <p:sldId id="456" r:id="rId16"/>
    <p:sldId id="452" r:id="rId17"/>
    <p:sldId id="479" r:id="rId18"/>
    <p:sldId id="459" r:id="rId19"/>
    <p:sldId id="447" r:id="rId20"/>
    <p:sldId id="476" r:id="rId21"/>
    <p:sldId id="430" r:id="rId22"/>
    <p:sldId id="443" r:id="rId23"/>
    <p:sldId id="444" r:id="rId24"/>
    <p:sldId id="421" r:id="rId25"/>
    <p:sldId id="441" r:id="rId2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54426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08852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63279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17705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721322" algn="l" defTabSz="108852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3265586" algn="l" defTabSz="108852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809851" algn="l" defTabSz="108852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4354115" algn="l" defTabSz="108852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19E7"/>
    <a:srgbClr val="1DE35A"/>
    <a:srgbClr val="DFF12F"/>
    <a:srgbClr val="D6DA46"/>
    <a:srgbClr val="C2290A"/>
    <a:srgbClr val="F33B5A"/>
    <a:srgbClr val="D732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4" autoAdjust="0"/>
    <p:restoredTop sz="94803" autoAdjust="0"/>
  </p:normalViewPr>
  <p:slideViewPr>
    <p:cSldViewPr>
      <p:cViewPr varScale="1">
        <p:scale>
          <a:sx n="70" d="100"/>
          <a:sy n="70" d="100"/>
        </p:scale>
        <p:origin x="68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18"/>
    </p:cViewPr>
  </p:sorterViewPr>
  <p:notesViewPr>
    <p:cSldViewPr>
      <p:cViewPr varScale="1">
        <p:scale>
          <a:sx n="55" d="100"/>
          <a:sy n="55" d="100"/>
        </p:scale>
        <p:origin x="-2868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82F85D4-6163-4C75-8297-5CF6B5A1F86A}" type="datetimeFigureOut">
              <a:rPr lang="en-US"/>
              <a:pPr>
                <a:defRPr/>
              </a:pPr>
              <a:t>7/31/2021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D9D0BF9-4589-43A2-AA29-C85A585FA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488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89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544264" algn="l" rtl="0" eaLnBrk="0" fontAlgn="base" hangingPunct="0">
      <a:spcBef>
        <a:spcPct val="30000"/>
      </a:spcBef>
      <a:spcAft>
        <a:spcPct val="0"/>
      </a:spcAft>
      <a:defRPr sz="1389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088529" algn="l" rtl="0" eaLnBrk="0" fontAlgn="base" hangingPunct="0">
      <a:spcBef>
        <a:spcPct val="30000"/>
      </a:spcBef>
      <a:spcAft>
        <a:spcPct val="0"/>
      </a:spcAft>
      <a:defRPr sz="1389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632793" algn="l" rtl="0" eaLnBrk="0" fontAlgn="base" hangingPunct="0">
      <a:spcBef>
        <a:spcPct val="30000"/>
      </a:spcBef>
      <a:spcAft>
        <a:spcPct val="0"/>
      </a:spcAft>
      <a:defRPr sz="1389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177058" algn="l" rtl="0" eaLnBrk="0" fontAlgn="base" hangingPunct="0">
      <a:spcBef>
        <a:spcPct val="30000"/>
      </a:spcBef>
      <a:spcAft>
        <a:spcPct val="0"/>
      </a:spcAft>
      <a:defRPr sz="1389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721322" algn="l" defTabSz="1088529" rtl="0" eaLnBrk="1" latinLnBrk="0" hangingPunct="1">
      <a:defRPr sz="1389" kern="1200">
        <a:solidFill>
          <a:schemeClr val="tx1"/>
        </a:solidFill>
        <a:latin typeface="+mn-lt"/>
        <a:ea typeface="+mn-ea"/>
        <a:cs typeface="+mn-cs"/>
      </a:defRPr>
    </a:lvl6pPr>
    <a:lvl7pPr marL="3265586" algn="l" defTabSz="1088529" rtl="0" eaLnBrk="1" latinLnBrk="0" hangingPunct="1">
      <a:defRPr sz="1389" kern="1200">
        <a:solidFill>
          <a:schemeClr val="tx1"/>
        </a:solidFill>
        <a:latin typeface="+mn-lt"/>
        <a:ea typeface="+mn-ea"/>
        <a:cs typeface="+mn-cs"/>
      </a:defRPr>
    </a:lvl7pPr>
    <a:lvl8pPr marL="3809851" algn="l" defTabSz="1088529" rtl="0" eaLnBrk="1" latinLnBrk="0" hangingPunct="1">
      <a:defRPr sz="1389" kern="1200">
        <a:solidFill>
          <a:schemeClr val="tx1"/>
        </a:solidFill>
        <a:latin typeface="+mn-lt"/>
        <a:ea typeface="+mn-ea"/>
        <a:cs typeface="+mn-cs"/>
      </a:defRPr>
    </a:lvl8pPr>
    <a:lvl9pPr marL="4354115" algn="l" defTabSz="1088529" rtl="0" eaLnBrk="1" latinLnBrk="0" hangingPunct="1">
      <a:defRPr sz="138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AC1CE-5C95-45A0-B001-20359149AE3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665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9D0BF9-4589-43A2-AA29-C85A585FAC8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546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1D2AE-D848-4091-8455-1A9FD874A20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60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9D0BF9-4589-43A2-AA29-C85A585FAC8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848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9D0BF9-4589-43A2-AA29-C85A585FAC8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831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18694" indent="0" algn="ctr">
              <a:buNone/>
              <a:defRPr/>
            </a:lvl2pPr>
            <a:lvl3pPr marL="1037388" indent="0" algn="ctr">
              <a:buNone/>
              <a:defRPr/>
            </a:lvl3pPr>
            <a:lvl4pPr marL="1556082" indent="0" algn="ctr">
              <a:buNone/>
              <a:defRPr/>
            </a:lvl4pPr>
            <a:lvl5pPr marL="2074777" indent="0" algn="ctr">
              <a:buNone/>
              <a:defRPr/>
            </a:lvl5pPr>
            <a:lvl6pPr marL="2593471" indent="0" algn="ctr">
              <a:buNone/>
              <a:defRPr/>
            </a:lvl6pPr>
            <a:lvl7pPr marL="3112165" indent="0" algn="ctr">
              <a:buNone/>
              <a:defRPr/>
            </a:lvl7pPr>
            <a:lvl8pPr marL="3630859" indent="0" algn="ctr">
              <a:buNone/>
              <a:defRPr/>
            </a:lvl8pPr>
            <a:lvl9pPr marL="4149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A3D09-18DA-4EC4-8B60-E6DF34DD04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B785D-5174-4CCD-884C-6AE1FEBEC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E9019-1B46-447D-9BE7-BCB9F85EB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EC979-04BD-4DBD-B990-AFDF119C1E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294"/>
            </a:lvl1pPr>
            <a:lvl2pPr marL="518694" indent="0">
              <a:buNone/>
              <a:defRPr sz="2030"/>
            </a:lvl2pPr>
            <a:lvl3pPr marL="1037388" indent="0">
              <a:buNone/>
              <a:defRPr sz="1853"/>
            </a:lvl3pPr>
            <a:lvl4pPr marL="1556082" indent="0">
              <a:buNone/>
              <a:defRPr sz="1588"/>
            </a:lvl4pPr>
            <a:lvl5pPr marL="2074777" indent="0">
              <a:buNone/>
              <a:defRPr sz="1588"/>
            </a:lvl5pPr>
            <a:lvl6pPr marL="2593471" indent="0">
              <a:buNone/>
              <a:defRPr sz="1588"/>
            </a:lvl6pPr>
            <a:lvl7pPr marL="3112165" indent="0">
              <a:buNone/>
              <a:defRPr sz="1588"/>
            </a:lvl7pPr>
            <a:lvl8pPr marL="3630859" indent="0">
              <a:buNone/>
              <a:defRPr sz="1588"/>
            </a:lvl8pPr>
            <a:lvl9pPr marL="4149553" indent="0">
              <a:buNone/>
              <a:defRPr sz="15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4176B-44D3-485E-ADED-910C7E22E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177"/>
            </a:lvl1pPr>
            <a:lvl2pPr>
              <a:defRPr sz="2735"/>
            </a:lvl2pPr>
            <a:lvl3pPr>
              <a:defRPr sz="2294"/>
            </a:lvl3pPr>
            <a:lvl4pPr>
              <a:defRPr sz="2030"/>
            </a:lvl4pPr>
            <a:lvl5pPr>
              <a:defRPr sz="2030"/>
            </a:lvl5pPr>
            <a:lvl6pPr>
              <a:defRPr sz="2030"/>
            </a:lvl6pPr>
            <a:lvl7pPr>
              <a:defRPr sz="2030"/>
            </a:lvl7pPr>
            <a:lvl8pPr>
              <a:defRPr sz="2030"/>
            </a:lvl8pPr>
            <a:lvl9pPr>
              <a:defRPr sz="203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177"/>
            </a:lvl1pPr>
            <a:lvl2pPr>
              <a:defRPr sz="2735"/>
            </a:lvl2pPr>
            <a:lvl3pPr>
              <a:defRPr sz="2294"/>
            </a:lvl3pPr>
            <a:lvl4pPr>
              <a:defRPr sz="2030"/>
            </a:lvl4pPr>
            <a:lvl5pPr>
              <a:defRPr sz="2030"/>
            </a:lvl5pPr>
            <a:lvl6pPr>
              <a:defRPr sz="2030"/>
            </a:lvl6pPr>
            <a:lvl7pPr>
              <a:defRPr sz="2030"/>
            </a:lvl7pPr>
            <a:lvl8pPr>
              <a:defRPr sz="2030"/>
            </a:lvl8pPr>
            <a:lvl9pPr>
              <a:defRPr sz="203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3BD87-BBDA-4DB9-ADE6-05FBB244F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735" b="1"/>
            </a:lvl1pPr>
            <a:lvl2pPr marL="518694" indent="0">
              <a:buNone/>
              <a:defRPr sz="2294" b="1"/>
            </a:lvl2pPr>
            <a:lvl3pPr marL="1037388" indent="0">
              <a:buNone/>
              <a:defRPr sz="2030" b="1"/>
            </a:lvl3pPr>
            <a:lvl4pPr marL="1556082" indent="0">
              <a:buNone/>
              <a:defRPr sz="1853" b="1"/>
            </a:lvl4pPr>
            <a:lvl5pPr marL="2074777" indent="0">
              <a:buNone/>
              <a:defRPr sz="1853" b="1"/>
            </a:lvl5pPr>
            <a:lvl6pPr marL="2593471" indent="0">
              <a:buNone/>
              <a:defRPr sz="1853" b="1"/>
            </a:lvl6pPr>
            <a:lvl7pPr marL="3112165" indent="0">
              <a:buNone/>
              <a:defRPr sz="1853" b="1"/>
            </a:lvl7pPr>
            <a:lvl8pPr marL="3630859" indent="0">
              <a:buNone/>
              <a:defRPr sz="1853" b="1"/>
            </a:lvl8pPr>
            <a:lvl9pPr marL="4149553" indent="0">
              <a:buNone/>
              <a:defRPr sz="185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735"/>
            </a:lvl1pPr>
            <a:lvl2pPr>
              <a:defRPr sz="2294"/>
            </a:lvl2pPr>
            <a:lvl3pPr>
              <a:defRPr sz="2030"/>
            </a:lvl3pPr>
            <a:lvl4pPr>
              <a:defRPr sz="1853"/>
            </a:lvl4pPr>
            <a:lvl5pPr>
              <a:defRPr sz="1853"/>
            </a:lvl5pPr>
            <a:lvl6pPr>
              <a:defRPr sz="1853"/>
            </a:lvl6pPr>
            <a:lvl7pPr>
              <a:defRPr sz="1853"/>
            </a:lvl7pPr>
            <a:lvl8pPr>
              <a:defRPr sz="1853"/>
            </a:lvl8pPr>
            <a:lvl9pPr>
              <a:defRPr sz="18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735" b="1"/>
            </a:lvl1pPr>
            <a:lvl2pPr marL="518694" indent="0">
              <a:buNone/>
              <a:defRPr sz="2294" b="1"/>
            </a:lvl2pPr>
            <a:lvl3pPr marL="1037388" indent="0">
              <a:buNone/>
              <a:defRPr sz="2030" b="1"/>
            </a:lvl3pPr>
            <a:lvl4pPr marL="1556082" indent="0">
              <a:buNone/>
              <a:defRPr sz="1853" b="1"/>
            </a:lvl4pPr>
            <a:lvl5pPr marL="2074777" indent="0">
              <a:buNone/>
              <a:defRPr sz="1853" b="1"/>
            </a:lvl5pPr>
            <a:lvl6pPr marL="2593471" indent="0">
              <a:buNone/>
              <a:defRPr sz="1853" b="1"/>
            </a:lvl6pPr>
            <a:lvl7pPr marL="3112165" indent="0">
              <a:buNone/>
              <a:defRPr sz="1853" b="1"/>
            </a:lvl7pPr>
            <a:lvl8pPr marL="3630859" indent="0">
              <a:buNone/>
              <a:defRPr sz="1853" b="1"/>
            </a:lvl8pPr>
            <a:lvl9pPr marL="4149553" indent="0">
              <a:buNone/>
              <a:defRPr sz="185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735"/>
            </a:lvl1pPr>
            <a:lvl2pPr>
              <a:defRPr sz="2294"/>
            </a:lvl2pPr>
            <a:lvl3pPr>
              <a:defRPr sz="2030"/>
            </a:lvl3pPr>
            <a:lvl4pPr>
              <a:defRPr sz="1853"/>
            </a:lvl4pPr>
            <a:lvl5pPr>
              <a:defRPr sz="1853"/>
            </a:lvl5pPr>
            <a:lvl6pPr>
              <a:defRPr sz="1853"/>
            </a:lvl6pPr>
            <a:lvl7pPr>
              <a:defRPr sz="1853"/>
            </a:lvl7pPr>
            <a:lvl8pPr>
              <a:defRPr sz="1853"/>
            </a:lvl8pPr>
            <a:lvl9pPr>
              <a:defRPr sz="18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7EB0D-0B0D-400D-97F9-3E1A27285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4C47E-BBCA-4F03-9666-8A3284CC5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45DE5-9ED4-48AE-91CB-72EDDA92E2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29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618"/>
            </a:lvl1pPr>
            <a:lvl2pPr>
              <a:defRPr sz="3177"/>
            </a:lvl2pPr>
            <a:lvl3pPr>
              <a:defRPr sz="2735"/>
            </a:lvl3pPr>
            <a:lvl4pPr>
              <a:defRPr sz="2294"/>
            </a:lvl4pPr>
            <a:lvl5pPr>
              <a:defRPr sz="2294"/>
            </a:lvl5pPr>
            <a:lvl6pPr>
              <a:defRPr sz="2294"/>
            </a:lvl6pPr>
            <a:lvl7pPr>
              <a:defRPr sz="2294"/>
            </a:lvl7pPr>
            <a:lvl8pPr>
              <a:defRPr sz="2294"/>
            </a:lvl8pPr>
            <a:lvl9pPr>
              <a:defRPr sz="229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691063"/>
          </a:xfrm>
        </p:spPr>
        <p:txBody>
          <a:bodyPr/>
          <a:lstStyle>
            <a:lvl1pPr marL="0" indent="0">
              <a:buNone/>
              <a:defRPr sz="1588"/>
            </a:lvl1pPr>
            <a:lvl2pPr marL="518694" indent="0">
              <a:buNone/>
              <a:defRPr sz="1324"/>
            </a:lvl2pPr>
            <a:lvl3pPr marL="1037388" indent="0">
              <a:buNone/>
              <a:defRPr sz="1147"/>
            </a:lvl3pPr>
            <a:lvl4pPr marL="1556082" indent="0">
              <a:buNone/>
              <a:defRPr sz="1059"/>
            </a:lvl4pPr>
            <a:lvl5pPr marL="2074777" indent="0">
              <a:buNone/>
              <a:defRPr sz="1059"/>
            </a:lvl5pPr>
            <a:lvl6pPr marL="2593471" indent="0">
              <a:buNone/>
              <a:defRPr sz="1059"/>
            </a:lvl6pPr>
            <a:lvl7pPr marL="3112165" indent="0">
              <a:buNone/>
              <a:defRPr sz="1059"/>
            </a:lvl7pPr>
            <a:lvl8pPr marL="3630859" indent="0">
              <a:buNone/>
              <a:defRPr sz="1059"/>
            </a:lvl8pPr>
            <a:lvl9pPr marL="4149553" indent="0">
              <a:buNone/>
              <a:defRPr sz="10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4CA8A-638A-4C73-B6CA-F23EB805A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29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618"/>
            </a:lvl1pPr>
            <a:lvl2pPr marL="518694" indent="0">
              <a:buNone/>
              <a:defRPr sz="3177"/>
            </a:lvl2pPr>
            <a:lvl3pPr marL="1037388" indent="0">
              <a:buNone/>
              <a:defRPr sz="2735"/>
            </a:lvl3pPr>
            <a:lvl4pPr marL="1556082" indent="0">
              <a:buNone/>
              <a:defRPr sz="2294"/>
            </a:lvl4pPr>
            <a:lvl5pPr marL="2074777" indent="0">
              <a:buNone/>
              <a:defRPr sz="2294"/>
            </a:lvl5pPr>
            <a:lvl6pPr marL="2593471" indent="0">
              <a:buNone/>
              <a:defRPr sz="2294"/>
            </a:lvl6pPr>
            <a:lvl7pPr marL="3112165" indent="0">
              <a:buNone/>
              <a:defRPr sz="2294"/>
            </a:lvl7pPr>
            <a:lvl8pPr marL="3630859" indent="0">
              <a:buNone/>
              <a:defRPr sz="2294"/>
            </a:lvl8pPr>
            <a:lvl9pPr marL="4149553" indent="0">
              <a:buNone/>
              <a:defRPr sz="2294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588"/>
            </a:lvl1pPr>
            <a:lvl2pPr marL="518694" indent="0">
              <a:buNone/>
              <a:defRPr sz="1324"/>
            </a:lvl2pPr>
            <a:lvl3pPr marL="1037388" indent="0">
              <a:buNone/>
              <a:defRPr sz="1147"/>
            </a:lvl3pPr>
            <a:lvl4pPr marL="1556082" indent="0">
              <a:buNone/>
              <a:defRPr sz="1059"/>
            </a:lvl4pPr>
            <a:lvl5pPr marL="2074777" indent="0">
              <a:buNone/>
              <a:defRPr sz="1059"/>
            </a:lvl5pPr>
            <a:lvl6pPr marL="2593471" indent="0">
              <a:buNone/>
              <a:defRPr sz="1059"/>
            </a:lvl6pPr>
            <a:lvl7pPr marL="3112165" indent="0">
              <a:buNone/>
              <a:defRPr sz="1059"/>
            </a:lvl7pPr>
            <a:lvl8pPr marL="3630859" indent="0">
              <a:buNone/>
              <a:defRPr sz="1059"/>
            </a:lvl8pPr>
            <a:lvl9pPr marL="4149553" indent="0">
              <a:buNone/>
              <a:defRPr sz="10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15A12-FE19-4545-9EE9-8359C23A3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20000">
              <a:schemeClr val="accent1">
                <a:lumMod val="0"/>
                <a:lumOff val="100000"/>
              </a:schemeClr>
            </a:gs>
            <a:gs pos="82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564" tIns="58782" rIns="117564" bIns="587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564" tIns="58782" rIns="117564" bIns="587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7564" tIns="58782" rIns="117564" bIns="58782" numCol="1" anchor="t" anchorCtr="0" compatLnSpc="1">
            <a:prstTxWarp prst="textNoShape">
              <a:avLst/>
            </a:prstTxWarp>
          </a:bodyPr>
          <a:lstStyle>
            <a:lvl1pPr>
              <a:defRPr sz="1588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7564" tIns="58782" rIns="117564" bIns="58782" numCol="1" anchor="t" anchorCtr="0" compatLnSpc="1">
            <a:prstTxWarp prst="textNoShape">
              <a:avLst/>
            </a:prstTxWarp>
          </a:bodyPr>
          <a:lstStyle>
            <a:lvl1pPr algn="ctr">
              <a:defRPr sz="1588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7564" tIns="58782" rIns="117564" bIns="58782" numCol="1" anchor="t" anchorCtr="0" compatLnSpc="1">
            <a:prstTxWarp prst="textNoShape">
              <a:avLst/>
            </a:prstTxWarp>
          </a:bodyPr>
          <a:lstStyle>
            <a:lvl1pPr algn="r">
              <a:defRPr sz="1588"/>
            </a:lvl1pPr>
          </a:lstStyle>
          <a:p>
            <a:pPr>
              <a:defRPr/>
            </a:pPr>
            <a:fld id="{28DBE83C-AC71-4CE5-B60F-42FE8C90CB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3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3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3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3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30">
          <a:solidFill>
            <a:schemeClr val="tx2"/>
          </a:solidFill>
          <a:latin typeface="Arial" charset="0"/>
          <a:cs typeface="Arial" charset="0"/>
        </a:defRPr>
      </a:lvl5pPr>
      <a:lvl6pPr marL="518694" algn="ctr" rtl="0" fontAlgn="base">
        <a:spcBef>
          <a:spcPct val="0"/>
        </a:spcBef>
        <a:spcAft>
          <a:spcPct val="0"/>
        </a:spcAft>
        <a:defRPr sz="5030">
          <a:solidFill>
            <a:schemeClr val="tx2"/>
          </a:solidFill>
          <a:latin typeface="Arial" charset="0"/>
          <a:cs typeface="Arial" charset="0"/>
        </a:defRPr>
      </a:lvl6pPr>
      <a:lvl7pPr marL="1037388" algn="ctr" rtl="0" fontAlgn="base">
        <a:spcBef>
          <a:spcPct val="0"/>
        </a:spcBef>
        <a:spcAft>
          <a:spcPct val="0"/>
        </a:spcAft>
        <a:defRPr sz="5030">
          <a:solidFill>
            <a:schemeClr val="tx2"/>
          </a:solidFill>
          <a:latin typeface="Arial" charset="0"/>
          <a:cs typeface="Arial" charset="0"/>
        </a:defRPr>
      </a:lvl7pPr>
      <a:lvl8pPr marL="1556082" algn="ctr" rtl="0" fontAlgn="base">
        <a:spcBef>
          <a:spcPct val="0"/>
        </a:spcBef>
        <a:spcAft>
          <a:spcPct val="0"/>
        </a:spcAft>
        <a:defRPr sz="5030">
          <a:solidFill>
            <a:schemeClr val="tx2"/>
          </a:solidFill>
          <a:latin typeface="Arial" charset="0"/>
          <a:cs typeface="Arial" charset="0"/>
        </a:defRPr>
      </a:lvl8pPr>
      <a:lvl9pPr marL="2074777" algn="ctr" rtl="0" fontAlgn="base">
        <a:spcBef>
          <a:spcPct val="0"/>
        </a:spcBef>
        <a:spcAft>
          <a:spcPct val="0"/>
        </a:spcAft>
        <a:defRPr sz="503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89021" indent="-389021" algn="l" rtl="0" eaLnBrk="0" fontAlgn="base" hangingPunct="0">
        <a:spcBef>
          <a:spcPct val="20000"/>
        </a:spcBef>
        <a:spcAft>
          <a:spcPct val="0"/>
        </a:spcAft>
        <a:buChar char="•"/>
        <a:defRPr sz="3618">
          <a:solidFill>
            <a:schemeClr val="tx1"/>
          </a:solidFill>
          <a:latin typeface="+mn-lt"/>
          <a:ea typeface="+mn-ea"/>
          <a:cs typeface="+mn-cs"/>
        </a:defRPr>
      </a:lvl1pPr>
      <a:lvl2pPr marL="842878" indent="-324184" algn="l" rtl="0" eaLnBrk="0" fontAlgn="base" hangingPunct="0">
        <a:spcBef>
          <a:spcPct val="20000"/>
        </a:spcBef>
        <a:spcAft>
          <a:spcPct val="0"/>
        </a:spcAft>
        <a:buChar char="–"/>
        <a:defRPr sz="3177">
          <a:solidFill>
            <a:schemeClr val="tx1"/>
          </a:solidFill>
          <a:latin typeface="+mn-lt"/>
          <a:cs typeface="+mn-cs"/>
        </a:defRPr>
      </a:lvl2pPr>
      <a:lvl3pPr marL="1296735" indent="-259347" algn="l" rtl="0" eaLnBrk="0" fontAlgn="base" hangingPunct="0">
        <a:spcBef>
          <a:spcPct val="20000"/>
        </a:spcBef>
        <a:spcAft>
          <a:spcPct val="0"/>
        </a:spcAft>
        <a:buChar char="•"/>
        <a:defRPr sz="2735">
          <a:solidFill>
            <a:schemeClr val="tx1"/>
          </a:solidFill>
          <a:latin typeface="+mn-lt"/>
          <a:cs typeface="+mn-cs"/>
        </a:defRPr>
      </a:lvl3pPr>
      <a:lvl4pPr marL="1815429" indent="-259347" algn="l" rtl="0" eaLnBrk="0" fontAlgn="base" hangingPunct="0">
        <a:spcBef>
          <a:spcPct val="20000"/>
        </a:spcBef>
        <a:spcAft>
          <a:spcPct val="0"/>
        </a:spcAft>
        <a:buChar char="–"/>
        <a:defRPr sz="2294">
          <a:solidFill>
            <a:schemeClr val="tx1"/>
          </a:solidFill>
          <a:latin typeface="+mn-lt"/>
          <a:cs typeface="+mn-cs"/>
        </a:defRPr>
      </a:lvl4pPr>
      <a:lvl5pPr marL="2334124" indent="-259347" algn="l" rtl="0" eaLnBrk="0" fontAlgn="base" hangingPunct="0">
        <a:spcBef>
          <a:spcPct val="20000"/>
        </a:spcBef>
        <a:spcAft>
          <a:spcPct val="0"/>
        </a:spcAft>
        <a:buChar char="»"/>
        <a:defRPr sz="2294">
          <a:solidFill>
            <a:schemeClr val="tx1"/>
          </a:solidFill>
          <a:latin typeface="+mn-lt"/>
          <a:cs typeface="+mn-cs"/>
        </a:defRPr>
      </a:lvl5pPr>
      <a:lvl6pPr marL="2852818" indent="-259347" algn="l" rtl="0" fontAlgn="base">
        <a:spcBef>
          <a:spcPct val="20000"/>
        </a:spcBef>
        <a:spcAft>
          <a:spcPct val="0"/>
        </a:spcAft>
        <a:buChar char="»"/>
        <a:defRPr sz="2294">
          <a:solidFill>
            <a:schemeClr val="tx1"/>
          </a:solidFill>
          <a:latin typeface="+mn-lt"/>
          <a:cs typeface="+mn-cs"/>
        </a:defRPr>
      </a:lvl6pPr>
      <a:lvl7pPr marL="3371512" indent="-259347" algn="l" rtl="0" fontAlgn="base">
        <a:spcBef>
          <a:spcPct val="20000"/>
        </a:spcBef>
        <a:spcAft>
          <a:spcPct val="0"/>
        </a:spcAft>
        <a:buChar char="»"/>
        <a:defRPr sz="2294">
          <a:solidFill>
            <a:schemeClr val="tx1"/>
          </a:solidFill>
          <a:latin typeface="+mn-lt"/>
          <a:cs typeface="+mn-cs"/>
        </a:defRPr>
      </a:lvl7pPr>
      <a:lvl8pPr marL="3890206" indent="-259347" algn="l" rtl="0" fontAlgn="base">
        <a:spcBef>
          <a:spcPct val="20000"/>
        </a:spcBef>
        <a:spcAft>
          <a:spcPct val="0"/>
        </a:spcAft>
        <a:buChar char="»"/>
        <a:defRPr sz="2294">
          <a:solidFill>
            <a:schemeClr val="tx1"/>
          </a:solidFill>
          <a:latin typeface="+mn-lt"/>
          <a:cs typeface="+mn-cs"/>
        </a:defRPr>
      </a:lvl8pPr>
      <a:lvl9pPr marL="4408900" indent="-259347" algn="l" rtl="0" fontAlgn="base">
        <a:spcBef>
          <a:spcPct val="20000"/>
        </a:spcBef>
        <a:spcAft>
          <a:spcPct val="0"/>
        </a:spcAft>
        <a:buChar char="»"/>
        <a:defRPr sz="2294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037388" rtl="0" eaLnBrk="1" latinLnBrk="0" hangingPunct="1">
        <a:defRPr sz="2030" kern="1200">
          <a:solidFill>
            <a:schemeClr val="tx1"/>
          </a:solidFill>
          <a:latin typeface="+mn-lt"/>
          <a:ea typeface="+mn-ea"/>
          <a:cs typeface="+mn-cs"/>
        </a:defRPr>
      </a:lvl1pPr>
      <a:lvl2pPr marL="518694" algn="l" defTabSz="1037388" rtl="0" eaLnBrk="1" latinLnBrk="0" hangingPunct="1">
        <a:defRPr sz="2030" kern="1200">
          <a:solidFill>
            <a:schemeClr val="tx1"/>
          </a:solidFill>
          <a:latin typeface="+mn-lt"/>
          <a:ea typeface="+mn-ea"/>
          <a:cs typeface="+mn-cs"/>
        </a:defRPr>
      </a:lvl2pPr>
      <a:lvl3pPr marL="1037388" algn="l" defTabSz="1037388" rtl="0" eaLnBrk="1" latinLnBrk="0" hangingPunct="1">
        <a:defRPr sz="2030" kern="1200">
          <a:solidFill>
            <a:schemeClr val="tx1"/>
          </a:solidFill>
          <a:latin typeface="+mn-lt"/>
          <a:ea typeface="+mn-ea"/>
          <a:cs typeface="+mn-cs"/>
        </a:defRPr>
      </a:lvl3pPr>
      <a:lvl4pPr marL="1556082" algn="l" defTabSz="1037388" rtl="0" eaLnBrk="1" latinLnBrk="0" hangingPunct="1">
        <a:defRPr sz="2030" kern="1200">
          <a:solidFill>
            <a:schemeClr val="tx1"/>
          </a:solidFill>
          <a:latin typeface="+mn-lt"/>
          <a:ea typeface="+mn-ea"/>
          <a:cs typeface="+mn-cs"/>
        </a:defRPr>
      </a:lvl4pPr>
      <a:lvl5pPr marL="2074777" algn="l" defTabSz="1037388" rtl="0" eaLnBrk="1" latinLnBrk="0" hangingPunct="1">
        <a:defRPr sz="2030" kern="1200">
          <a:solidFill>
            <a:schemeClr val="tx1"/>
          </a:solidFill>
          <a:latin typeface="+mn-lt"/>
          <a:ea typeface="+mn-ea"/>
          <a:cs typeface="+mn-cs"/>
        </a:defRPr>
      </a:lvl5pPr>
      <a:lvl6pPr marL="2593471" algn="l" defTabSz="1037388" rtl="0" eaLnBrk="1" latinLnBrk="0" hangingPunct="1">
        <a:defRPr sz="2030" kern="1200">
          <a:solidFill>
            <a:schemeClr val="tx1"/>
          </a:solidFill>
          <a:latin typeface="+mn-lt"/>
          <a:ea typeface="+mn-ea"/>
          <a:cs typeface="+mn-cs"/>
        </a:defRPr>
      </a:lvl6pPr>
      <a:lvl7pPr marL="3112165" algn="l" defTabSz="1037388" rtl="0" eaLnBrk="1" latinLnBrk="0" hangingPunct="1">
        <a:defRPr sz="2030" kern="1200">
          <a:solidFill>
            <a:schemeClr val="tx1"/>
          </a:solidFill>
          <a:latin typeface="+mn-lt"/>
          <a:ea typeface="+mn-ea"/>
          <a:cs typeface="+mn-cs"/>
        </a:defRPr>
      </a:lvl7pPr>
      <a:lvl8pPr marL="3630859" algn="l" defTabSz="1037388" rtl="0" eaLnBrk="1" latinLnBrk="0" hangingPunct="1">
        <a:defRPr sz="2030" kern="1200">
          <a:solidFill>
            <a:schemeClr val="tx1"/>
          </a:solidFill>
          <a:latin typeface="+mn-lt"/>
          <a:ea typeface="+mn-ea"/>
          <a:cs typeface="+mn-cs"/>
        </a:defRPr>
      </a:lvl8pPr>
      <a:lvl9pPr marL="4149553" algn="l" defTabSz="1037388" rtl="0" eaLnBrk="1" latinLnBrk="0" hangingPunct="1">
        <a:defRPr sz="20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f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fif"/><Relationship Id="rId2" Type="http://schemas.openxmlformats.org/officeDocument/2006/relationships/image" Target="../media/image34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fif"/><Relationship Id="rId5" Type="http://schemas.openxmlformats.org/officeDocument/2006/relationships/image" Target="../media/image37.jfif"/><Relationship Id="rId4" Type="http://schemas.openxmlformats.org/officeDocument/2006/relationships/image" Target="../media/image36.jf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png"/><Relationship Id="rId7" Type="http://schemas.openxmlformats.org/officeDocument/2006/relationships/image" Target="../media/image46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0.jpeg"/><Relationship Id="rId9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/>
          <p:nvPr/>
        </p:nvGrpSpPr>
        <p:grpSpPr>
          <a:xfrm>
            <a:off x="990600" y="457200"/>
            <a:ext cx="9350188" cy="5006788"/>
            <a:chOff x="152400" y="152400"/>
            <a:chExt cx="8839200" cy="5638800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pic>
          <p:nvPicPr>
            <p:cNvPr id="7" name="Picture 6" descr="0068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00" y="152400"/>
              <a:ext cx="8839200" cy="5638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Picture 7" descr="virus 1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71600" y="914400"/>
              <a:ext cx="4038600" cy="275264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1259232" y="5314146"/>
            <a:ext cx="9005356" cy="1258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3733" tIns="51866" rIns="103733" bIns="51866">
            <a:spAutoFit/>
          </a:bodyPr>
          <a:lstStyle/>
          <a:p>
            <a:r>
              <a:rPr lang="bn-BD" sz="5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</a:t>
            </a:r>
            <a:r>
              <a:rPr lang="bn-BD" sz="7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 স্বাগতম</a:t>
            </a:r>
            <a:endParaRPr lang="en-US" sz="7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12700"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635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52975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" descr="Purple mesh"/>
          <p:cNvSpPr>
            <a:spLocks noChangeArrowheads="1"/>
          </p:cNvSpPr>
          <p:nvPr/>
        </p:nvSpPr>
        <p:spPr bwMode="auto">
          <a:xfrm>
            <a:off x="4092388" y="403412"/>
            <a:ext cx="3361765" cy="538001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103733" tIns="51866" rIns="103733" bIns="51866" numCol="1">
            <a:prstTxWarp prst="textPlain">
              <a:avLst/>
            </a:prstTxWarp>
            <a:spAutoFit/>
          </a:bodyPr>
          <a:lstStyle/>
          <a:p>
            <a:pPr algn="ctr"/>
            <a:r>
              <a:rPr lang="en-US" sz="4059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9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4059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?</a:t>
            </a:r>
            <a:endParaRPr lang="en-US" sz="4059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Picture 15" descr="images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2941" y="3025565"/>
            <a:ext cx="2891118" cy="13851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2" descr="D:\Teachers,gov,bd OK\New Picture june\i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9412" y="3008163"/>
            <a:ext cx="2823882" cy="13501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1019736" y="1143119"/>
            <a:ext cx="10152529" cy="1508741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VIRUS </a:t>
            </a:r>
            <a:r>
              <a:rPr lang="bn-BD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এর পূর্ণরূপ হল-</a:t>
            </a:r>
          </a:p>
          <a:p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Vital Information and Resources Under Siege.  </a:t>
            </a:r>
          </a:p>
          <a:p>
            <a:r>
              <a:rPr lang="bn-BD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ভাইরাস হল এক ধরনের সফটওয়্যার যা তথ্য ও উপাত্তকে আক্রমন করে এবং নিজের সংখ্যা বৃদ্দি করে।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68506" y="4819364"/>
            <a:ext cx="4293196" cy="635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4292" indent="-504292">
              <a:buFont typeface="Wingdings" panose="05000000000000000000" pitchFamily="2" charset="2"/>
              <a:buChar char="q"/>
            </a:pPr>
            <a:r>
              <a:rPr lang="bn-BD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ভাইরাস কীভাবে ছড়ায়</a:t>
            </a:r>
          </a:p>
        </p:txBody>
      </p:sp>
      <p:sp>
        <p:nvSpPr>
          <p:cNvPr id="9" name="Rectangle 8"/>
          <p:cNvSpPr/>
          <p:nvPr/>
        </p:nvSpPr>
        <p:spPr>
          <a:xfrm>
            <a:off x="1268506" y="5580530"/>
            <a:ext cx="9255161" cy="599883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504292" indent="-504292">
              <a:buFont typeface="Wingdings" panose="05000000000000000000" pitchFamily="2" charset="2"/>
              <a:buChar char="ü"/>
            </a:pPr>
            <a:r>
              <a:rPr lang="bn-BD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সিডি, পেনড্রাইভ, ইন্টারনেট ইত্যাদির মাধ্যমে ভাইরাস ছড়ায়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53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1270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635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8043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517069"/>
            <a:ext cx="6118412" cy="40341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504292" indent="-504292">
              <a:buFont typeface="Wingdings" panose="05000000000000000000" pitchFamily="2" charset="2"/>
              <a:buChar char="Ø"/>
            </a:pPr>
            <a:r>
              <a:rPr lang="bn-BD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ভাইরাস কত প্রকার ও কি কি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53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330A914-EA9C-43F5-9034-482A7CF014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200" y="1387942"/>
            <a:ext cx="3188441" cy="16020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AD23D03-8D2D-40C6-BD9A-967C5584F9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176" y="1344706"/>
            <a:ext cx="3030225" cy="15667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6E50AD1-8F09-41D8-9FF9-036290B8D611}"/>
              </a:ext>
            </a:extLst>
          </p:cNvPr>
          <p:cNvSpPr txBox="1"/>
          <p:nvPr/>
        </p:nvSpPr>
        <p:spPr>
          <a:xfrm>
            <a:off x="2587606" y="3283555"/>
            <a:ext cx="2197898" cy="34777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177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নিবাসী ভাইরাস </a:t>
            </a:r>
            <a:endParaRPr lang="en-US" sz="3177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D8466FC-9B26-4B99-9972-07C5C7E1C3D3}"/>
              </a:ext>
            </a:extLst>
          </p:cNvPr>
          <p:cNvSpPr txBox="1"/>
          <p:nvPr/>
        </p:nvSpPr>
        <p:spPr>
          <a:xfrm>
            <a:off x="7085700" y="3193894"/>
            <a:ext cx="2357872" cy="34456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177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অনিবাসী ভাইরাস </a:t>
            </a:r>
            <a:endParaRPr lang="en-US" sz="3177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" descr="Green marble"/>
          <p:cNvSpPr>
            <a:spLocks noChangeArrowheads="1"/>
          </p:cNvSpPr>
          <p:nvPr/>
        </p:nvSpPr>
        <p:spPr bwMode="auto">
          <a:xfrm>
            <a:off x="3633525" y="4029148"/>
            <a:ext cx="4258495" cy="536530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/>
        </p:spPr>
        <p:txBody>
          <a:bodyPr wrap="square" lIns="103733" tIns="51866" rIns="103733" bIns="51866" numCol="1">
            <a:prstTxWarp prst="textPlain">
              <a:avLst/>
            </a:prstTxWarp>
            <a:spAutoFit/>
          </a:bodyPr>
          <a:lstStyle/>
          <a:p>
            <a:pPr marL="403433" indent="-403433" algn="ctr">
              <a:buFont typeface="Wingdings" panose="05000000000000000000" pitchFamily="2" charset="2"/>
              <a:buChar char="q"/>
              <a:defRPr/>
            </a:pPr>
            <a:r>
              <a:rPr lang="bn-BD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অতি পরিচিত কিছু ভাইরাস</a:t>
            </a:r>
            <a:endParaRPr lang="en-US" sz="247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6" descr="virus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6117" y="4928428"/>
            <a:ext cx="2420471" cy="1213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7" descr="virus 3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08295" y="4905765"/>
            <a:ext cx="2381314" cy="1265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9" descr="virus 2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5367" y="4875051"/>
            <a:ext cx="2429435" cy="1276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8" descr="virus 3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785412" y="4936823"/>
            <a:ext cx="2353235" cy="1214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Frame 1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1270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635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35280" y="475588"/>
            <a:ext cx="6454588" cy="51597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পাচ্ছি?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602FF068-017C-4BB2-AC22-46939F08FB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942" y="1277471"/>
            <a:ext cx="3697941" cy="18140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 descr="virus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89529" y="1344707"/>
            <a:ext cx="3832412" cy="17560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1402977" y="3422578"/>
            <a:ext cx="4840941" cy="635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4292" indent="-504292">
              <a:buFont typeface="Wingdings" panose="05000000000000000000" pitchFamily="2" charset="2"/>
              <a:buChar char="q"/>
            </a:pP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ভাইরাস এর বৈশিষ্ট্য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5897" y="4222704"/>
            <a:ext cx="8673353" cy="1852175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sz="2824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sz="2824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 কম্পিউটার অন ও অফ করার সময় অনেক সময় নেয়।</a:t>
            </a:r>
            <a:endParaRPr lang="en-US" sz="2824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24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২। কম্পিউটারের গতি কমে যায় ও অপ্রত্যাশিত কিছু ফাইল তৈরি হয়।</a:t>
            </a:r>
          </a:p>
          <a:p>
            <a:r>
              <a:rPr lang="en-US" sz="2824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24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 গুরুত্বপূর্ণ ফাইল নষ্ট করে দেয়।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1270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635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4484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599765" y="470647"/>
            <a:ext cx="6454588" cy="51597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পাচ্ছি?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35A8064-138F-48E2-AC6E-0020D96B9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882" y="1390177"/>
            <a:ext cx="2891118" cy="155571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1E40477B-8943-4D4E-9622-9E90D1F05E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588" y="1390177"/>
            <a:ext cx="3190858" cy="15773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456765" y="3179050"/>
            <a:ext cx="6239806" cy="656817"/>
          </a:xfrm>
          <a:prstGeom prst="flowChartAlternateProcess">
            <a:avLst/>
          </a:prstGeom>
          <a:noFill/>
          <a:ln w="76200" cmpd="tri">
            <a:noFill/>
            <a:miter lim="800000"/>
            <a:headEnd/>
            <a:tailEnd/>
          </a:ln>
          <a:effectLst/>
        </p:spPr>
        <p:txBody>
          <a:bodyPr wrap="none" lIns="103733" tIns="51866" rIns="103733" bIns="51866">
            <a:spAutoFit/>
          </a:bodyPr>
          <a:lstStyle/>
          <a:p>
            <a:pPr marL="504292" indent="-504292">
              <a:buFont typeface="Wingdings" panose="05000000000000000000" pitchFamily="2" charset="2"/>
              <a:buChar char="q"/>
            </a:pPr>
            <a:r>
              <a:rPr lang="bn-BD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 ভাইরাসে আক্রান্ত বোঝার উপায় </a:t>
            </a:r>
            <a:endParaRPr lang="en-US" sz="3177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516052" y="4020417"/>
            <a:ext cx="6180214" cy="2060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3733" tIns="51866" rIns="103733" bIns="51866">
            <a:spAutoFit/>
          </a:bodyPr>
          <a:lstStyle/>
          <a:p>
            <a:pPr marL="583531" indent="-583531">
              <a:buFont typeface="+mj-lt"/>
              <a:buAutoNum type="arabicPeriod"/>
            </a:pPr>
            <a:r>
              <a:rPr lang="bn-BD" sz="3177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কম্পিউটার হঠাৎ হ্যাং বা শাট ডাউন হলে।</a:t>
            </a:r>
            <a:endParaRPr lang="bn-IN" sz="3177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marL="583531" indent="-583531">
              <a:buFont typeface="+mj-lt"/>
              <a:buAutoNum type="arabicPeriod"/>
            </a:pPr>
            <a:r>
              <a:rPr lang="bn-BD" sz="3177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কম্পিউটারের স্পীড কমে গেলে।</a:t>
            </a:r>
            <a:endParaRPr lang="bn-IN" sz="3177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marL="583531" indent="-583531">
              <a:buFont typeface="+mj-lt"/>
              <a:buAutoNum type="arabicPeriod"/>
            </a:pPr>
            <a:r>
              <a:rPr lang="bn-BD" sz="3177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প্রোগ্রাম লোড টাইম বেড়ে গেলে</a:t>
            </a:r>
            <a:r>
              <a:rPr lang="bn-IN" sz="3177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3177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marL="583531" indent="-583531">
              <a:buFont typeface="+mj-lt"/>
              <a:buAutoNum type="arabicPeriod"/>
            </a:pPr>
            <a:r>
              <a:rPr lang="bn-BD" sz="3177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এরর মেসেজ প্রদর্শিত হলে</a:t>
            </a:r>
            <a:r>
              <a:rPr lang="bn-IN" sz="3177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1270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635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4597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 descr="Bouquet"/>
          <p:cNvSpPr>
            <a:spLocks noChangeArrowheads="1"/>
          </p:cNvSpPr>
          <p:nvPr/>
        </p:nvSpPr>
        <p:spPr bwMode="auto">
          <a:xfrm>
            <a:off x="4309950" y="346815"/>
            <a:ext cx="3154176" cy="665614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102580" tIns="51289" rIns="102580" bIns="51289" numCol="1"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1" r="17967"/>
          <a:stretch/>
        </p:blipFill>
        <p:spPr>
          <a:xfrm>
            <a:off x="3505200" y="1219200"/>
            <a:ext cx="4990458" cy="38235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Flowchart: Alternate Process 10"/>
          <p:cNvSpPr/>
          <p:nvPr/>
        </p:nvSpPr>
        <p:spPr>
          <a:xfrm>
            <a:off x="1255059" y="4778983"/>
            <a:ext cx="6387353" cy="1541135"/>
          </a:xfrm>
          <a:prstGeom prst="flowChartAlternateProcess">
            <a:avLst/>
          </a:prstGeom>
          <a:noFill/>
          <a:ln w="381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3733" tIns="51866" rIns="103733" bIns="51866" numCol="1" rtlCol="0" anchor="ctr">
            <a:prstTxWarp prst="textPlain">
              <a:avLst/>
            </a:prstTxWarp>
          </a:bodyPr>
          <a:lstStyle/>
          <a:p>
            <a:r>
              <a:rPr lang="en-US" sz="3883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bn-BD" sz="3883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3883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83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883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883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bn-BD" sz="3883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ভাইরাস কত প্রকার ও কি কি</a:t>
            </a:r>
            <a:r>
              <a:rPr lang="en-US" sz="3883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883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883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1270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635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8918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 descr="Wallpaper04935"/>
          <p:cNvSpPr>
            <a:spLocks noChangeArrowheads="1"/>
          </p:cNvSpPr>
          <p:nvPr/>
        </p:nvSpPr>
        <p:spPr bwMode="auto">
          <a:xfrm>
            <a:off x="2330824" y="533400"/>
            <a:ext cx="6965576" cy="609600"/>
          </a:xfrm>
          <a:prstGeom prst="roundRect">
            <a:avLst>
              <a:gd name="adj" fmla="val 28491"/>
            </a:avLst>
          </a:prstGeom>
          <a:noFill/>
          <a:ln w="2540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lIns="103733" tIns="51866" rIns="103733" bIns="51866" anchor="ctr"/>
          <a:lstStyle/>
          <a:p>
            <a:pPr marL="504292" indent="-504292" algn="ctr">
              <a:buFont typeface="Wingdings" panose="05000000000000000000" pitchFamily="2" charset="2"/>
              <a:buChar char="q"/>
            </a:pPr>
            <a:r>
              <a:rPr lang="bn-BD" sz="361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কিভাবে ভাইরাসে আক্রান্ত হয়</a:t>
            </a:r>
            <a:endParaRPr lang="en-US" sz="3618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066800" y="1828800"/>
            <a:ext cx="9305365" cy="184277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lIns="103733" tIns="51866" rIns="103733" bIns="51866" numCol="1">
            <a:prstTxWarp prst="textPlain">
              <a:avLst/>
            </a:prstTxWarp>
            <a:spAutoFit/>
          </a:bodyPr>
          <a:lstStyle/>
          <a:p>
            <a:pPr marL="583531" indent="-583531">
              <a:buFont typeface="+mj-lt"/>
              <a:buAutoNum type="arabicPeriod"/>
            </a:pP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 থেকে সফটওয়্যার ডাউনলোড করলে।</a:t>
            </a:r>
            <a:endParaRPr lang="bn-IN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83531" indent="-583531">
              <a:buFont typeface="+mj-lt"/>
              <a:buAutoNum type="arabicPeriod"/>
            </a:pP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 মাধ্যমে ই-মেইল গ্রহন করলে।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83531" indent="-583531">
              <a:buFont typeface="+mj-lt"/>
              <a:buAutoNum type="arabicPeriod"/>
            </a:pP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মোবাইল মেমোরি ব্যবহার করলে</a:t>
            </a:r>
            <a:r>
              <a:rPr lang="bn-IN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583531" indent="-583531">
              <a:buFont typeface="+mj-lt"/>
              <a:buAutoNum type="arabicPeriod"/>
            </a:pP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ভাইরাস আছে এমন পেনড্রাইভ / ডিস্ক থেকে ফাইল  কপিকরলে</a:t>
            </a:r>
            <a:r>
              <a:rPr lang="bn-IN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1" name="Picture 10" descr="sfaas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5742" y="5066093"/>
            <a:ext cx="1629163" cy="14243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fhffghm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54353" y="5042647"/>
            <a:ext cx="1694329" cy="137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external-hdd-cas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77236" y="5054370"/>
            <a:ext cx="1629163" cy="13979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letter_computer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18730" y="5042647"/>
            <a:ext cx="1694329" cy="137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Frame 1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1270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635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20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3" descr="virus 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624" y="228601"/>
            <a:ext cx="10730753" cy="4571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ounded Rectangle 14" descr="Wallpaper04935"/>
          <p:cNvSpPr>
            <a:spLocks noChangeArrowheads="1"/>
          </p:cNvSpPr>
          <p:nvPr/>
        </p:nvSpPr>
        <p:spPr bwMode="auto">
          <a:xfrm>
            <a:off x="3944471" y="4097826"/>
            <a:ext cx="4800600" cy="520383"/>
          </a:xfrm>
          <a:prstGeom prst="roundRect">
            <a:avLst>
              <a:gd name="adj" fmla="val 28491"/>
            </a:avLst>
          </a:prstGeom>
          <a:solidFill>
            <a:srgbClr val="FFFF00"/>
          </a:solidFill>
          <a:ln w="25400" algn="ctr">
            <a:solidFill>
              <a:srgbClr val="FFFF00"/>
            </a:solidFill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lIns="103733" tIns="51866" rIns="103733" bIns="51866" numCol="1" anchor="ctr">
            <a:prstTxWarp prst="textPlain">
              <a:avLst/>
            </a:prstTxWarp>
          </a:bodyPr>
          <a:lstStyle/>
          <a:p>
            <a:pPr algn="ctr"/>
            <a:r>
              <a:rPr lang="bn-BD" sz="3618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ভাইরাসের ক্ষতিকারক দিক</a:t>
            </a:r>
            <a:endParaRPr lang="bn-IN" sz="3618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8" descr="virus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753" y="2527723"/>
            <a:ext cx="2729753" cy="17524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9" descr="virus 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66847" y="1524000"/>
            <a:ext cx="3294529" cy="20655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Flowchart: Alternate Process 17"/>
          <p:cNvSpPr>
            <a:spLocks noChangeArrowheads="1"/>
          </p:cNvSpPr>
          <p:nvPr/>
        </p:nvSpPr>
        <p:spPr bwMode="auto">
          <a:xfrm>
            <a:off x="1026459" y="4840942"/>
            <a:ext cx="7718612" cy="1575844"/>
          </a:xfrm>
          <a:prstGeom prst="flowChartAlternateProcess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lIns="103733" tIns="51866" rIns="103733" bIns="51866" numCol="1">
            <a:prstTxWarp prst="textPlain">
              <a:avLst/>
            </a:prstTxWarp>
            <a:spAutoFit/>
          </a:bodyPr>
          <a:lstStyle/>
          <a:p>
            <a:pPr marL="518694" indent="-518694">
              <a:buFont typeface="+mj-lt"/>
              <a:buAutoNum type="arabicPeriod"/>
            </a:pPr>
            <a:r>
              <a:rPr lang="bn-BD" sz="273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বায়োসের কার্যক্রম </a:t>
            </a:r>
            <a:r>
              <a:rPr lang="en-US" sz="273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মুছে</a:t>
            </a:r>
            <a:r>
              <a:rPr lang="en-US" sz="273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3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73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3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73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273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273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18694" indent="-518694">
              <a:buFont typeface="+mj-lt"/>
              <a:buAutoNum type="arabicPeriod"/>
            </a:pPr>
            <a:r>
              <a:rPr lang="bn-BD" sz="273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 কার্যক্রম স্থগিত করে দেয় </a:t>
            </a:r>
            <a:r>
              <a:rPr lang="bn-IN" sz="273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8694" indent="-518694">
              <a:buFont typeface="+mj-lt"/>
              <a:buAutoNum type="arabicPeriod"/>
            </a:pPr>
            <a:r>
              <a:rPr lang="bn-BD" sz="273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হার্ডওয়্যারের ক্ষতি করতে পারে</a:t>
            </a:r>
            <a:r>
              <a:rPr lang="bn-IN" sz="273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518694" indent="-518694">
              <a:buFont typeface="+mj-lt"/>
              <a:buAutoNum type="arabicPeriod"/>
            </a:pPr>
            <a:r>
              <a:rPr lang="bn-BD" sz="273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মুল্যবান প্রোগ্রাম ও ডাটা নষ্ট করে দিতে পারে </a:t>
            </a:r>
            <a:r>
              <a:rPr lang="bn-IN" sz="273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1270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635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8702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FA808FD-1F6E-498A-AD89-ED451E27185D}"/>
              </a:ext>
            </a:extLst>
          </p:cNvPr>
          <p:cNvSpPr txBox="1"/>
          <p:nvPr/>
        </p:nvSpPr>
        <p:spPr>
          <a:xfrm>
            <a:off x="1649400" y="4765555"/>
            <a:ext cx="4385573" cy="40735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302575" indent="-302575">
              <a:buFont typeface="Wingdings" panose="05000000000000000000" pitchFamily="2" charset="2"/>
              <a:buChar char="ü"/>
            </a:pPr>
            <a:r>
              <a:rPr lang="en-US" sz="2118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118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Reboot </a:t>
            </a:r>
            <a:r>
              <a:rPr lang="en-US" sz="2118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endParaRPr lang="en-US" sz="2118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0F0468E-4761-48DE-9D20-783A6010CFDD}"/>
              </a:ext>
            </a:extLst>
          </p:cNvPr>
          <p:cNvSpPr/>
          <p:nvPr/>
        </p:nvSpPr>
        <p:spPr>
          <a:xfrm>
            <a:off x="1662427" y="5648742"/>
            <a:ext cx="4437529" cy="407351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302575" indent="-302575" algn="ctr">
              <a:buFont typeface="Wingdings" panose="05000000000000000000" pitchFamily="2" charset="2"/>
              <a:buChar char="ü"/>
            </a:pPr>
            <a:r>
              <a:rPr lang="bn-BD" sz="2118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সিস্টেমের কাজকে ধীরগতি সম্পন্ন করে  </a:t>
            </a:r>
            <a:endParaRPr lang="en-US" sz="2118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9C969A2-2C56-4F06-A92C-7A4FCCBEA422}"/>
              </a:ext>
            </a:extLst>
          </p:cNvPr>
          <p:cNvSpPr/>
          <p:nvPr/>
        </p:nvSpPr>
        <p:spPr>
          <a:xfrm>
            <a:off x="1695034" y="4004616"/>
            <a:ext cx="4437529" cy="407351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302575" indent="-302575">
              <a:buFont typeface="Wingdings" panose="05000000000000000000" pitchFamily="2" charset="2"/>
              <a:buChar char="ü"/>
            </a:pPr>
            <a:r>
              <a:rPr lang="bn-BD" sz="2118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</a:t>
            </a:r>
            <a:r>
              <a:rPr lang="en-US" sz="2118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হ্যাং</a:t>
            </a:r>
            <a:r>
              <a:rPr lang="en-US" sz="2118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18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118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18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endParaRPr lang="en-US" sz="2118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3F94EED-996B-4380-8026-13E0AD3E5C3D}"/>
              </a:ext>
            </a:extLst>
          </p:cNvPr>
          <p:cNvSpPr/>
          <p:nvPr/>
        </p:nvSpPr>
        <p:spPr>
          <a:xfrm>
            <a:off x="1927412" y="706412"/>
            <a:ext cx="6858000" cy="461665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403433" indent="-403433">
              <a:buFont typeface="Wingdings" panose="05000000000000000000" pitchFamily="2" charset="2"/>
              <a:buChar char="Ø"/>
            </a:pPr>
            <a:r>
              <a:rPr lang="bn-BD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ভাইরাস কম্পিউটারের বিভিন্ন রকম ক্ষতি করে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207" y="5243623"/>
            <a:ext cx="1984087" cy="1111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295" y="1479779"/>
            <a:ext cx="2328022" cy="1529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565" y="3442042"/>
            <a:ext cx="2017059" cy="1133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835" y="1505962"/>
            <a:ext cx="2538132" cy="1403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05" y="1462485"/>
            <a:ext cx="2672603" cy="1546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Frame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1270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635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22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82353" y="403412"/>
            <a:ext cx="2622176" cy="739588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icture 1" descr="C:\Users\harunnccncc\Pictures\Picture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1295400"/>
            <a:ext cx="4948517" cy="3429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459B1A5-1B3D-4C29-965F-0B436F479618}"/>
              </a:ext>
            </a:extLst>
          </p:cNvPr>
          <p:cNvSpPr txBox="1"/>
          <p:nvPr/>
        </p:nvSpPr>
        <p:spPr>
          <a:xfrm>
            <a:off x="988097" y="5022308"/>
            <a:ext cx="8766202" cy="37632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.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ভাইরাসে আক্রান্ত হলে কি ধরণের সমস্যা দেখা দেয়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53354" y="5782236"/>
            <a:ext cx="7353823" cy="355414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২.  </a:t>
            </a:r>
            <a:r>
              <a:rPr lang="bn-BD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 গতি বাড়াতে কী কী করা দরকার‍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53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1270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635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128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2700618" y="557950"/>
            <a:ext cx="6757147" cy="50341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marL="403433" indent="-403433" algn="ctr">
              <a:buFont typeface="Wingdings" panose="05000000000000000000" pitchFamily="2" charset="2"/>
              <a:buChar char="Ø"/>
            </a:pPr>
            <a:r>
              <a:rPr lang="bn-BD" sz="28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NikoshBAN" pitchFamily="2" charset="0"/>
              </a:rPr>
              <a:t>চিত্রটিতে আমরা কী দেখতে পাচ্ছি?</a:t>
            </a:r>
            <a:endParaRPr lang="en-US" sz="2824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rcRect l="18817" t="2585" r="17526" b="4732"/>
          <a:stretch>
            <a:fillRect/>
          </a:stretch>
        </p:blipFill>
        <p:spPr bwMode="auto">
          <a:xfrm>
            <a:off x="6553200" y="1524000"/>
            <a:ext cx="2813734" cy="25045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1600200"/>
            <a:ext cx="2689412" cy="24966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77713" y="4343971"/>
            <a:ext cx="3765176" cy="47064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403433" indent="-403433">
              <a:buFont typeface="Wingdings" panose="05000000000000000000" pitchFamily="2" charset="2"/>
              <a:buChar char="q"/>
            </a:pPr>
            <a:r>
              <a:rPr lang="bn-BD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এন্টি ভাইরাস কী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?</a:t>
            </a:r>
            <a:endParaRPr lang="bn-BD" sz="247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FB0089A7-73C3-4FB0-BFBA-7A983829708D}"/>
              </a:ext>
            </a:extLst>
          </p:cNvPr>
          <p:cNvSpPr/>
          <p:nvPr/>
        </p:nvSpPr>
        <p:spPr>
          <a:xfrm>
            <a:off x="901396" y="4987490"/>
            <a:ext cx="10389208" cy="950486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>
              <a:buNone/>
            </a:pPr>
            <a:r>
              <a:rPr lang="as-IN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বিশেষ ধরনের কম্পিউটার প্রোগ্রাম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ব্যবহার করে ভাইরাস , ওয়ার্ম কিংবা ট্রোজান হর্স ইত্যাদি </a:t>
            </a:r>
          </a:p>
          <a:p>
            <a:pPr>
              <a:buNone/>
            </a:pP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থেকে নিস্কৃতি পাওয়া যায়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এগুলোকে এন্টিভাইরাস বা এন্টি ম্যালওয়ার সফট্‌ওয়্যার বলে।</a:t>
            </a: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12700"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635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0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Alternate Process 10"/>
          <p:cNvSpPr/>
          <p:nvPr/>
        </p:nvSpPr>
        <p:spPr>
          <a:xfrm>
            <a:off x="4684059" y="537882"/>
            <a:ext cx="1949824" cy="654424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33" tIns="51866" rIns="103733" bIns="51866" numCol="1" rtlCol="0" anchor="ctr">
            <a:prstTxWarp prst="textPlain">
              <a:avLst/>
            </a:prstTxWarp>
          </a:bodyPr>
          <a:lstStyle/>
          <a:p>
            <a:pPr algn="ctr"/>
            <a:r>
              <a:rPr lang="en-US" sz="405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5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 descr="picture-73310-14409625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374192"/>
            <a:ext cx="1981200" cy="2007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694765" y="3630706"/>
            <a:ext cx="5177118" cy="225663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defTabSz="403409">
              <a:defRPr/>
            </a:pP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হারুনর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রশীদ</a:t>
            </a:r>
            <a:endParaRPr lang="bn-BD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03409">
              <a:defRPr/>
            </a:pP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ট্রেড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ইন্সট্রাক্টর</a:t>
            </a:r>
            <a:endParaRPr lang="bn-BD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03409">
              <a:defRPr/>
            </a:pP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সৈয়দ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আজিজ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03409">
              <a:defRPr/>
            </a:pP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বাংলাবাজার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নবীগঞ্জ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03409">
              <a:defRPr/>
            </a:pP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০১871117308</a:t>
            </a:r>
            <a:endParaRPr lang="bn-BD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262" y="1181080"/>
            <a:ext cx="1799533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668002" y="3630706"/>
            <a:ext cx="4990598" cy="238909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3733" tIns="51866" rIns="103733" bIns="51866" numCol="1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247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বিষয়ঃ তথ্য ও যোগাযোগ প্রযুক্তি</a:t>
            </a:r>
          </a:p>
          <a:p>
            <a:pPr algn="ctr"/>
            <a:r>
              <a:rPr lang="en-US" sz="247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US" sz="247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7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247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7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47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7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তৃতীয়</a:t>
            </a:r>
            <a:endParaRPr lang="bn-BD" sz="247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118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পাঠঃ কম্পিউটার ভাইরাস </a:t>
            </a:r>
          </a:p>
          <a:p>
            <a:pPr algn="ctr"/>
            <a:r>
              <a:rPr lang="bn-BD" sz="247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সময়ঃ ৫০মি</a:t>
            </a:r>
            <a:endParaRPr lang="en-US" sz="247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rame 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1270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635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3477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CDCC0325-D8AA-4CE5-890D-F60FED26DD9D}"/>
              </a:ext>
            </a:extLst>
          </p:cNvPr>
          <p:cNvGrpSpPr/>
          <p:nvPr/>
        </p:nvGrpSpPr>
        <p:grpSpPr>
          <a:xfrm>
            <a:off x="4502254" y="2758974"/>
            <a:ext cx="1136127" cy="1764616"/>
            <a:chOff x="6425406" y="2296030"/>
            <a:chExt cx="1700212" cy="2548791"/>
          </a:xfrm>
        </p:grpSpPr>
        <p:sp>
          <p:nvSpPr>
            <p:cNvPr id="25" name="Rectangle: Rounded Corners 4">
              <a:extLst>
                <a:ext uri="{FF2B5EF4-FFF2-40B4-BE49-F238E27FC236}">
                  <a16:creationId xmlns="" xmlns:a16="http://schemas.microsoft.com/office/drawing/2014/main" id="{A07C9595-DB69-4349-8D13-E0ACAD66766D}"/>
                </a:ext>
              </a:extLst>
            </p:cNvPr>
            <p:cNvSpPr/>
            <p:nvPr/>
          </p:nvSpPr>
          <p:spPr>
            <a:xfrm>
              <a:off x="6425406" y="2296030"/>
              <a:ext cx="1700212" cy="2548791"/>
            </a:xfrm>
            <a:prstGeom prst="roundRect">
              <a:avLst>
                <a:gd name="adj" fmla="val 10000"/>
              </a:avLst>
            </a:prstGeom>
            <a:blipFill rotWithShape="0">
              <a:blip r:embed="rId2"/>
              <a:stretch>
                <a:fillRect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Rectangle: Rounded Corners 4">
              <a:extLst>
                <a:ext uri="{FF2B5EF4-FFF2-40B4-BE49-F238E27FC236}">
                  <a16:creationId xmlns="" xmlns:a16="http://schemas.microsoft.com/office/drawing/2014/main" id="{740B3178-87B9-40AB-9919-C77949AB8D91}"/>
                </a:ext>
              </a:extLst>
            </p:cNvPr>
            <p:cNvSpPr txBox="1"/>
            <p:nvPr/>
          </p:nvSpPr>
          <p:spPr>
            <a:xfrm>
              <a:off x="6475204" y="2345828"/>
              <a:ext cx="1600616" cy="24491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4129" tIns="94129" rIns="94129" bIns="94129" numCol="1" spcCol="1270" anchor="ctr" anchorCtr="0">
              <a:noAutofit/>
            </a:bodyPr>
            <a:lstStyle/>
            <a:p>
              <a:pPr algn="ctr" defTabSz="1098235">
                <a:lnSpc>
                  <a:spcPct val="90000"/>
                </a:lnSpc>
                <a:spcAft>
                  <a:spcPct val="35000"/>
                </a:spcAft>
              </a:pPr>
              <a:endParaRPr lang="en-US" sz="2471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A24F7CEF-CDFF-421C-AD00-028817DC7CDD}"/>
              </a:ext>
            </a:extLst>
          </p:cNvPr>
          <p:cNvGrpSpPr/>
          <p:nvPr/>
        </p:nvGrpSpPr>
        <p:grpSpPr>
          <a:xfrm>
            <a:off x="1048229" y="2773343"/>
            <a:ext cx="1217628" cy="1540912"/>
            <a:chOff x="4347368" y="2296030"/>
            <a:chExt cx="1700212" cy="2580187"/>
          </a:xfrm>
        </p:grpSpPr>
        <p:sp>
          <p:nvSpPr>
            <p:cNvPr id="36" name="Rectangle: Rounded Corners 17">
              <a:extLst>
                <a:ext uri="{FF2B5EF4-FFF2-40B4-BE49-F238E27FC236}">
                  <a16:creationId xmlns="" xmlns:a16="http://schemas.microsoft.com/office/drawing/2014/main" id="{35401CFB-21EA-4137-91B5-BA7ECA75C5EA}"/>
                </a:ext>
              </a:extLst>
            </p:cNvPr>
            <p:cNvSpPr/>
            <p:nvPr/>
          </p:nvSpPr>
          <p:spPr>
            <a:xfrm>
              <a:off x="4347368" y="2296030"/>
              <a:ext cx="1700212" cy="2580187"/>
            </a:xfrm>
            <a:prstGeom prst="roundRect">
              <a:avLst>
                <a:gd name="adj" fmla="val 10000"/>
              </a:avLst>
            </a:prstGeom>
            <a:blipFill rotWithShape="0"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Rectangle: Rounded Corners 4">
              <a:extLst>
                <a:ext uri="{FF2B5EF4-FFF2-40B4-BE49-F238E27FC236}">
                  <a16:creationId xmlns="" xmlns:a16="http://schemas.microsoft.com/office/drawing/2014/main" id="{109A3452-4FB7-4E2A-93C5-336589293086}"/>
                </a:ext>
              </a:extLst>
            </p:cNvPr>
            <p:cNvSpPr txBox="1"/>
            <p:nvPr/>
          </p:nvSpPr>
          <p:spPr>
            <a:xfrm>
              <a:off x="4397166" y="2345828"/>
              <a:ext cx="1600616" cy="24805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4129" tIns="94129" rIns="94129" bIns="94129" numCol="1" spcCol="1270" anchor="ctr" anchorCtr="0">
              <a:noAutofit/>
            </a:bodyPr>
            <a:lstStyle/>
            <a:p>
              <a:pPr algn="ctr" defTabSz="1098235">
                <a:lnSpc>
                  <a:spcPct val="90000"/>
                </a:lnSpc>
                <a:spcAft>
                  <a:spcPct val="35000"/>
                </a:spcAft>
              </a:pPr>
              <a:endParaRPr lang="en-US" sz="2471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347571" y="5057998"/>
            <a:ext cx="7965466" cy="113184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2471" dirty="0">
                <a:latin typeface="NikoshBAN" pitchFamily="2" charset="0"/>
                <a:cs typeface="NikoshBAN" pitchFamily="2" charset="0"/>
              </a:rPr>
              <a:t>কিছু এন্টিভাইরাসের নাম: </a:t>
            </a:r>
          </a:p>
          <a:p>
            <a:pPr algn="ctr"/>
            <a:r>
              <a:rPr lang="en-US" sz="2471" dirty="0" err="1">
                <a:latin typeface="NikoshBAN" pitchFamily="2" charset="0"/>
                <a:cs typeface="NikoshBAN" pitchFamily="2" charset="0"/>
              </a:rPr>
              <a:t>Avast</a:t>
            </a:r>
            <a:r>
              <a:rPr lang="en-US" sz="2471" dirty="0">
                <a:latin typeface="NikoshBAN" pitchFamily="2" charset="0"/>
                <a:cs typeface="NikoshBAN" pitchFamily="2" charset="0"/>
              </a:rPr>
              <a:t>, AVG, Norton, E-scan </a:t>
            </a:r>
            <a:r>
              <a:rPr lang="bn-BD" sz="2471" dirty="0">
                <a:latin typeface="NikoshBAN" pitchFamily="2" charset="0"/>
                <a:cs typeface="NikoshBAN" pitchFamily="2" charset="0"/>
              </a:rPr>
              <a:t>ইত্যাদি</a:t>
            </a:r>
            <a:endParaRPr lang="en-US" sz="247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ounded Rectangle 6" descr="003"/>
          <p:cNvSpPr>
            <a:spLocks noChangeArrowheads="1"/>
          </p:cNvSpPr>
          <p:nvPr/>
        </p:nvSpPr>
        <p:spPr bwMode="auto">
          <a:xfrm>
            <a:off x="2841316" y="438428"/>
            <a:ext cx="4977976" cy="609600"/>
          </a:xfrm>
          <a:prstGeom prst="roundRect">
            <a:avLst>
              <a:gd name="adj" fmla="val 28491"/>
            </a:avLst>
          </a:prstGeom>
          <a:noFill/>
          <a:ln w="2540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lIns="103733" tIns="51866" rIns="103733" bIns="51866" anchor="ctr"/>
          <a:lstStyle/>
          <a:p>
            <a:pPr marL="403433" indent="-403433" algn="ctr">
              <a:buFont typeface="Wingdings" panose="05000000000000000000" pitchFamily="2" charset="2"/>
              <a:buChar char="q"/>
              <a:defRPr/>
            </a:pP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ভাইরাসমুক্ত রাখার উপায়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rcRect l="18817" t="2585" r="17526" b="4732"/>
          <a:stretch>
            <a:fillRect/>
          </a:stretch>
        </p:blipFill>
        <p:spPr bwMode="auto">
          <a:xfrm>
            <a:off x="2676558" y="2338254"/>
            <a:ext cx="1414995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19292" y="1324428"/>
            <a:ext cx="1479254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rcRect l="27290" t="7333" r="22128" b="15677"/>
          <a:stretch>
            <a:fillRect/>
          </a:stretch>
        </p:blipFill>
        <p:spPr bwMode="auto">
          <a:xfrm>
            <a:off x="7700000" y="3415036"/>
            <a:ext cx="1221997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/>
          <a:srcRect l="17000" t="2968" r="15935" b="11871"/>
          <a:stretch>
            <a:fillRect/>
          </a:stretch>
        </p:blipFill>
        <p:spPr bwMode="auto">
          <a:xfrm>
            <a:off x="9948526" y="1027739"/>
            <a:ext cx="1172365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/>
          <a:srcRect l="15891" r="4372" b="13635"/>
          <a:stretch>
            <a:fillRect/>
          </a:stretch>
        </p:blipFill>
        <p:spPr bwMode="auto">
          <a:xfrm>
            <a:off x="9720227" y="3324199"/>
            <a:ext cx="1264024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02465" y="2099744"/>
            <a:ext cx="1112205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4" name="TextBox 9"/>
          <p:cNvSpPr txBox="1">
            <a:spLocks noChangeArrowheads="1"/>
          </p:cNvSpPr>
          <p:nvPr/>
        </p:nvSpPr>
        <p:spPr bwMode="auto">
          <a:xfrm>
            <a:off x="1083893" y="1346234"/>
            <a:ext cx="5930153" cy="53925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lIns="103733" tIns="51866" rIns="103733" bIns="51866" numCol="1">
            <a:prstTxWarp prst="textPlain">
              <a:avLst/>
            </a:prstTxWarp>
            <a:spAutoFit/>
          </a:bodyPr>
          <a:lstStyle/>
          <a:p>
            <a:pPr marL="403433" indent="-403433">
              <a:buFont typeface="Wingdings" panose="05000000000000000000" pitchFamily="2" charset="2"/>
              <a:buChar char="ü"/>
              <a:defRPr/>
            </a:pP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এন্টিভাইরাস প্রোগ্রাম ব্যবহার করা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Frame 1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12700"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635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656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4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"/>
          <p:cNvSpPr>
            <a:spLocks noChangeArrowheads="1"/>
          </p:cNvSpPr>
          <p:nvPr/>
        </p:nvSpPr>
        <p:spPr bwMode="auto">
          <a:xfrm>
            <a:off x="2922495" y="490850"/>
            <a:ext cx="5311587" cy="731873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103733" tIns="51866" rIns="103733" bIns="51866">
            <a:spAutoFit/>
          </a:bodyPr>
          <a:lstStyle/>
          <a:p>
            <a:pPr marL="504292" indent="-504292" algn="ctr">
              <a:buFont typeface="Wingdings" panose="05000000000000000000" pitchFamily="2" charset="2"/>
              <a:buChar char="q"/>
              <a:defRPr/>
            </a:pPr>
            <a:r>
              <a:rPr lang="bn-BD" sz="361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61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18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1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18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মুক্তির</a:t>
            </a:r>
            <a:r>
              <a:rPr lang="en-US" sz="361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18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উপায়</a:t>
            </a:r>
            <a:endParaRPr lang="en-US" sz="3618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4AE4B10-67AE-4E1A-BCAF-D1A7314F79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56"/>
          <a:stretch>
            <a:fillRect/>
          </a:stretch>
        </p:blipFill>
        <p:spPr>
          <a:xfrm>
            <a:off x="1681925" y="1394530"/>
            <a:ext cx="3642496" cy="20642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http://anti-malware-blog.com/files/2010/03/Adware.Win32.VirusProtector_1.png">
            <a:extLst>
              <a:ext uri="{FF2B5EF4-FFF2-40B4-BE49-F238E27FC236}">
                <a16:creationId xmlns="" xmlns:a16="http://schemas.microsoft.com/office/drawing/2014/main" id="{37F17B16-C584-463B-BE1C-FC9AAA249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5347" y="1394530"/>
            <a:ext cx="3719284" cy="21106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187824" y="3630706"/>
            <a:ext cx="8780929" cy="276637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lIns="103733" tIns="51866" rIns="103733" bIns="51866">
            <a:spAutoFit/>
          </a:bodyPr>
          <a:lstStyle/>
          <a:p>
            <a:pPr marL="389021" indent="-389021">
              <a:buFontTx/>
              <a:buAutoNum type="arabicPeriod"/>
            </a:pPr>
            <a:r>
              <a:rPr lang="bn-BD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এন্টিভাইরাস ব্যবহার করা</a:t>
            </a:r>
            <a:endParaRPr lang="en-US" sz="247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89021" indent="-389021">
              <a:lnSpc>
                <a:spcPct val="150000"/>
              </a:lnSpc>
              <a:buFontTx/>
              <a:buAutoNum type="arabicPeriod"/>
            </a:pPr>
            <a:r>
              <a:rPr lang="bn-BD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সিস্টেম ভাইরাস দ্বারা আক্রান্ত হলে এটি নির্মুল করা</a:t>
            </a:r>
            <a:endParaRPr lang="en-US" sz="247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89021" indent="-389021">
              <a:lnSpc>
                <a:spcPct val="150000"/>
              </a:lnSpc>
              <a:buFontTx/>
              <a:buAutoNum type="arabicPeriod"/>
            </a:pP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আবিস্কৃক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এন্টিভাইরাস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Update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247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89021" indent="-389021">
              <a:lnSpc>
                <a:spcPct val="150000"/>
              </a:lnSpc>
            </a:pP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৪.কম্পিউটার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ব্যবহারকারী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সতর্ক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থাকা</a:t>
            </a:r>
            <a:endParaRPr lang="en-US" sz="247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89021" indent="-389021">
              <a:lnSpc>
                <a:spcPct val="150000"/>
              </a:lnSpc>
            </a:pP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৫.কম্পিউটারকে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নিয়মিত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স্ক্যান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12700"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635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5712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 descr="Purple mesh"/>
          <p:cNvSpPr>
            <a:spLocks noChangeArrowheads="1"/>
          </p:cNvSpPr>
          <p:nvPr/>
        </p:nvSpPr>
        <p:spPr bwMode="auto">
          <a:xfrm>
            <a:off x="4616824" y="470647"/>
            <a:ext cx="2756647" cy="739706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103733" tIns="51866" rIns="103733" bIns="51866" numCol="1"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59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059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E:\New Accounting -9\indexDalio -0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1524000"/>
            <a:ext cx="5082988" cy="35137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187823" y="5283779"/>
            <a:ext cx="9749118" cy="9504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453862" indent="-453862">
              <a:buFont typeface="+mj-lt"/>
              <a:buAutoNum type="arabicPeriod"/>
            </a:pP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এন্টিভাইরাস এর কাজ কী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 marL="453862" indent="-453862">
              <a:buFont typeface="+mj-lt"/>
              <a:buAutoNum type="arabicPeriod"/>
            </a:pP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ভাইরাস ও এন্টিভাইরাসের মধ্যে ২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টি পার্থক্য লেখ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1270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635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5158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 descr="Purple mesh"/>
          <p:cNvSpPr>
            <a:spLocks noChangeArrowheads="1"/>
          </p:cNvSpPr>
          <p:nvPr/>
        </p:nvSpPr>
        <p:spPr bwMode="auto">
          <a:xfrm>
            <a:off x="4482353" y="403412"/>
            <a:ext cx="2286000" cy="641096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103733" tIns="51866" rIns="103733" bIns="51866" numCol="1"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59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4059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" descr="E:\New Accounting -9\hfjfgjghjkghkjhkljotyi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1143000"/>
            <a:ext cx="4833030" cy="34379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1322294" y="4773706"/>
            <a:ext cx="8875059" cy="160445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453862" indent="-453862">
              <a:buFont typeface="+mj-lt"/>
              <a:buAutoNum type="arabicPeriod"/>
            </a:pP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Virus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এর পূর্ণরূপ কী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53862" indent="-453862">
              <a:buFont typeface="+mj-lt"/>
              <a:buAutoNum type="arabicPeriod"/>
            </a:pP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Virus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এর নামকরণ করা হয় কত সালে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 marL="453862" indent="-453862">
              <a:buFont typeface="+mj-lt"/>
              <a:buAutoNum type="arabicPeriod"/>
            </a:pP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 গতি বাড়াতে কী কী করা দরকার‍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1270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635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2701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"/>
          <p:cNvSpPr>
            <a:spLocks noChangeArrowheads="1"/>
          </p:cNvSpPr>
          <p:nvPr/>
        </p:nvSpPr>
        <p:spPr bwMode="auto">
          <a:xfrm>
            <a:off x="4239704" y="305871"/>
            <a:ext cx="2823882" cy="666904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 lIns="103733" tIns="51866" rIns="103733" bIns="51866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E:\New Accounting -9\indexBari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143000"/>
            <a:ext cx="4891165" cy="3581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1591022" y="5647765"/>
            <a:ext cx="9003019" cy="396851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lvl="0" algn="ctr">
              <a:defRPr/>
            </a:pP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২. 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ভাইরাসমুক্ত রাখার উপায়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2" name="Rectangle 1"/>
          <p:cNvSpPr/>
          <p:nvPr/>
        </p:nvSpPr>
        <p:spPr>
          <a:xfrm>
            <a:off x="1591022" y="4908177"/>
            <a:ext cx="8734292" cy="427817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655579" indent="-655579" algn="ctr">
              <a:buFont typeface="+mj-lt"/>
              <a:buAutoNum type="arabicPeriod"/>
            </a:pPr>
            <a:r>
              <a:rPr lang="bn-BD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 ভাইরাসে আক্রান্ত বোঝার উপায়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1270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635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8843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12700"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635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11353800" cy="6096000"/>
          </a:xfrm>
          <a:prstGeom prst="rect">
            <a:avLst/>
          </a:prstGeom>
        </p:spPr>
      </p:pic>
      <p:sp>
        <p:nvSpPr>
          <p:cNvPr id="7" name="Round Single Corner Rectangle 4"/>
          <p:cNvSpPr/>
          <p:nvPr/>
        </p:nvSpPr>
        <p:spPr>
          <a:xfrm>
            <a:off x="1490383" y="5604515"/>
            <a:ext cx="9211235" cy="916641"/>
          </a:xfrm>
          <a:prstGeom prst="flowChartAlternateProcess">
            <a:avLst/>
          </a:prstGeom>
          <a:noFill/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3733" tIns="51866" rIns="103733" bIns="51866" numCol="1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n-US" sz="3177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3177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3177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3177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sz="3177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3177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করছি</a:t>
            </a:r>
            <a:endParaRPr lang="en-US" sz="3177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95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2118" y="672353"/>
            <a:ext cx="5782235" cy="544447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>
              <a:spcAft>
                <a:spcPts val="882"/>
              </a:spcAft>
            </a:pPr>
            <a:r>
              <a:rPr lang="bn-IN" sz="3883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ছবিতে</a:t>
            </a:r>
            <a:r>
              <a:rPr lang="en-US" sz="3883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883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 দেখছ</a:t>
            </a:r>
            <a:r>
              <a:rPr lang="en-US" sz="3883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883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883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9" descr="virus 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0247" y="1524000"/>
            <a:ext cx="4518212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9" descr="virus 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1600200"/>
            <a:ext cx="4518211" cy="2528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A2BDCDB-58BF-4604-BBED-696DAA27D941}"/>
              </a:ext>
            </a:extLst>
          </p:cNvPr>
          <p:cNvSpPr txBox="1"/>
          <p:nvPr/>
        </p:nvSpPr>
        <p:spPr>
          <a:xfrm>
            <a:off x="1927412" y="4840941"/>
            <a:ext cx="7732059" cy="739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marL="504292" indent="-504292">
              <a:buFont typeface="Wingdings" panose="05000000000000000000" pitchFamily="2" charset="2"/>
              <a:buChar char="ü"/>
            </a:pPr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</a:t>
            </a:r>
            <a:r>
              <a:rPr lang="as-IN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</a:t>
            </a:r>
            <a:r>
              <a:rPr lang="as-IN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াইরাস</a:t>
            </a:r>
            <a:endParaRPr lang="en-US" sz="3177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12700"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635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46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402977" y="1731969"/>
            <a:ext cx="9520517" cy="2465294"/>
            <a:chOff x="678965" y="2063499"/>
            <a:chExt cx="7511400" cy="2459952"/>
          </a:xfrm>
        </p:grpSpPr>
        <p:grpSp>
          <p:nvGrpSpPr>
            <p:cNvPr id="20" name="Group 8"/>
            <p:cNvGrpSpPr/>
            <p:nvPr/>
          </p:nvGrpSpPr>
          <p:grpSpPr>
            <a:xfrm>
              <a:off x="678965" y="2063499"/>
              <a:ext cx="7511400" cy="2459952"/>
              <a:chOff x="1245572" y="1457896"/>
              <a:chExt cx="7410885" cy="2384745"/>
            </a:xfrm>
          </p:grpSpPr>
          <p:pic>
            <p:nvPicPr>
              <p:cNvPr id="22" name="Picture 6" descr="http://classroomclipart.com/images/gallery/Animations/sending_email_animation_10B.gif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5572" y="1457896"/>
                <a:ext cx="3479491" cy="2384745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2" descr="http://classroomclipart.com/images/gallery/Animations/sending_email_animation_10B.gif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5621861" y="1482781"/>
                <a:ext cx="3034596" cy="235985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7576" y="2239208"/>
              <a:ext cx="2206147" cy="204996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4" name="Flowchart: Alternate Process 23"/>
          <p:cNvSpPr>
            <a:spLocks noChangeArrowheads="1"/>
          </p:cNvSpPr>
          <p:nvPr/>
        </p:nvSpPr>
        <p:spPr bwMode="auto">
          <a:xfrm>
            <a:off x="1281953" y="4916838"/>
            <a:ext cx="9282471" cy="1295400"/>
          </a:xfrm>
          <a:prstGeom prst="flowChartAlternateProcess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103733" tIns="51866" rIns="103733" bIns="51866" numCol="1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bn-BD" sz="361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ভাইরাস নিজে নিজেই কপি হয় এবং ব্যবহারকারীর অজান্তে </a:t>
            </a:r>
            <a:endParaRPr lang="en-US" sz="3618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61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কম্পিউটারকে আক্রমণ করে ।</a:t>
            </a:r>
            <a:endParaRPr lang="en-US" sz="3618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72118" y="672353"/>
            <a:ext cx="5782235" cy="544447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spcAft>
                <a:spcPts val="882"/>
              </a:spcAft>
            </a:pPr>
            <a:r>
              <a:rPr lang="bn-IN" sz="3883" b="1" dirty="0">
                <a:ln/>
                <a:solidFill>
                  <a:schemeClr val="accent4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নিচের ছবিতে</a:t>
            </a:r>
            <a:r>
              <a:rPr lang="en-US" sz="3883" b="1" dirty="0">
                <a:ln/>
                <a:solidFill>
                  <a:schemeClr val="accent4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883" b="1" dirty="0">
                <a:ln/>
                <a:solidFill>
                  <a:schemeClr val="accent4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কী দেখছ</a:t>
            </a:r>
            <a:r>
              <a:rPr lang="en-US" sz="3883" b="1" dirty="0">
                <a:ln/>
                <a:solidFill>
                  <a:schemeClr val="accent4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883" b="1" dirty="0">
                <a:ln/>
                <a:solidFill>
                  <a:schemeClr val="accent4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883" b="1" dirty="0">
              <a:ln/>
              <a:solidFill>
                <a:schemeClr val="accent4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1270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635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0586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72118" y="806824"/>
            <a:ext cx="5782235" cy="409976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>
              <a:spcAft>
                <a:spcPts val="882"/>
              </a:spcAft>
            </a:pPr>
            <a:r>
              <a:rPr lang="bn-IN" sz="3883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ছবিতে</a:t>
            </a:r>
            <a:r>
              <a:rPr lang="en-US" sz="3883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883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 দেখছ</a:t>
            </a:r>
            <a:r>
              <a:rPr lang="en-US" sz="3883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883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883" dirty="0">
              <a:ln w="0"/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76400"/>
            <a:ext cx="4477868" cy="2503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53200" y="1676400"/>
            <a:ext cx="4101354" cy="2586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1201270" y="4639236"/>
            <a:ext cx="9977718" cy="10737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3733" tIns="51866" rIns="103733" bIns="51866" rtlCol="0" anchor="ctr"/>
          <a:lstStyle/>
          <a:p>
            <a:pPr algn="ctr"/>
            <a:r>
              <a:rPr lang="bn-BD" sz="4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 কম্পিউটার থেকে অন্য কম্পিউটারে কিছু কপি করার সময় ভাইরাসও কপি হয়ে যেতে পারে।</a:t>
            </a:r>
            <a:endParaRPr lang="en-US" sz="45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12700"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635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0284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17"/>
          <p:cNvGrpSpPr/>
          <p:nvPr/>
        </p:nvGrpSpPr>
        <p:grpSpPr>
          <a:xfrm>
            <a:off x="2061882" y="1574739"/>
            <a:ext cx="7301753" cy="3182471"/>
            <a:chOff x="1219200" y="1143000"/>
            <a:chExt cx="6324600" cy="4191000"/>
          </a:xfrm>
        </p:grpSpPr>
        <p:pic>
          <p:nvPicPr>
            <p:cNvPr id="22" name="Picture 21" descr="1a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5400" y="4191000"/>
              <a:ext cx="6172200" cy="11430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23" name="Picture 22" descr="index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19200" y="1143000"/>
              <a:ext cx="6324600" cy="2971800"/>
            </a:xfrm>
            <a:prstGeom prst="rect">
              <a:avLst/>
            </a:prstGeom>
          </p:spPr>
        </p:pic>
      </p:grpSp>
      <p:sp>
        <p:nvSpPr>
          <p:cNvPr id="24" name="Rectangle 23"/>
          <p:cNvSpPr/>
          <p:nvPr/>
        </p:nvSpPr>
        <p:spPr>
          <a:xfrm>
            <a:off x="1556432" y="5177118"/>
            <a:ext cx="9090212" cy="7144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3733" tIns="51866" rIns="103733" bIns="51866" numCol="1" rtlCol="0" anchor="ctr">
            <a:prstTxWarp prst="textPlain">
              <a:avLst/>
            </a:prstTxWarp>
          </a:bodyPr>
          <a:lstStyle/>
          <a:p>
            <a:pPr algn="just"/>
            <a:r>
              <a:rPr lang="bn-BD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ডাউনলোড করার  সময় ভাইরাসটাও কপি হয়ে ডাউনলোড হয়ে যায়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177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72118" y="739588"/>
            <a:ext cx="5782235" cy="477212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>
              <a:spcAft>
                <a:spcPts val="882"/>
              </a:spcAft>
            </a:pPr>
            <a:r>
              <a:rPr lang="bn-IN" sz="3883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ছবিতে</a:t>
            </a:r>
            <a:r>
              <a:rPr lang="en-US" sz="3883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883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 দেখছ</a:t>
            </a:r>
            <a:r>
              <a:rPr lang="en-US" sz="3883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883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883" dirty="0">
              <a:ln w="0"/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12700"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635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2172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esktop.JPG"/>
          <p:cNvPicPr>
            <a:picLocks noChangeAspect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730623" y="228600"/>
            <a:ext cx="10636624" cy="632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Wave 8"/>
          <p:cNvSpPr/>
          <p:nvPr/>
        </p:nvSpPr>
        <p:spPr>
          <a:xfrm>
            <a:off x="1658471" y="4416330"/>
            <a:ext cx="8241898" cy="1523292"/>
          </a:xfrm>
          <a:prstGeom prst="wave">
            <a:avLst>
              <a:gd name="adj1" fmla="val 0"/>
              <a:gd name="adj2" fmla="val -23"/>
            </a:avLst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03733" tIns="51866" rIns="103733" bIns="51866" anchor="ctr"/>
          <a:lstStyle/>
          <a:p>
            <a:pPr algn="ctr">
              <a:defRPr/>
            </a:pPr>
            <a:r>
              <a:rPr lang="en-US" sz="529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29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29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29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847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“ </a:t>
            </a:r>
            <a:r>
              <a:rPr lang="en-US" sz="847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847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47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847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”</a:t>
            </a:r>
          </a:p>
        </p:txBody>
      </p:sp>
      <p:pic>
        <p:nvPicPr>
          <p:cNvPr id="11" name="Picture 6" descr="virus 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68706" y="805926"/>
            <a:ext cx="5593976" cy="32970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1270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635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79823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lowchart: Alternate Process 14"/>
          <p:cNvSpPr/>
          <p:nvPr/>
        </p:nvSpPr>
        <p:spPr>
          <a:xfrm>
            <a:off x="4347882" y="470647"/>
            <a:ext cx="2756647" cy="739588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24" tIns="51861" rIns="103724" bIns="51861" numCol="1" rtlCol="0" anchor="ctr">
            <a:prstTxWarp prst="textPlain">
              <a:avLst/>
            </a:prstTxWarp>
          </a:bodyPr>
          <a:lstStyle/>
          <a:p>
            <a:pPr algn="ctr"/>
            <a:r>
              <a:rPr lang="en-US" sz="529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294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87824" y="1815353"/>
            <a:ext cx="4370294" cy="68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883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endParaRPr lang="en-US" sz="3883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1389530" y="2839570"/>
            <a:ext cx="8285421" cy="2147048"/>
          </a:xfrm>
          <a:prstGeom prst="flowChartAlternateProcess">
            <a:avLst/>
          </a:prstGeom>
          <a:noFill/>
          <a:ln w="3810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3724" tIns="51861" rIns="103724" bIns="51861" rtlCol="0" anchor="ctr"/>
          <a:lstStyle/>
          <a:p>
            <a:pPr marL="388984" indent="-388984" algn="ctr">
              <a:buFontTx/>
              <a:buAutoNum type="arabicPeriod"/>
            </a:pPr>
            <a:endParaRPr lang="en-US" sz="353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83531" indent="-583531">
              <a:buFont typeface="+mj-lt"/>
              <a:buAutoNum type="arabicPeriod"/>
            </a:pPr>
            <a:r>
              <a:rPr lang="bn-BD" sz="353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ভাইরাস  কি ?</a:t>
            </a:r>
          </a:p>
          <a:p>
            <a:pPr marL="583531" indent="-583531">
              <a:buFont typeface="+mj-lt"/>
              <a:buAutoNum type="arabicPeriod"/>
            </a:pPr>
            <a:r>
              <a:rPr lang="bn-BD" sz="353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কিভাবে ভাইরাসে আক্রান্ত হয় ?</a:t>
            </a:r>
            <a:endParaRPr lang="en-US" sz="353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83531" indent="-583531">
              <a:buFont typeface="+mj-lt"/>
              <a:buAutoNum type="arabicPeriod"/>
            </a:pPr>
            <a:r>
              <a:rPr lang="bn-BD" sz="353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ভাইরাসের ক্ষতিকারক দিকগুলো কি কি ?</a:t>
            </a:r>
            <a:endParaRPr lang="en-US" sz="353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83531" indent="-583531">
              <a:buFont typeface="+mj-lt"/>
              <a:buAutoNum type="arabicPeriod"/>
            </a:pPr>
            <a:r>
              <a:rPr lang="bn-BD" sz="353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53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53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মুক্তির</a:t>
            </a:r>
            <a:r>
              <a:rPr lang="en-US" sz="353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উপায়</a:t>
            </a:r>
            <a:r>
              <a:rPr lang="bn-BD" sz="353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কি কি ?</a:t>
            </a:r>
            <a:endParaRPr lang="en-US" sz="353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83477" indent="-583477" algn="ctr">
              <a:buClr>
                <a:schemeClr val="tx1"/>
              </a:buClr>
              <a:buSzPts val="4800"/>
              <a:buFont typeface="+mj-lt"/>
              <a:buAutoNum type="arabicPeriod"/>
            </a:pPr>
            <a:endParaRPr lang="en-US" sz="353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12700"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635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976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1" descr="Purple mesh"/>
          <p:cNvSpPr>
            <a:spLocks noChangeArrowheads="1"/>
          </p:cNvSpPr>
          <p:nvPr/>
        </p:nvSpPr>
        <p:spPr bwMode="auto">
          <a:xfrm>
            <a:off x="3272117" y="533400"/>
            <a:ext cx="5169274" cy="731873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103733" tIns="51866" rIns="103733" bIns="51866">
            <a:spAutoFit/>
          </a:bodyPr>
          <a:lstStyle/>
          <a:p>
            <a:pPr algn="ctr">
              <a:defRPr/>
            </a:pPr>
            <a:r>
              <a:rPr lang="bn-BD" sz="361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ভাইরাস কি</a:t>
            </a:r>
            <a:endParaRPr lang="en-US" sz="3618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1013012" y="1447800"/>
            <a:ext cx="4894729" cy="2743200"/>
            <a:chOff x="152400" y="152400"/>
            <a:chExt cx="11228173" cy="5638800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pic>
          <p:nvPicPr>
            <p:cNvPr id="53" name="Picture 52" descr="0068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00" y="152400"/>
              <a:ext cx="11228173" cy="56388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4" name="Picture 7" descr="virus 1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71600" y="914400"/>
              <a:ext cx="4038600" cy="275264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55" name="Content Placeholder 1"/>
          <p:cNvSpPr>
            <a:spLocks/>
          </p:cNvSpPr>
          <p:nvPr/>
        </p:nvSpPr>
        <p:spPr bwMode="auto">
          <a:xfrm>
            <a:off x="1013012" y="4419600"/>
            <a:ext cx="10165976" cy="2133600"/>
          </a:xfrm>
          <a:prstGeom prst="flowChartAlternateProcess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03733" tIns="51866" rIns="103733" bIns="51866" numCol="1">
            <a:prstTxWarp prst="textPlain">
              <a:avLst/>
            </a:prstTxWarp>
          </a:bodyPr>
          <a:lstStyle/>
          <a:p>
            <a:pPr marL="389021" indent="-389021" algn="ctr" eaLnBrk="0" hangingPunct="0">
              <a:spcBef>
                <a:spcPct val="20000"/>
              </a:spcBef>
            </a:pPr>
            <a:r>
              <a:rPr lang="bn-BD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যে প্রোগ্রাম কম্পিউটার মেমোরিতে গোপনে বিস্তার লাভ করে</a:t>
            </a:r>
            <a:endParaRPr lang="en-US" sz="3177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89021" indent="-389021" algn="ctr" eaLnBrk="0" hangingPunct="0">
              <a:spcBef>
                <a:spcPct val="20000"/>
              </a:spcBef>
            </a:pPr>
            <a:r>
              <a:rPr lang="bn-BD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মুল্যবান প্রোগ্রাম ও তথ্য নষ্ট করা ছাড়া ও কম্পিউটারকে অচল</a:t>
            </a:r>
          </a:p>
          <a:p>
            <a:pPr marL="389021" indent="-389021" algn="ctr" eaLnBrk="0" hangingPunct="0">
              <a:spcBef>
                <a:spcPct val="20000"/>
              </a:spcBef>
            </a:pPr>
            <a:r>
              <a:rPr lang="bn-BD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 দেয় , এ ধরনের প্রোগ্রামকেই ভাইরাস বলা হয় ।</a:t>
            </a:r>
            <a:endParaRPr lang="en-US" sz="3177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6" name="Picture 9" descr="virus 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4259" y="1447800"/>
            <a:ext cx="4894729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1270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635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69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5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3831</TotalTime>
  <Words>595</Words>
  <Application>Microsoft Office PowerPoint</Application>
  <PresentationFormat>Widescreen</PresentationFormat>
  <Paragraphs>105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Nikosh</vt:lpstr>
      <vt:lpstr>NikoshBAN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HARUNSIR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HARUNSIR</dc:creator>
  <cp:lastModifiedBy>Harun Ncc Ncc</cp:lastModifiedBy>
  <cp:revision>546</cp:revision>
  <dcterms:created xsi:type="dcterms:W3CDTF">2015-05-05T06:43:27Z</dcterms:created>
  <dcterms:modified xsi:type="dcterms:W3CDTF">2021-07-31T15:48:47Z</dcterms:modified>
</cp:coreProperties>
</file>