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notesSlides/notesSlide1.xml" ContentType="application/vnd.openxmlformats-officedocument.presentationml.notesSlide+xml"/>
  <Override PartName="/ppt/media/image19.jpg" ContentType="image/jpeg"/>
  <Override PartName="/ppt/notesSlides/notesSlide2.xml" ContentType="application/vnd.openxmlformats-officedocument.presentationml.notesSlide+xml"/>
  <Override PartName="/ppt/media/image20.jpg" ContentType="image/jpeg"/>
  <Override PartName="/ppt/media/image22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6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3"/>
  </p:notesMasterIdLst>
  <p:sldIdLst>
    <p:sldId id="281" r:id="rId2"/>
    <p:sldId id="267" r:id="rId3"/>
    <p:sldId id="266" r:id="rId4"/>
    <p:sldId id="258" r:id="rId5"/>
    <p:sldId id="282" r:id="rId6"/>
    <p:sldId id="268" r:id="rId7"/>
    <p:sldId id="261" r:id="rId8"/>
    <p:sldId id="272" r:id="rId9"/>
    <p:sldId id="271" r:id="rId10"/>
    <p:sldId id="259" r:id="rId11"/>
    <p:sldId id="262" r:id="rId12"/>
    <p:sldId id="278" r:id="rId13"/>
    <p:sldId id="283" r:id="rId14"/>
    <p:sldId id="284" r:id="rId15"/>
    <p:sldId id="285" r:id="rId16"/>
    <p:sldId id="274" r:id="rId17"/>
    <p:sldId id="275" r:id="rId18"/>
    <p:sldId id="276" r:id="rId19"/>
    <p:sldId id="260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71F7F5-F0EB-4CD3-B23A-6CB72B07154C}">
          <p14:sldIdLst>
            <p14:sldId id="281"/>
            <p14:sldId id="267"/>
            <p14:sldId id="266"/>
            <p14:sldId id="258"/>
            <p14:sldId id="282"/>
            <p14:sldId id="268"/>
            <p14:sldId id="261"/>
            <p14:sldId id="272"/>
          </p14:sldIdLst>
        </p14:section>
        <p14:section name="Untitled Section" id="{DF049638-2034-41BC-90E9-526CFDA580E0}">
          <p14:sldIdLst>
            <p14:sldId id="271"/>
            <p14:sldId id="259"/>
            <p14:sldId id="262"/>
            <p14:sldId id="278"/>
            <p14:sldId id="283"/>
            <p14:sldId id="284"/>
            <p14:sldId id="285"/>
            <p14:sldId id="274"/>
            <p14:sldId id="275"/>
            <p14:sldId id="276"/>
            <p14:sldId id="260"/>
            <p14:sldId id="277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EA3042"/>
    <a:srgbClr val="D149B7"/>
    <a:srgbClr val="FFFF00"/>
    <a:srgbClr val="3366FF"/>
    <a:srgbClr val="8C387A"/>
    <a:srgbClr val="982C93"/>
    <a:srgbClr val="C22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17DE-9CA1-4220-820F-B03F56A8F70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DDD5-3048-4FD7-AEA1-F617F1A9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2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04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C73F27D-DA8C-4DB5-8A62-3A26AC04FA2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0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A6E406-B2ED-441B-A32D-6621C3B6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3501"/>
            <a:ext cx="102362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480B391-F3E3-48BE-9A90-E497921D722A}"/>
              </a:ext>
            </a:extLst>
          </p:cNvPr>
          <p:cNvSpPr txBox="1"/>
          <p:nvPr/>
        </p:nvSpPr>
        <p:spPr>
          <a:xfrm>
            <a:off x="533400" y="2746114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উত্তর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কোন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কিছু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করার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সামর্থ্যই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হলো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শক্তি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98678-2FEF-448C-8FD7-B99D044F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22" y="44485"/>
            <a:ext cx="2567625" cy="57038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6F1B7D7-747E-4D74-B102-AF146864076F}"/>
              </a:ext>
            </a:extLst>
          </p:cNvPr>
          <p:cNvSpPr txBox="1"/>
          <p:nvPr/>
        </p:nvSpPr>
        <p:spPr>
          <a:xfrm>
            <a:off x="3154680" y="5961648"/>
            <a:ext cx="731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এরা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কিভাবে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বিদ্যালয়ে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যাচ্ছে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32F27-6D6A-44C0-9CAC-7EBC64597A52}"/>
              </a:ext>
            </a:extLst>
          </p:cNvPr>
          <p:cNvSpPr txBox="1"/>
          <p:nvPr/>
        </p:nvSpPr>
        <p:spPr>
          <a:xfrm>
            <a:off x="3370306" y="5838553"/>
            <a:ext cx="6880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পায়ে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হেঁটে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বিদ্যালয়ে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যাচ্ছে</a:t>
            </a:r>
            <a:r>
              <a:rPr lang="en-US" sz="4400" dirty="0">
                <a:solidFill>
                  <a:srgbClr val="FF0066"/>
                </a:solidFill>
              </a:rPr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20A8-FDA7-4A52-A9CE-6D8E6E094A78}"/>
              </a:ext>
            </a:extLst>
          </p:cNvPr>
          <p:cNvSpPr txBox="1"/>
          <p:nvPr/>
        </p:nvSpPr>
        <p:spPr>
          <a:xfrm>
            <a:off x="1200957" y="5825591"/>
            <a:ext cx="9726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পায়ে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হেঁটে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যেতে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হলে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কিসের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প্রয়োজন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12C99-2709-48E3-89E1-6E95824DFFE0}"/>
              </a:ext>
            </a:extLst>
          </p:cNvPr>
          <p:cNvSpPr txBox="1"/>
          <p:nvPr/>
        </p:nvSpPr>
        <p:spPr>
          <a:xfrm>
            <a:off x="811842" y="5860220"/>
            <a:ext cx="9765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পায়ে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হেঁটে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যেতে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হলেও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শক্তির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প্রয়োজন</a:t>
            </a:r>
            <a:r>
              <a:rPr lang="en-US" sz="4400" dirty="0">
                <a:solidFill>
                  <a:srgbClr val="FF0066"/>
                </a:solidFill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00CA79-78AF-4783-B595-4B9692F8D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7" y="102142"/>
            <a:ext cx="2458647" cy="5693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72D4E-6C30-4F6A-AD25-8C581AADC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27" y="59724"/>
            <a:ext cx="2360595" cy="5703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3CCEA3-38D9-4655-8E5F-33F96215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22" y="73941"/>
            <a:ext cx="2567625" cy="5703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F69AB3-62A4-4370-9012-884946F6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7" y="131598"/>
            <a:ext cx="2458647" cy="56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20F764-E95D-4B82-8692-24E4806FF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27" y="89180"/>
            <a:ext cx="2360595" cy="570380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5250168-59D7-42E9-BEB7-DBF7061CAEFA}"/>
              </a:ext>
            </a:extLst>
          </p:cNvPr>
          <p:cNvSpPr txBox="1"/>
          <p:nvPr/>
        </p:nvSpPr>
        <p:spPr>
          <a:xfrm>
            <a:off x="2582285" y="1419669"/>
            <a:ext cx="447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প্রশ্ন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: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শক্তি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কী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5FCF2-EB2E-424C-A3B8-2FC3AEBCE095}"/>
              </a:ext>
            </a:extLst>
          </p:cNvPr>
          <p:cNvSpPr txBox="1"/>
          <p:nvPr/>
        </p:nvSpPr>
        <p:spPr>
          <a:xfrm>
            <a:off x="2129053" y="303303"/>
            <a:ext cx="525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এবার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জানব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1437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6" grpId="1"/>
      <p:bldP spid="9" grpId="0"/>
      <p:bldP spid="9" grpId="1"/>
      <p:bldP spid="10" grpId="0"/>
      <p:bldP spid="10" grpId="1"/>
      <p:bldP spid="11" grpId="0"/>
      <p:bldP spid="11" grpId="1"/>
      <p:bldP spid="66" grpId="0"/>
      <p:bldP spid="66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81347A0-D623-43CC-A02F-39C0C6205C36}"/>
              </a:ext>
            </a:extLst>
          </p:cNvPr>
          <p:cNvSpPr/>
          <p:nvPr/>
        </p:nvSpPr>
        <p:spPr>
          <a:xfrm rot="5400000">
            <a:off x="9423062" y="947695"/>
            <a:ext cx="1079081" cy="3849197"/>
          </a:xfrm>
          <a:prstGeom prst="wedgeRectCallou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0EF72F-5D8B-458B-A198-F838A8F51D40}"/>
              </a:ext>
            </a:extLst>
          </p:cNvPr>
          <p:cNvSpPr txBox="1"/>
          <p:nvPr/>
        </p:nvSpPr>
        <p:spPr>
          <a:xfrm>
            <a:off x="7870366" y="391485"/>
            <a:ext cx="401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876C9-3579-4FB9-BA4F-E668876A4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" y="380102"/>
            <a:ext cx="7294779" cy="55130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CEC770-F13D-489C-A762-F813524B4148}"/>
              </a:ext>
            </a:extLst>
          </p:cNvPr>
          <p:cNvSpPr txBox="1"/>
          <p:nvPr/>
        </p:nvSpPr>
        <p:spPr>
          <a:xfrm>
            <a:off x="8310134" y="2334616"/>
            <a:ext cx="3361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পায়ে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হেঁটে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স্কুলে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যেতে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5D8C7F-0045-4872-BD34-22B58433F249}"/>
              </a:ext>
            </a:extLst>
          </p:cNvPr>
          <p:cNvSpPr txBox="1"/>
          <p:nvPr/>
        </p:nvSpPr>
        <p:spPr>
          <a:xfrm>
            <a:off x="8327565" y="2483222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সাইকেল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EC615A1-1A70-492F-86EA-EBDE31B55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82" y="774981"/>
            <a:ext cx="2567625" cy="570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51BB57-2EEC-488D-A002-DAD61E8C6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" y="802158"/>
            <a:ext cx="2458647" cy="56939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90740B-4F54-48E5-AF2A-CD8DC59F6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87" y="792347"/>
            <a:ext cx="2360595" cy="57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4" grpId="0"/>
      <p:bldP spid="31" grpId="0"/>
      <p:bldP spid="31" grpId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05234-5A9D-4965-80DE-418C6AB8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"/>
            <a:ext cx="10134600" cy="5394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64A2DD-A7E6-48AE-95B7-2C98DE5F53D7}"/>
              </a:ext>
            </a:extLst>
          </p:cNvPr>
          <p:cNvSpPr txBox="1"/>
          <p:nvPr/>
        </p:nvSpPr>
        <p:spPr>
          <a:xfrm>
            <a:off x="3550921" y="602573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খাবার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রান্না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71F4-F1DD-4E20-8567-3BA8D7909A70}"/>
              </a:ext>
            </a:extLst>
          </p:cNvPr>
          <p:cNvSpPr txBox="1"/>
          <p:nvPr/>
        </p:nvSpPr>
        <p:spPr>
          <a:xfrm>
            <a:off x="4244343" y="6181244"/>
            <a:ext cx="416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কম্পিউটার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EE10F-1296-4306-9126-3F4B7365D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"/>
            <a:ext cx="10393680" cy="5842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01ADF-16CC-43B4-AE09-F042E622B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" y="174919"/>
            <a:ext cx="11445240" cy="5804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18B625-5CB1-4ADF-B9FD-C83BA4D15931}"/>
              </a:ext>
            </a:extLst>
          </p:cNvPr>
          <p:cNvSpPr txBox="1"/>
          <p:nvPr/>
        </p:nvSpPr>
        <p:spPr>
          <a:xfrm>
            <a:off x="1219200" y="6014769"/>
            <a:ext cx="917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করেই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গাড়ি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চলে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BB185-CDD5-42B0-BA1C-750B2FA38E0E}"/>
              </a:ext>
            </a:extLst>
          </p:cNvPr>
          <p:cNvSpPr txBox="1"/>
          <p:nvPr/>
        </p:nvSpPr>
        <p:spPr>
          <a:xfrm>
            <a:off x="1303020" y="1924831"/>
            <a:ext cx="9799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কোন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কিছুর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রূপ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অবস্থানের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পরিবর্তন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করতে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পারে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824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9" grpId="0"/>
      <p:bldP spid="9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364A2DD-A7E6-48AE-95B7-2C98DE5F53D7}"/>
              </a:ext>
            </a:extLst>
          </p:cNvPr>
          <p:cNvSpPr txBox="1"/>
          <p:nvPr/>
        </p:nvSpPr>
        <p:spPr>
          <a:xfrm>
            <a:off x="203198" y="3523361"/>
            <a:ext cx="9956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খাবার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রান্না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জ্বালানী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প্রয়োজন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71F4-F1DD-4E20-8567-3BA8D7909A70}"/>
              </a:ext>
            </a:extLst>
          </p:cNvPr>
          <p:cNvSpPr txBox="1"/>
          <p:nvPr/>
        </p:nvSpPr>
        <p:spPr>
          <a:xfrm>
            <a:off x="193042" y="4229184"/>
            <a:ext cx="897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কম্পিউটার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প্রয়োজন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8B625-5CB1-4ADF-B9FD-C83BA4D15931}"/>
              </a:ext>
            </a:extLst>
          </p:cNvPr>
          <p:cNvSpPr txBox="1"/>
          <p:nvPr/>
        </p:nvSpPr>
        <p:spPr>
          <a:xfrm>
            <a:off x="-114300" y="4875515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করেই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গাড়ি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চলে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প্রয়োজন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BB185-CDD5-42B0-BA1C-750B2FA38E0E}"/>
              </a:ext>
            </a:extLst>
          </p:cNvPr>
          <p:cNvSpPr txBox="1"/>
          <p:nvPr/>
        </p:nvSpPr>
        <p:spPr>
          <a:xfrm>
            <a:off x="2418080" y="601302"/>
            <a:ext cx="735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শক্তির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কয়েকটি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86A11-6922-4F05-9506-F0D04F1B2154}"/>
              </a:ext>
            </a:extLst>
          </p:cNvPr>
          <p:cNvSpPr txBox="1"/>
          <p:nvPr/>
        </p:nvSpPr>
        <p:spPr>
          <a:xfrm>
            <a:off x="-184150" y="2302729"/>
            <a:ext cx="1192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পায়ে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হেঁটে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স্কুলে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যেতে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B5F64-7270-4729-83A3-FD9CAA843415}"/>
              </a:ext>
            </a:extLst>
          </p:cNvPr>
          <p:cNvSpPr txBox="1"/>
          <p:nvPr/>
        </p:nvSpPr>
        <p:spPr>
          <a:xfrm>
            <a:off x="-184149" y="2905294"/>
            <a:ext cx="113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বাইসাইকেল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058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AEF758-01FC-4183-A8C1-E8D06DD6F7B0}"/>
              </a:ext>
            </a:extLst>
          </p:cNvPr>
          <p:cNvSpPr txBox="1"/>
          <p:nvPr/>
        </p:nvSpPr>
        <p:spPr>
          <a:xfrm>
            <a:off x="6955876" y="2289720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১. </a:t>
            </a:r>
            <a:r>
              <a:rPr lang="en-US" sz="2800" dirty="0" err="1"/>
              <a:t>বিদ্যু</a:t>
            </a:r>
            <a:r>
              <a:rPr lang="en-US" sz="2800" dirty="0"/>
              <a:t>ৎ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D267D-0E0F-40B8-AA6A-C8F02E3A25A5}"/>
              </a:ext>
            </a:extLst>
          </p:cNvPr>
          <p:cNvSpPr txBox="1"/>
          <p:nvPr/>
        </p:nvSpPr>
        <p:spPr>
          <a:xfrm>
            <a:off x="6955876" y="35371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৩. </a:t>
            </a:r>
            <a:r>
              <a:rPr lang="en-US" sz="2800" dirty="0" err="1"/>
              <a:t>আলোক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DFD2D-65D8-4461-9047-F8F2FBE66658}"/>
              </a:ext>
            </a:extLst>
          </p:cNvPr>
          <p:cNvSpPr txBox="1"/>
          <p:nvPr/>
        </p:nvSpPr>
        <p:spPr>
          <a:xfrm>
            <a:off x="6955876" y="41467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৪. </a:t>
            </a:r>
            <a:r>
              <a:rPr lang="en-US" sz="2800" dirty="0" err="1"/>
              <a:t>শব্দ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79D1E-30C6-453A-B1EB-B6BE9F7FE927}"/>
              </a:ext>
            </a:extLst>
          </p:cNvPr>
          <p:cNvSpPr txBox="1"/>
          <p:nvPr/>
        </p:nvSpPr>
        <p:spPr>
          <a:xfrm>
            <a:off x="6955876" y="2911312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২. </a:t>
            </a:r>
            <a:r>
              <a:rPr lang="en-US" sz="2800" dirty="0" err="1"/>
              <a:t>যান্ত্রিক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E369A-4905-4CDF-AF49-DC15B20617A8}"/>
              </a:ext>
            </a:extLst>
          </p:cNvPr>
          <p:cNvSpPr txBox="1"/>
          <p:nvPr/>
        </p:nvSpPr>
        <p:spPr>
          <a:xfrm>
            <a:off x="6955876" y="4764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৫.  </a:t>
            </a:r>
            <a:r>
              <a:rPr lang="en-US" sz="2800" dirty="0" err="1"/>
              <a:t>তাপ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B50F9-69A7-449C-B26E-545DBA4A931B}"/>
              </a:ext>
            </a:extLst>
          </p:cNvPr>
          <p:cNvSpPr txBox="1"/>
          <p:nvPr/>
        </p:nvSpPr>
        <p:spPr>
          <a:xfrm>
            <a:off x="6955876" y="5399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৬. </a:t>
            </a:r>
            <a:r>
              <a:rPr lang="en-US" sz="2800" dirty="0" err="1"/>
              <a:t>রাসায়নিক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5423BF-0D8B-43A5-AD4E-47501682AD3B}"/>
              </a:ext>
            </a:extLst>
          </p:cNvPr>
          <p:cNvSpPr/>
          <p:nvPr/>
        </p:nvSpPr>
        <p:spPr>
          <a:xfrm rot="16917341">
            <a:off x="2719895" y="-480065"/>
            <a:ext cx="2006391" cy="4426197"/>
          </a:xfrm>
          <a:prstGeom prst="wedgeEllipse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B498A-FE54-401B-AD6C-26CCDA6CB9AC}"/>
              </a:ext>
            </a:extLst>
          </p:cNvPr>
          <p:cNvSpPr txBox="1"/>
          <p:nvPr/>
        </p:nvSpPr>
        <p:spPr>
          <a:xfrm rot="1031767">
            <a:off x="1572805" y="1539878"/>
            <a:ext cx="441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শক্তি</a:t>
            </a:r>
            <a:r>
              <a:rPr lang="en-US" sz="3600" dirty="0"/>
              <a:t> </a:t>
            </a:r>
            <a:r>
              <a:rPr lang="en-US" sz="3600" dirty="0" err="1"/>
              <a:t>ছয়</a:t>
            </a:r>
            <a:r>
              <a:rPr lang="en-US" sz="3600" dirty="0"/>
              <a:t> </a:t>
            </a:r>
            <a:r>
              <a:rPr lang="en-US" sz="3600" dirty="0" err="1"/>
              <a:t>প্রকার</a:t>
            </a:r>
            <a:r>
              <a:rPr lang="en-US" sz="3600" dirty="0"/>
              <a:t> । </a:t>
            </a:r>
            <a:r>
              <a:rPr lang="en-US" sz="3600" dirty="0" err="1"/>
              <a:t>যথা</a:t>
            </a:r>
            <a:r>
              <a:rPr lang="en-US" sz="3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9401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CB498A-FE54-401B-AD6C-26CCDA6CB9AC}"/>
              </a:ext>
            </a:extLst>
          </p:cNvPr>
          <p:cNvSpPr txBox="1"/>
          <p:nvPr/>
        </p:nvSpPr>
        <p:spPr>
          <a:xfrm>
            <a:off x="-88900" y="200967"/>
            <a:ext cx="1248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মানুষ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উপায়ে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নিম্নে</a:t>
            </a:r>
            <a:r>
              <a:rPr lang="en-US" sz="2800" dirty="0"/>
              <a:t> </a:t>
            </a:r>
            <a:r>
              <a:rPr lang="en-US" sz="2800" dirty="0" err="1"/>
              <a:t>ছবি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পর্যবেক্ষণ</a:t>
            </a:r>
            <a:r>
              <a:rPr lang="en-US" sz="2800" dirty="0"/>
              <a:t> </a:t>
            </a:r>
            <a:r>
              <a:rPr lang="en-US" sz="2800" dirty="0" err="1"/>
              <a:t>ছকটি</a:t>
            </a:r>
            <a:r>
              <a:rPr lang="en-US" sz="2800" dirty="0"/>
              <a:t> </a:t>
            </a:r>
            <a:r>
              <a:rPr lang="en-US" sz="2800" dirty="0" err="1"/>
              <a:t>পূরণ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39EE7-7C2C-4A85-8575-B10A5BEA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800100"/>
            <a:ext cx="11017253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5453B-85C2-4CC4-A093-230C36A0E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1440434" y="1340028"/>
            <a:ext cx="9168405" cy="48969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01358-B185-4528-AE86-D0630E826EE1}"/>
              </a:ext>
            </a:extLst>
          </p:cNvPr>
          <p:cNvSpPr txBox="1"/>
          <p:nvPr/>
        </p:nvSpPr>
        <p:spPr>
          <a:xfrm>
            <a:off x="4612221" y="85201"/>
            <a:ext cx="2922243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679044-3293-409C-BBCB-88B877D65F42}"/>
              </a:ext>
            </a:extLst>
          </p:cNvPr>
          <p:cNvSpPr txBox="1"/>
          <p:nvPr/>
        </p:nvSpPr>
        <p:spPr>
          <a:xfrm>
            <a:off x="3061255" y="121120"/>
            <a:ext cx="505349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পর্যবেক্ষণ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AE7E4D-6E78-4B01-A7E7-DDA7EC463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61898"/>
              </p:ext>
            </p:extLst>
          </p:nvPr>
        </p:nvGraphicFramePr>
        <p:xfrm>
          <a:off x="625173" y="1001813"/>
          <a:ext cx="10619807" cy="3708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87347">
                  <a:extLst>
                    <a:ext uri="{9D8B030D-6E8A-4147-A177-3AD203B41FA5}">
                      <a16:colId xmlns:a16="http://schemas.microsoft.com/office/drawing/2014/main" val="761263716"/>
                    </a:ext>
                  </a:extLst>
                </a:gridCol>
                <a:gridCol w="2939889">
                  <a:extLst>
                    <a:ext uri="{9D8B030D-6E8A-4147-A177-3AD203B41FA5}">
                      <a16:colId xmlns:a16="http://schemas.microsoft.com/office/drawing/2014/main" val="2309662937"/>
                    </a:ext>
                  </a:extLst>
                </a:gridCol>
                <a:gridCol w="1992571">
                  <a:extLst>
                    <a:ext uri="{9D8B030D-6E8A-4147-A177-3AD203B41FA5}">
                      <a16:colId xmlns:a16="http://schemas.microsoft.com/office/drawing/2014/main" val="3071195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9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2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9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8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9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7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51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6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46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65AA59-E542-4E75-AD5C-A802FBA8F9C7}"/>
              </a:ext>
            </a:extLst>
          </p:cNvPr>
          <p:cNvSpPr txBox="1"/>
          <p:nvPr/>
        </p:nvSpPr>
        <p:spPr>
          <a:xfrm>
            <a:off x="2034504" y="990252"/>
            <a:ext cx="34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যেভাবে</a:t>
            </a:r>
            <a:r>
              <a:rPr lang="en-US" sz="2400" dirty="0"/>
              <a:t> </a:t>
            </a:r>
            <a:r>
              <a:rPr lang="en-US" sz="2400" dirty="0" err="1"/>
              <a:t>শক্তি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6307-6FDA-4B95-8977-97FD55AB1189}"/>
              </a:ext>
            </a:extLst>
          </p:cNvPr>
          <p:cNvSpPr txBox="1"/>
          <p:nvPr/>
        </p:nvSpPr>
        <p:spPr>
          <a:xfrm>
            <a:off x="7017824" y="972136"/>
            <a:ext cx="166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শক্তির</a:t>
            </a:r>
            <a:r>
              <a:rPr lang="en-US" sz="2400" dirty="0"/>
              <a:t> </a:t>
            </a:r>
            <a:r>
              <a:rPr lang="en-US" sz="2400" dirty="0" err="1"/>
              <a:t>রূপ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5904D-EC32-4601-BD5C-D919BC011C3B}"/>
              </a:ext>
            </a:extLst>
          </p:cNvPr>
          <p:cNvSpPr txBox="1"/>
          <p:nvPr/>
        </p:nvSpPr>
        <p:spPr>
          <a:xfrm>
            <a:off x="9344619" y="970809"/>
            <a:ext cx="1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শক্তির</a:t>
            </a:r>
            <a:r>
              <a:rPr lang="en-US" sz="2400" dirty="0"/>
              <a:t> </a:t>
            </a:r>
            <a:r>
              <a:rPr lang="en-US" sz="2400" dirty="0" err="1"/>
              <a:t>উৎস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1F825-A47F-482A-8FF7-3AF69C93E358}"/>
              </a:ext>
            </a:extLst>
          </p:cNvPr>
          <p:cNvSpPr txBox="1"/>
          <p:nvPr/>
        </p:nvSpPr>
        <p:spPr>
          <a:xfrm>
            <a:off x="767753" y="1382195"/>
            <a:ext cx="49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বাইসাইকেল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19D14-BEF5-433D-931F-DF3A6BA1BFD0}"/>
              </a:ext>
            </a:extLst>
          </p:cNvPr>
          <p:cNvSpPr txBox="1"/>
          <p:nvPr/>
        </p:nvSpPr>
        <p:spPr>
          <a:xfrm>
            <a:off x="6370562" y="1359385"/>
            <a:ext cx="268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যান্ত্রিক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6ACA0-3D14-4D0D-A943-41F1D34F55EF}"/>
              </a:ext>
            </a:extLst>
          </p:cNvPr>
          <p:cNvSpPr txBox="1"/>
          <p:nvPr/>
        </p:nvSpPr>
        <p:spPr>
          <a:xfrm>
            <a:off x="9219480" y="1321285"/>
            <a:ext cx="181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C7E28-B37D-4394-AC1C-E88A1A8912C2}"/>
              </a:ext>
            </a:extLst>
          </p:cNvPr>
          <p:cNvSpPr txBox="1"/>
          <p:nvPr/>
        </p:nvSpPr>
        <p:spPr>
          <a:xfrm>
            <a:off x="814214" y="1753628"/>
            <a:ext cx="296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গাড়ি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89677-F258-4C16-BCB4-8533E72FEA29}"/>
              </a:ext>
            </a:extLst>
          </p:cNvPr>
          <p:cNvSpPr txBox="1"/>
          <p:nvPr/>
        </p:nvSpPr>
        <p:spPr>
          <a:xfrm>
            <a:off x="6428248" y="1729177"/>
            <a:ext cx="225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87DC0-AADD-4B8E-A409-7F0F4279477F}"/>
              </a:ext>
            </a:extLst>
          </p:cNvPr>
          <p:cNvSpPr txBox="1"/>
          <p:nvPr/>
        </p:nvSpPr>
        <p:spPr>
          <a:xfrm>
            <a:off x="786964" y="2094183"/>
            <a:ext cx="296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DD892-BF4E-4BAB-8A6B-06262D38B2C5}"/>
              </a:ext>
            </a:extLst>
          </p:cNvPr>
          <p:cNvSpPr txBox="1"/>
          <p:nvPr/>
        </p:nvSpPr>
        <p:spPr>
          <a:xfrm>
            <a:off x="6335711" y="2101108"/>
            <a:ext cx="219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74AD2-61ED-4930-B017-BBE323B7264F}"/>
              </a:ext>
            </a:extLst>
          </p:cNvPr>
          <p:cNvSpPr txBox="1"/>
          <p:nvPr/>
        </p:nvSpPr>
        <p:spPr>
          <a:xfrm>
            <a:off x="9256543" y="2086283"/>
            <a:ext cx="137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পেট্রোল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F07C8-6440-48FF-BAEF-AE5DA05FF796}"/>
              </a:ext>
            </a:extLst>
          </p:cNvPr>
          <p:cNvSpPr txBox="1"/>
          <p:nvPr/>
        </p:nvSpPr>
        <p:spPr>
          <a:xfrm>
            <a:off x="9410086" y="1728041"/>
            <a:ext cx="123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ডিজেল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723D0C-8730-4CFF-B30D-243C55E60810}"/>
              </a:ext>
            </a:extLst>
          </p:cNvPr>
          <p:cNvSpPr txBox="1"/>
          <p:nvPr/>
        </p:nvSpPr>
        <p:spPr>
          <a:xfrm>
            <a:off x="897822" y="2468750"/>
            <a:ext cx="37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সিএনজি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9DFE9-6DE0-4506-8D41-B2928BBD61C4}"/>
              </a:ext>
            </a:extLst>
          </p:cNvPr>
          <p:cNvSpPr txBox="1"/>
          <p:nvPr/>
        </p:nvSpPr>
        <p:spPr>
          <a:xfrm>
            <a:off x="6573878" y="2468750"/>
            <a:ext cx="218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374DA-6097-49D7-9262-B51223A71580}"/>
              </a:ext>
            </a:extLst>
          </p:cNvPr>
          <p:cNvSpPr txBox="1"/>
          <p:nvPr/>
        </p:nvSpPr>
        <p:spPr>
          <a:xfrm>
            <a:off x="9187086" y="2442967"/>
            <a:ext cx="207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প্রাকৃতিক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গ্যাস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1CC08-1568-46A8-A473-7AADE076D4AB}"/>
              </a:ext>
            </a:extLst>
          </p:cNvPr>
          <p:cNvSpPr txBox="1"/>
          <p:nvPr/>
        </p:nvSpPr>
        <p:spPr>
          <a:xfrm>
            <a:off x="6951449" y="2837049"/>
            <a:ext cx="187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যান্ত্রিক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ECD05-E0BD-4457-B130-56384DB30518}"/>
              </a:ext>
            </a:extLst>
          </p:cNvPr>
          <p:cNvSpPr txBox="1"/>
          <p:nvPr/>
        </p:nvSpPr>
        <p:spPr>
          <a:xfrm>
            <a:off x="923223" y="2837050"/>
            <a:ext cx="312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রিক্সা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83883-5030-4225-901D-D9E8C99F9E47}"/>
              </a:ext>
            </a:extLst>
          </p:cNvPr>
          <p:cNvSpPr txBox="1"/>
          <p:nvPr/>
        </p:nvSpPr>
        <p:spPr>
          <a:xfrm>
            <a:off x="9557621" y="2782976"/>
            <a:ext cx="101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614E4-33DE-4679-8E8E-2E3A261DB393}"/>
              </a:ext>
            </a:extLst>
          </p:cNvPr>
          <p:cNvSpPr txBox="1"/>
          <p:nvPr/>
        </p:nvSpPr>
        <p:spPr>
          <a:xfrm>
            <a:off x="921620" y="3189376"/>
            <a:ext cx="443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ভেজা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শুকানোর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F279E2-48C1-4B16-9989-6FD120210462}"/>
              </a:ext>
            </a:extLst>
          </p:cNvPr>
          <p:cNvSpPr txBox="1"/>
          <p:nvPr/>
        </p:nvSpPr>
        <p:spPr>
          <a:xfrm>
            <a:off x="6916021" y="3227476"/>
            <a:ext cx="145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তাপশক্তি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E46E17-46BA-4C52-8441-E317E74F0E42}"/>
              </a:ext>
            </a:extLst>
          </p:cNvPr>
          <p:cNvSpPr txBox="1"/>
          <p:nvPr/>
        </p:nvSpPr>
        <p:spPr>
          <a:xfrm>
            <a:off x="9415249" y="3202076"/>
            <a:ext cx="83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AD5D5-1497-472B-86FC-763F181B90F2}"/>
              </a:ext>
            </a:extLst>
          </p:cNvPr>
          <p:cNvSpPr txBox="1"/>
          <p:nvPr/>
        </p:nvSpPr>
        <p:spPr>
          <a:xfrm>
            <a:off x="1020572" y="3557666"/>
            <a:ext cx="331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প্রবাহের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0485A-BE6A-4A45-A84E-535FA0EB3603}"/>
              </a:ext>
            </a:extLst>
          </p:cNvPr>
          <p:cNvSpPr txBox="1"/>
          <p:nvPr/>
        </p:nvSpPr>
        <p:spPr>
          <a:xfrm>
            <a:off x="6552290" y="3560321"/>
            <a:ext cx="215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বৈদ্যুতিক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1EA86D-1681-46BA-9653-9C1F5F3A0902}"/>
              </a:ext>
            </a:extLst>
          </p:cNvPr>
          <p:cNvSpPr txBox="1"/>
          <p:nvPr/>
        </p:nvSpPr>
        <p:spPr>
          <a:xfrm>
            <a:off x="9294502" y="3581310"/>
            <a:ext cx="175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স্রোত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90BC6C-D1B8-4A92-9AF8-02DD66EC22FB}"/>
              </a:ext>
            </a:extLst>
          </p:cNvPr>
          <p:cNvSpPr txBox="1"/>
          <p:nvPr/>
        </p:nvSpPr>
        <p:spPr>
          <a:xfrm>
            <a:off x="947020" y="3925976"/>
            <a:ext cx="345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সৌর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প্যানেলের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4135CB-EDFE-4280-8107-E91C6C7DB15A}"/>
              </a:ext>
            </a:extLst>
          </p:cNvPr>
          <p:cNvSpPr txBox="1"/>
          <p:nvPr/>
        </p:nvSpPr>
        <p:spPr>
          <a:xfrm>
            <a:off x="6615986" y="3923912"/>
            <a:ext cx="22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বৈদ্যুতিক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19930-5FAF-40A5-836D-86F321DEAE16}"/>
              </a:ext>
            </a:extLst>
          </p:cNvPr>
          <p:cNvSpPr txBox="1"/>
          <p:nvPr/>
        </p:nvSpPr>
        <p:spPr>
          <a:xfrm>
            <a:off x="9556882" y="3944919"/>
            <a:ext cx="83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23BD4F-C0C5-4CCE-956C-8D7A92C98A8E}"/>
              </a:ext>
            </a:extLst>
          </p:cNvPr>
          <p:cNvSpPr txBox="1"/>
          <p:nvPr/>
        </p:nvSpPr>
        <p:spPr>
          <a:xfrm>
            <a:off x="976275" y="4266568"/>
            <a:ext cx="3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286140-133B-4F92-868C-BFDA547779BF}"/>
              </a:ext>
            </a:extLst>
          </p:cNvPr>
          <p:cNvSpPr txBox="1"/>
          <p:nvPr/>
        </p:nvSpPr>
        <p:spPr>
          <a:xfrm>
            <a:off x="9597365" y="4331344"/>
            <a:ext cx="83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5EA566-BD5C-4EFB-B2E4-E5753FD1E18A}"/>
              </a:ext>
            </a:extLst>
          </p:cNvPr>
          <p:cNvSpPr txBox="1"/>
          <p:nvPr/>
        </p:nvSpPr>
        <p:spPr>
          <a:xfrm>
            <a:off x="6536623" y="4322950"/>
            <a:ext cx="218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9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5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A3133-7B59-4D05-A88A-E92B1F71B2D0}"/>
              </a:ext>
            </a:extLst>
          </p:cNvPr>
          <p:cNvSpPr txBox="1"/>
          <p:nvPr/>
        </p:nvSpPr>
        <p:spPr>
          <a:xfrm>
            <a:off x="80877" y="50800"/>
            <a:ext cx="314230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1B473-515A-482B-AC37-85BFE3E6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7" y="820241"/>
            <a:ext cx="2354364" cy="236267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A3E7A35-6508-4302-B507-BFA48A56C748}"/>
              </a:ext>
            </a:extLst>
          </p:cNvPr>
          <p:cNvSpPr txBox="1"/>
          <p:nvPr/>
        </p:nvSpPr>
        <p:spPr>
          <a:xfrm>
            <a:off x="4047576" y="435520"/>
            <a:ext cx="42836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  <a:r>
              <a:rPr lang="en-US" sz="2800" dirty="0" err="1"/>
              <a:t>কত</a:t>
            </a:r>
            <a:r>
              <a:rPr lang="en-US" sz="2800" dirty="0"/>
              <a:t> </a:t>
            </a:r>
            <a:r>
              <a:rPr lang="en-US" sz="2800" dirty="0" err="1"/>
              <a:t>প্রকার</a:t>
            </a:r>
            <a:r>
              <a:rPr lang="en-US" sz="2800" dirty="0"/>
              <a:t> ও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6EA54-C6C2-454C-84D3-00AC57769DD3}"/>
              </a:ext>
            </a:extLst>
          </p:cNvPr>
          <p:cNvSpPr txBox="1"/>
          <p:nvPr/>
        </p:nvSpPr>
        <p:spPr>
          <a:xfrm>
            <a:off x="3793576" y="1478358"/>
            <a:ext cx="42836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  <a:r>
              <a:rPr lang="en-US" sz="2800" dirty="0" err="1"/>
              <a:t>ছয়</a:t>
            </a:r>
            <a:r>
              <a:rPr lang="en-US" sz="2800" dirty="0"/>
              <a:t> </a:t>
            </a:r>
            <a:r>
              <a:rPr lang="en-US" sz="2800" dirty="0" err="1"/>
              <a:t>প্রকার</a:t>
            </a:r>
            <a:r>
              <a:rPr lang="en-US" sz="2800" dirty="0"/>
              <a:t> । </a:t>
            </a:r>
            <a:r>
              <a:rPr lang="en-US" sz="2800" dirty="0" err="1"/>
              <a:t>যথা</a:t>
            </a:r>
            <a:r>
              <a:rPr lang="en-US" sz="2800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3B05A4-7484-4823-8981-1E2310C35D01}"/>
              </a:ext>
            </a:extLst>
          </p:cNvPr>
          <p:cNvSpPr txBox="1"/>
          <p:nvPr/>
        </p:nvSpPr>
        <p:spPr>
          <a:xfrm>
            <a:off x="6955876" y="2289720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১. </a:t>
            </a:r>
            <a:r>
              <a:rPr lang="en-US" sz="2800" dirty="0" err="1"/>
              <a:t>বিদ্যু</a:t>
            </a:r>
            <a:r>
              <a:rPr lang="en-US" sz="2800" dirty="0"/>
              <a:t>ৎ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FE3C35-9A57-494E-93CA-1E3980CD3618}"/>
              </a:ext>
            </a:extLst>
          </p:cNvPr>
          <p:cNvSpPr txBox="1"/>
          <p:nvPr/>
        </p:nvSpPr>
        <p:spPr>
          <a:xfrm>
            <a:off x="6955876" y="35371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৩. </a:t>
            </a:r>
            <a:r>
              <a:rPr lang="en-US" sz="2800" dirty="0" err="1"/>
              <a:t>আলোক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286E7E-2811-42D7-9B47-8D832B993C92}"/>
              </a:ext>
            </a:extLst>
          </p:cNvPr>
          <p:cNvSpPr txBox="1"/>
          <p:nvPr/>
        </p:nvSpPr>
        <p:spPr>
          <a:xfrm>
            <a:off x="6955876" y="41467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৪. </a:t>
            </a:r>
            <a:r>
              <a:rPr lang="en-US" sz="2800" dirty="0" err="1"/>
              <a:t>শব্দ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4A53E1-788C-48E0-A2CF-B18A2886FCCB}"/>
              </a:ext>
            </a:extLst>
          </p:cNvPr>
          <p:cNvSpPr txBox="1"/>
          <p:nvPr/>
        </p:nvSpPr>
        <p:spPr>
          <a:xfrm>
            <a:off x="6955876" y="2911312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২. </a:t>
            </a:r>
            <a:r>
              <a:rPr lang="en-US" sz="2800" dirty="0" err="1"/>
              <a:t>যান্ত্রিক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6672D1-E8E5-4DCB-8EF7-4ED1B0D6C4E2}"/>
              </a:ext>
            </a:extLst>
          </p:cNvPr>
          <p:cNvSpPr txBox="1"/>
          <p:nvPr/>
        </p:nvSpPr>
        <p:spPr>
          <a:xfrm>
            <a:off x="6955876" y="4764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৫.  </a:t>
            </a:r>
            <a:r>
              <a:rPr lang="en-US" sz="2800" dirty="0" err="1"/>
              <a:t>তাপ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ED6CAF-F61C-467B-BFAE-197FD31F2855}"/>
              </a:ext>
            </a:extLst>
          </p:cNvPr>
          <p:cNvSpPr txBox="1"/>
          <p:nvPr/>
        </p:nvSpPr>
        <p:spPr>
          <a:xfrm>
            <a:off x="6955876" y="5399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৬. </a:t>
            </a:r>
            <a:r>
              <a:rPr lang="en-US" sz="2800" dirty="0" err="1"/>
              <a:t>রাসায়নিক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01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  <p:bldP spid="58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311AD5-F04E-4662-91EE-F7FC02975063}"/>
              </a:ext>
            </a:extLst>
          </p:cNvPr>
          <p:cNvGrpSpPr/>
          <p:nvPr/>
        </p:nvGrpSpPr>
        <p:grpSpPr>
          <a:xfrm>
            <a:off x="3732480" y="401734"/>
            <a:ext cx="5106720" cy="900739"/>
            <a:chOff x="4632959" y="246179"/>
            <a:chExt cx="3965039" cy="90073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C0757BE-A37A-4356-A105-E648E5FA02E1}"/>
                </a:ext>
              </a:extLst>
            </p:cNvPr>
            <p:cNvSpPr txBox="1"/>
            <p:nvPr/>
          </p:nvSpPr>
          <p:spPr>
            <a:xfrm>
              <a:off x="4909693" y="246179"/>
              <a:ext cx="3383943" cy="900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মূল্যায়ন</a:t>
              </a:r>
              <a:endPara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734990D-724D-4A91-8463-4B24A5D4C166}"/>
                </a:ext>
              </a:extLst>
            </p:cNvPr>
            <p:cNvSpPr/>
            <p:nvPr/>
          </p:nvSpPr>
          <p:spPr>
            <a:xfrm>
              <a:off x="8336212" y="490713"/>
              <a:ext cx="261786" cy="37347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BF6B318-7BBA-43C6-BFBB-452FDF7A0A78}"/>
                </a:ext>
              </a:extLst>
            </p:cNvPr>
            <p:cNvSpPr/>
            <p:nvPr/>
          </p:nvSpPr>
          <p:spPr>
            <a:xfrm>
              <a:off x="4632959" y="484872"/>
              <a:ext cx="234159" cy="37931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6EE808-5269-4DB7-B0EA-67032769D867}"/>
              </a:ext>
            </a:extLst>
          </p:cNvPr>
          <p:cNvSpPr txBox="1"/>
          <p:nvPr/>
        </p:nvSpPr>
        <p:spPr>
          <a:xfrm>
            <a:off x="2572348" y="2277020"/>
            <a:ext cx="7391400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  <a:r>
              <a:rPr lang="en-US" sz="2800" dirty="0" err="1"/>
              <a:t>ব্যবহৃত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err="1"/>
              <a:t>এমন</a:t>
            </a:r>
            <a:r>
              <a:rPr lang="en-US" sz="2800" dirty="0"/>
              <a:t> </a:t>
            </a:r>
            <a:r>
              <a:rPr lang="en-US" sz="2800" dirty="0" err="1"/>
              <a:t>পাঁচটি</a:t>
            </a:r>
            <a:r>
              <a:rPr lang="en-US" sz="2800" dirty="0"/>
              <a:t> </a:t>
            </a:r>
            <a:r>
              <a:rPr lang="en-US" sz="2800" dirty="0" err="1"/>
              <a:t>কাজের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লিখ</a:t>
            </a:r>
            <a:r>
              <a:rPr lang="en-US" sz="28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0840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931A2-F92D-46C1-9D79-197C730B2FDF}"/>
              </a:ext>
            </a:extLst>
          </p:cNvPr>
          <p:cNvSpPr txBox="1"/>
          <p:nvPr/>
        </p:nvSpPr>
        <p:spPr>
          <a:xfrm rot="16200000">
            <a:off x="2671886" y="3122160"/>
            <a:ext cx="64613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</a:rPr>
              <a:t>পাঠ্য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বইয়ের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সাথে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সংযোগ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স্থাপন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B1C70-E2B3-408C-B069-5059962AD180}"/>
              </a:ext>
            </a:extLst>
          </p:cNvPr>
          <p:cNvSpPr txBox="1"/>
          <p:nvPr/>
        </p:nvSpPr>
        <p:spPr>
          <a:xfrm rot="16200000">
            <a:off x="2589167" y="2951946"/>
            <a:ext cx="6630174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৩০, ৩১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মিলিয়ে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49A96-2A33-4B0B-B60F-44243516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4" y="106098"/>
            <a:ext cx="5978405" cy="663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1F74E-1202-41D8-954B-085FEFEE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83" y="83767"/>
            <a:ext cx="5750942" cy="66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113BA-87AE-48DD-B369-D6C48792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" y="262779"/>
            <a:ext cx="5795124" cy="579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6061C-2346-48CA-B036-BFE7C427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78" y="262779"/>
            <a:ext cx="5795124" cy="5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D24BF-327F-42BF-9667-1ABF0107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0" y="1"/>
            <a:ext cx="11434539" cy="3569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495BA-0FA4-4092-A57E-5BD856DED98E}"/>
              </a:ext>
            </a:extLst>
          </p:cNvPr>
          <p:cNvSpPr txBox="1"/>
          <p:nvPr/>
        </p:nvSpPr>
        <p:spPr>
          <a:xfrm>
            <a:off x="9124648" y="15827"/>
            <a:ext cx="3067352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বাড়ির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9D9D6-F3AB-4484-BD25-285E1239F1D4}"/>
              </a:ext>
            </a:extLst>
          </p:cNvPr>
          <p:cNvSpPr txBox="1"/>
          <p:nvPr/>
        </p:nvSpPr>
        <p:spPr>
          <a:xfrm>
            <a:off x="1376680" y="4519916"/>
            <a:ext cx="1029462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শক্তির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পাঁচটি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ব্যবহার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খাতায়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লিখে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আসবে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FD954-F73C-4403-8736-EDFD5D9F9A92}"/>
              </a:ext>
            </a:extLst>
          </p:cNvPr>
          <p:cNvSpPr txBox="1"/>
          <p:nvPr/>
        </p:nvSpPr>
        <p:spPr>
          <a:xfrm>
            <a:off x="132080" y="4514208"/>
            <a:ext cx="108712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প্রশ্ন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4359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3A168-45CB-4B64-BA65-A02D94A5E52D}"/>
              </a:ext>
            </a:extLst>
          </p:cNvPr>
          <p:cNvSpPr txBox="1"/>
          <p:nvPr/>
        </p:nvSpPr>
        <p:spPr>
          <a:xfrm>
            <a:off x="2862428" y="4162934"/>
            <a:ext cx="51146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সমাপ্তি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A854-5E1C-4B3E-A65C-54DE31FE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4587281" y="-56772"/>
            <a:ext cx="7192170" cy="368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59978-DA00-4C5C-BC49-B82C7682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2904812" y="1595048"/>
            <a:ext cx="3859219" cy="197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2F8C-3AA3-401D-A982-AA035866D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-192841" y="1808927"/>
            <a:ext cx="3859219" cy="1975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7F907-6425-4542-A510-A9D8A777ADF4}"/>
              </a:ext>
            </a:extLst>
          </p:cNvPr>
          <p:cNvSpPr txBox="1"/>
          <p:nvPr/>
        </p:nvSpPr>
        <p:spPr>
          <a:xfrm>
            <a:off x="1501255" y="532267"/>
            <a:ext cx="32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38144-566E-444F-9336-41C7CEF5D623}"/>
              </a:ext>
            </a:extLst>
          </p:cNvPr>
          <p:cNvSpPr txBox="1"/>
          <p:nvPr/>
        </p:nvSpPr>
        <p:spPr>
          <a:xfrm>
            <a:off x="5488904" y="2318044"/>
            <a:ext cx="26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অসংখ্য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9929F-A36B-409C-98FD-47409090054D}"/>
              </a:ext>
            </a:extLst>
          </p:cNvPr>
          <p:cNvSpPr txBox="1"/>
          <p:nvPr/>
        </p:nvSpPr>
        <p:spPr>
          <a:xfrm>
            <a:off x="7145154" y="3152343"/>
            <a:ext cx="255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81E69-5578-49ED-B414-94609780E2EC}"/>
              </a:ext>
            </a:extLst>
          </p:cNvPr>
          <p:cNvSpPr txBox="1"/>
          <p:nvPr/>
        </p:nvSpPr>
        <p:spPr>
          <a:xfrm>
            <a:off x="2222531" y="1322303"/>
            <a:ext cx="282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আবারও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12D99-33FA-4634-93C0-8891C65DF22A}"/>
              </a:ext>
            </a:extLst>
          </p:cNvPr>
          <p:cNvSpPr txBox="1"/>
          <p:nvPr/>
        </p:nvSpPr>
        <p:spPr>
          <a:xfrm>
            <a:off x="-30480" y="1966464"/>
            <a:ext cx="1235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প্রা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থ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মি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ক</a:t>
            </a:r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54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বি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জ্ঞা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</a:t>
            </a:r>
            <a:r>
              <a:rPr lang="en-US" sz="5400" dirty="0"/>
              <a:t> </a:t>
            </a:r>
            <a:r>
              <a:rPr lang="en-US" sz="4800" dirty="0" err="1"/>
              <a:t>বিষয়ের</a:t>
            </a:r>
            <a:r>
              <a:rPr lang="en-US" sz="5400" dirty="0"/>
              <a:t> </a:t>
            </a:r>
            <a:r>
              <a:rPr lang="en-US" sz="4800" dirty="0" err="1"/>
              <a:t>পাঠদানে</a:t>
            </a:r>
            <a:r>
              <a:rPr lang="en-US" sz="5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D455C-63C0-4CFE-AEBD-35D7891BC0CB}"/>
              </a:ext>
            </a:extLst>
          </p:cNvPr>
          <p:cNvSpPr txBox="1"/>
          <p:nvPr/>
        </p:nvSpPr>
        <p:spPr>
          <a:xfrm>
            <a:off x="351789" y="3429000"/>
            <a:ext cx="610997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সবাইকে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BFADC-84B6-4E81-9DC8-0836B03B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0" y="17552"/>
            <a:ext cx="1916411" cy="165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8C41E-3464-47E7-875D-8FA78B44A25B}"/>
              </a:ext>
            </a:extLst>
          </p:cNvPr>
          <p:cNvSpPr txBox="1"/>
          <p:nvPr/>
        </p:nvSpPr>
        <p:spPr>
          <a:xfrm>
            <a:off x="5961381" y="4828768"/>
            <a:ext cx="55752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স্বাগতম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1DBAE7-820C-4187-8DA7-4F2472C67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35" y="1884183"/>
            <a:ext cx="3806776" cy="3451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97F3A-9717-4B40-B315-743BD42B1FFB}"/>
              </a:ext>
            </a:extLst>
          </p:cNvPr>
          <p:cNvSpPr txBox="1"/>
          <p:nvPr/>
        </p:nvSpPr>
        <p:spPr>
          <a:xfrm>
            <a:off x="1462335" y="996075"/>
            <a:ext cx="4121239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শিক্ষক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পরিচিতি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B15A5-27A6-444F-9737-337C49D91857}"/>
              </a:ext>
            </a:extLst>
          </p:cNvPr>
          <p:cNvSpPr txBox="1"/>
          <p:nvPr/>
        </p:nvSpPr>
        <p:spPr>
          <a:xfrm>
            <a:off x="6251728" y="2500636"/>
            <a:ext cx="49440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মোহাম্মদ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শামছুন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নূর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7FD4C-05DE-47D1-93B7-A0C7A23EB7CC}"/>
              </a:ext>
            </a:extLst>
          </p:cNvPr>
          <p:cNvSpPr txBox="1"/>
          <p:nvPr/>
        </p:nvSpPr>
        <p:spPr>
          <a:xfrm>
            <a:off x="7309948" y="3369314"/>
            <a:ext cx="294959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প্রধান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E2ECE-6EF9-458D-9794-1B12E8595D0B}"/>
              </a:ext>
            </a:extLst>
          </p:cNvPr>
          <p:cNvSpPr txBox="1"/>
          <p:nvPr/>
        </p:nvSpPr>
        <p:spPr>
          <a:xfrm>
            <a:off x="7198802" y="4790094"/>
            <a:ext cx="30607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কোম্পানীগঞ্জ</a:t>
            </a:r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সিলেট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2DB7-58FE-44A9-A474-D43F9529AD5A}"/>
              </a:ext>
            </a:extLst>
          </p:cNvPr>
          <p:cNvSpPr txBox="1"/>
          <p:nvPr/>
        </p:nvSpPr>
        <p:spPr>
          <a:xfrm>
            <a:off x="5725824" y="4141713"/>
            <a:ext cx="57157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মুরারগাঁও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সরকারি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প্রাথমিক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বিদ্যালয়</a:t>
            </a:r>
            <a:endParaRPr lang="en-US" sz="28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CCFB0-3149-442C-B933-4FCFB5FB3894}"/>
              </a:ext>
            </a:extLst>
          </p:cNvPr>
          <p:cNvSpPr txBox="1"/>
          <p:nvPr/>
        </p:nvSpPr>
        <p:spPr>
          <a:xfrm>
            <a:off x="6096000" y="5379538"/>
            <a:ext cx="47191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shadmanheya@gmail.com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7392F73-A570-4343-AA14-A4446ACC8E5D}"/>
              </a:ext>
            </a:extLst>
          </p:cNvPr>
          <p:cNvSpPr/>
          <p:nvPr/>
        </p:nvSpPr>
        <p:spPr>
          <a:xfrm rot="18577254">
            <a:off x="4059147" y="1668636"/>
            <a:ext cx="952469" cy="1781078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F918-1735-4B69-B8C8-7FF0A0BFBC14}"/>
              </a:ext>
            </a:extLst>
          </p:cNvPr>
          <p:cNvSpPr txBox="1"/>
          <p:nvPr/>
        </p:nvSpPr>
        <p:spPr>
          <a:xfrm rot="2582687">
            <a:off x="3750162" y="2414270"/>
            <a:ext cx="16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01728287362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A8FBA7-BF1D-4F85-8FCB-1AF291B4C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2" y="57353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7442F-2F0E-4C1A-A4A0-97D1F409E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34" y="564115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497764-E175-4B58-B105-219E4BF2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6">
            <a:off x="237921" y="5641149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26F723-6AB3-4A5B-A079-E5772ADDC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34" y="100093"/>
            <a:ext cx="910786" cy="9107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7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6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6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6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39678-7085-4272-966E-CB30D6BF04AC}"/>
              </a:ext>
            </a:extLst>
          </p:cNvPr>
          <p:cNvSpPr txBox="1"/>
          <p:nvPr/>
        </p:nvSpPr>
        <p:spPr>
          <a:xfrm>
            <a:off x="2903079" y="196871"/>
            <a:ext cx="3970161" cy="830997"/>
          </a:xfrm>
          <a:prstGeom prst="rect">
            <a:avLst/>
          </a:prstGeom>
          <a:solidFill>
            <a:srgbClr val="C22EA6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B762-22DA-4814-A8B7-B970288375C7}"/>
              </a:ext>
            </a:extLst>
          </p:cNvPr>
          <p:cNvSpPr txBox="1"/>
          <p:nvPr/>
        </p:nvSpPr>
        <p:spPr>
          <a:xfrm>
            <a:off x="442929" y="1283087"/>
            <a:ext cx="6936827" cy="46474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পঞ্চম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শ্রেণি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প্রাথমিক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বিজ্ঞান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অধ্যায়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পাঁচ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মূলপাঠ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পদার্থ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শক্তি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পাঠ্যাংশ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কিছু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সামর্থই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হলো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শক্তি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………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আলোচনা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কাজটি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সম্পন্ন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পৃষ্ঠা-৩০…৩১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৪০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মিনিট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28AB2-FE92-4124-87DC-9C8AED0FD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16" y="196871"/>
            <a:ext cx="4344006" cy="62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A3A4C-07A0-4C02-A7E7-FB77BBD59024}"/>
              </a:ext>
            </a:extLst>
          </p:cNvPr>
          <p:cNvSpPr txBox="1"/>
          <p:nvPr/>
        </p:nvSpPr>
        <p:spPr>
          <a:xfrm>
            <a:off x="2777836" y="688255"/>
            <a:ext cx="634284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এই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পাঠ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শেষে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শিক্ষার্থীরা</a:t>
            </a:r>
            <a:r>
              <a:rPr lang="en-US" sz="4000" b="1" dirty="0">
                <a:ln/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EE4AB-6198-4549-9152-9F11FDAD493F}"/>
              </a:ext>
            </a:extLst>
          </p:cNvPr>
          <p:cNvSpPr txBox="1"/>
          <p:nvPr/>
        </p:nvSpPr>
        <p:spPr>
          <a:xfrm>
            <a:off x="2882895" y="2058771"/>
            <a:ext cx="80018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শক্তির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বিভিন্ন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উৎসের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নাম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বলতে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63C31-5A02-4B5E-941A-0E631D5D5436}"/>
              </a:ext>
            </a:extLst>
          </p:cNvPr>
          <p:cNvSpPr txBox="1"/>
          <p:nvPr/>
        </p:nvSpPr>
        <p:spPr>
          <a:xfrm>
            <a:off x="1366893" y="2159820"/>
            <a:ext cx="168416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১৬.২.১</a:t>
            </a:r>
          </a:p>
        </p:txBody>
      </p:sp>
    </p:spTree>
    <p:extLst>
      <p:ext uri="{BB962C8B-B14F-4D97-AF65-F5344CB8AC3E}">
        <p14:creationId xmlns:p14="http://schemas.microsoft.com/office/powerpoint/2010/main" val="5297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  <p:bldP spid="3" grpId="0" build="p" bldLvl="2" animBg="1"/>
      <p:bldP spid="5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9D2638-BF18-4CB1-AC15-0AA494AA1723}"/>
              </a:ext>
            </a:extLst>
          </p:cNvPr>
          <p:cNvSpPr txBox="1"/>
          <p:nvPr/>
        </p:nvSpPr>
        <p:spPr>
          <a:xfrm>
            <a:off x="3396021" y="238145"/>
            <a:ext cx="6002867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চলো</a:t>
            </a:r>
            <a:r>
              <a:rPr lang="en-US" sz="4400" dirty="0"/>
              <a:t> </a:t>
            </a:r>
            <a:r>
              <a:rPr lang="en-US" sz="4400" dirty="0" err="1"/>
              <a:t>একটি</a:t>
            </a:r>
            <a:r>
              <a:rPr lang="en-US" sz="4400" dirty="0"/>
              <a:t> </a:t>
            </a:r>
            <a:r>
              <a:rPr lang="en-US" sz="4400" dirty="0" err="1"/>
              <a:t>ভিডিও</a:t>
            </a:r>
            <a:r>
              <a:rPr lang="en-US" sz="4400" dirty="0"/>
              <a:t> </a:t>
            </a:r>
            <a:r>
              <a:rPr lang="en-US" sz="4400" dirty="0" err="1"/>
              <a:t>দেখি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CA970-DDAF-4C0A-A146-0C235D537912}"/>
              </a:ext>
            </a:extLst>
          </p:cNvPr>
          <p:cNvSpPr txBox="1"/>
          <p:nvPr/>
        </p:nvSpPr>
        <p:spPr>
          <a:xfrm>
            <a:off x="3396021" y="220801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http://youtube.com/watch?v=Giek094C_l4</a:t>
            </a:r>
          </a:p>
        </p:txBody>
      </p:sp>
    </p:spTree>
    <p:extLst>
      <p:ext uri="{BB962C8B-B14F-4D97-AF65-F5344CB8AC3E}">
        <p14:creationId xmlns:p14="http://schemas.microsoft.com/office/powerpoint/2010/main" val="5142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109D1E-9F19-4FEB-9EB0-5EA18DCE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3" y="1758687"/>
            <a:ext cx="3445479" cy="5099314"/>
          </a:xfrm>
          <a:prstGeom prst="rect">
            <a:avLst/>
          </a:prstGeom>
        </p:spPr>
      </p:pic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A9D7A054-9BB2-4674-A84F-96E0DA83A423}"/>
              </a:ext>
            </a:extLst>
          </p:cNvPr>
          <p:cNvSpPr/>
          <p:nvPr/>
        </p:nvSpPr>
        <p:spPr>
          <a:xfrm>
            <a:off x="1109272" y="-3874"/>
            <a:ext cx="9069049" cy="1379093"/>
          </a:xfrm>
          <a:prstGeom prst="ellipseRibbon2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49941-829B-4402-83BD-F6A834678BD4}"/>
              </a:ext>
            </a:extLst>
          </p:cNvPr>
          <p:cNvSpPr txBox="1"/>
          <p:nvPr/>
        </p:nvSpPr>
        <p:spPr>
          <a:xfrm>
            <a:off x="4326559" y="3172495"/>
            <a:ext cx="7133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পাঠ-১ :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আমাদের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চারপাশের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শক্তিসমূহ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BCBFA-9C79-4557-8E2A-9CCF980C6590}"/>
              </a:ext>
            </a:extLst>
          </p:cNvPr>
          <p:cNvSpPr txBox="1"/>
          <p:nvPr/>
        </p:nvSpPr>
        <p:spPr>
          <a:xfrm>
            <a:off x="3493958" y="167422"/>
            <a:ext cx="445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65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44270A3A-7275-4F11-B6E1-DF6E7EA8CF35}"/>
              </a:ext>
            </a:extLst>
          </p:cNvPr>
          <p:cNvSpPr txBox="1"/>
          <p:nvPr/>
        </p:nvSpPr>
        <p:spPr>
          <a:xfrm>
            <a:off x="3389671" y="96744"/>
            <a:ext cx="346693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উপস্থাপন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C39B5D7-92E7-4507-84BF-BB992075D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06" y="936410"/>
            <a:ext cx="9605783" cy="540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B0F8E-473F-44FC-831C-9419425366C0}"/>
              </a:ext>
            </a:extLst>
          </p:cNvPr>
          <p:cNvSpPr txBox="1"/>
          <p:nvPr/>
        </p:nvSpPr>
        <p:spPr>
          <a:xfrm>
            <a:off x="1245906" y="2120610"/>
            <a:ext cx="627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শিক্ষার্থীদের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উদ্দেশ্যে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প্রশ্ন</a:t>
            </a:r>
            <a:r>
              <a:rPr lang="en-US" sz="4400" dirty="0">
                <a:solidFill>
                  <a:srgbClr val="FF0066"/>
                </a:solidFill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A1C8A-C13B-4D99-BDA4-98FD28BD644D}"/>
              </a:ext>
            </a:extLst>
          </p:cNvPr>
          <p:cNvSpPr txBox="1"/>
          <p:nvPr/>
        </p:nvSpPr>
        <p:spPr>
          <a:xfrm>
            <a:off x="1794387" y="3011633"/>
            <a:ext cx="2584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শক্তি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কি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8D04D3-4D88-4953-9956-43E406551B90}"/>
              </a:ext>
            </a:extLst>
          </p:cNvPr>
          <p:cNvSpPr txBox="1"/>
          <p:nvPr/>
        </p:nvSpPr>
        <p:spPr>
          <a:xfrm>
            <a:off x="4378796" y="3011633"/>
            <a:ext cx="6479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শক্তি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কত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প্রকার</a:t>
            </a:r>
            <a:r>
              <a:rPr lang="en-US" sz="4400" dirty="0">
                <a:solidFill>
                  <a:srgbClr val="FF0066"/>
                </a:solidFill>
              </a:rPr>
              <a:t> ও </a:t>
            </a:r>
            <a:r>
              <a:rPr lang="en-US" sz="4400" dirty="0" err="1">
                <a:solidFill>
                  <a:srgbClr val="FF0066"/>
                </a:solidFill>
              </a:rPr>
              <a:t>কী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কী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569FD-1A7C-4A5D-B293-27EB68E6CFD2}"/>
              </a:ext>
            </a:extLst>
          </p:cNvPr>
          <p:cNvSpPr txBox="1"/>
          <p:nvPr/>
        </p:nvSpPr>
        <p:spPr>
          <a:xfrm>
            <a:off x="1794387" y="3638038"/>
            <a:ext cx="7509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আমরা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কোথা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থেকে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শক্তি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পাই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9340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5" grpId="0"/>
      <p:bldP spid="5" grpId="1"/>
      <p:bldP spid="26" grpId="0"/>
      <p:bldP spid="26" grpId="1"/>
      <p:bldP spid="27" grpId="0"/>
      <p:bldP spid="27" grpId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4248</TotalTime>
  <Words>460</Words>
  <Application>Microsoft Office PowerPoint</Application>
  <PresentationFormat>Widescreen</PresentationFormat>
  <Paragraphs>117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Calisto MT</vt:lpstr>
      <vt:lpstr>Franklin Gothic Demi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236</cp:revision>
  <dcterms:created xsi:type="dcterms:W3CDTF">2021-05-24T19:50:59Z</dcterms:created>
  <dcterms:modified xsi:type="dcterms:W3CDTF">2021-07-31T08:18:15Z</dcterms:modified>
</cp:coreProperties>
</file>