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5" r:id="rId2"/>
    <p:sldId id="283" r:id="rId3"/>
    <p:sldId id="263" r:id="rId4"/>
    <p:sldId id="261" r:id="rId5"/>
    <p:sldId id="276" r:id="rId6"/>
    <p:sldId id="269" r:id="rId7"/>
    <p:sldId id="257" r:id="rId8"/>
    <p:sldId id="277" r:id="rId9"/>
    <p:sldId id="278" r:id="rId10"/>
    <p:sldId id="279" r:id="rId11"/>
    <p:sldId id="264" r:id="rId12"/>
    <p:sldId id="262" r:id="rId13"/>
    <p:sldId id="265" r:id="rId14"/>
    <p:sldId id="280" r:id="rId15"/>
    <p:sldId id="281" r:id="rId16"/>
    <p:sldId id="282" r:id="rId17"/>
    <p:sldId id="267" r:id="rId18"/>
    <p:sldId id="266" r:id="rId19"/>
    <p:sldId id="268" r:id="rId20"/>
    <p:sldId id="274" r:id="rId21"/>
    <p:sldId id="273" r:id="rId22"/>
    <p:sldId id="285" r:id="rId23"/>
    <p:sldId id="284" r:id="rId24"/>
    <p:sldId id="287" r:id="rId25"/>
    <p:sldId id="286" r:id="rId26"/>
    <p:sldId id="288" r:id="rId27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48" y="-18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13053-137A-436D-8154-F6B395F80B1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D1B021-15B8-41A5-BFC6-9022B433FA36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পুষ্টি</a:t>
          </a:r>
          <a:r>
            <a:rPr lang="bn-IN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উপাদান</a:t>
          </a:r>
          <a:endParaRPr lang="en-US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169F98C-6658-4975-96FF-8A982CC2D3B5}" type="parTrans" cxnId="{325C8122-3D00-4059-8930-4E6FD7EA4EE0}">
      <dgm:prSet/>
      <dgm:spPr/>
      <dgm:t>
        <a:bodyPr/>
        <a:lstStyle/>
        <a:p>
          <a:endParaRPr lang="en-US">
            <a:solidFill>
              <a:srgbClr val="009900"/>
            </a:solidFill>
          </a:endParaRPr>
        </a:p>
      </dgm:t>
    </dgm:pt>
    <dgm:pt modelId="{EC7DEF46-D8C9-455B-89ED-1874FCD87AE6}" type="sibTrans" cxnId="{325C8122-3D00-4059-8930-4E6FD7EA4EE0}">
      <dgm:prSet/>
      <dgm:spPr/>
      <dgm:t>
        <a:bodyPr/>
        <a:lstStyle/>
        <a:p>
          <a:endParaRPr lang="en-US">
            <a:solidFill>
              <a:srgbClr val="009900"/>
            </a:solidFill>
          </a:endParaRPr>
        </a:p>
      </dgm:t>
    </dgm:pt>
    <dgm:pt modelId="{822B810A-08B0-44CF-AACD-22D0DFCC0B3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bn-IN" sz="3200" b="1" cap="none" spc="0" dirty="0" smtClean="0">
              <a:ln/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rPr>
            <a:t>আমিষ</a:t>
          </a:r>
          <a:endParaRPr lang="en-US" sz="3200" b="1" cap="none" spc="0" dirty="0">
            <a:ln/>
            <a:solidFill>
              <a:srgbClr val="00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A2A40A-90F7-402B-AFED-E60B07CD221E}" type="parTrans" cxnId="{7B4C8F6B-BBED-4918-8790-AEA49EC6E46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rgbClr val="009900"/>
            </a:solidFill>
          </a:endParaRPr>
        </a:p>
      </dgm:t>
    </dgm:pt>
    <dgm:pt modelId="{BAAA68A0-19A8-4BC4-8CE0-A1998717FA0A}" type="sibTrans" cxnId="{7B4C8F6B-BBED-4918-8790-AEA49EC6E465}">
      <dgm:prSet/>
      <dgm:spPr/>
      <dgm:t>
        <a:bodyPr/>
        <a:lstStyle/>
        <a:p>
          <a:endParaRPr lang="en-US">
            <a:solidFill>
              <a:srgbClr val="009900"/>
            </a:solidFill>
          </a:endParaRPr>
        </a:p>
      </dgm:t>
    </dgm:pt>
    <dgm:pt modelId="{760ADE9A-E3ED-4AC6-B856-D9923A69A66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en-US" sz="3200" b="1" cap="none" spc="0" dirty="0" err="1" smtClean="0">
              <a:ln/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rPr>
            <a:t>শর্করা</a:t>
          </a:r>
          <a:endParaRPr lang="en-US" sz="3200" b="1" cap="none" spc="0" dirty="0">
            <a:ln/>
            <a:solidFill>
              <a:srgbClr val="00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6164CE-E89F-405A-8920-D26DD3276F94}" type="parTrans" cxnId="{FB7C8FBA-163A-4F79-B6D8-142E02B1354F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rgbClr val="009900"/>
            </a:solidFill>
          </a:endParaRPr>
        </a:p>
      </dgm:t>
    </dgm:pt>
    <dgm:pt modelId="{28840796-87D6-4C44-8BF3-875952944333}" type="sibTrans" cxnId="{FB7C8FBA-163A-4F79-B6D8-142E02B1354F}">
      <dgm:prSet/>
      <dgm:spPr/>
      <dgm:t>
        <a:bodyPr/>
        <a:lstStyle/>
        <a:p>
          <a:endParaRPr lang="en-US">
            <a:solidFill>
              <a:srgbClr val="009900"/>
            </a:solidFill>
          </a:endParaRPr>
        </a:p>
      </dgm:t>
    </dgm:pt>
    <dgm:pt modelId="{13B57896-6436-4106-BF87-747A54E19E1A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b="1" cap="none" spc="0" dirty="0" smtClean="0">
              <a:ln w="0"/>
              <a:solidFill>
                <a:srgbClr val="00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r>
            <a:rPr lang="bn-BD" sz="2800" b="1" cap="none" spc="0" dirty="0" smtClean="0">
              <a:ln w="0"/>
              <a:solidFill>
                <a:srgbClr val="00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bn-IN" sz="2800" b="1" cap="none" spc="0" dirty="0" smtClean="0">
              <a:ln w="0"/>
              <a:solidFill>
                <a:srgbClr val="00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খনিজ</a:t>
          </a:r>
          <a:r>
            <a:rPr lang="bn-BD" sz="2800" b="1" cap="none" spc="0" dirty="0" smtClean="0">
              <a:ln w="0"/>
              <a:solidFill>
                <a:srgbClr val="00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লবণ</a:t>
          </a:r>
          <a:endParaRPr lang="en-US" sz="2800" b="1" cap="none" spc="0" dirty="0">
            <a:ln w="0"/>
            <a:solidFill>
              <a:srgbClr val="0099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EE3E468-435F-4684-A72D-6F406B36B504}" type="parTrans" cxnId="{A4F23F23-971A-460D-9304-4401F10EF26E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rgbClr val="009900"/>
            </a:solidFill>
          </a:endParaRPr>
        </a:p>
      </dgm:t>
    </dgm:pt>
    <dgm:pt modelId="{6AA284E6-2D80-404F-955B-81E33647E543}" type="sibTrans" cxnId="{A4F23F23-971A-460D-9304-4401F10EF26E}">
      <dgm:prSet/>
      <dgm:spPr/>
      <dgm:t>
        <a:bodyPr/>
        <a:lstStyle/>
        <a:p>
          <a:endParaRPr lang="en-US">
            <a:solidFill>
              <a:srgbClr val="009900"/>
            </a:solidFill>
          </a:endParaRPr>
        </a:p>
      </dgm:t>
    </dgm:pt>
    <dgm:pt modelId="{18C38FBC-EDF6-4ABC-9C85-3C1136A6BF1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3200" b="1" dirty="0">
            <a:solidFill>
              <a:srgbClr val="00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8E45E-65F2-4E6C-8EF6-52ED85D7D3F2}" type="parTrans" cxnId="{BB7DFD14-1F31-4CE1-8583-6B0837AADC27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rgbClr val="009900"/>
            </a:solidFill>
          </a:endParaRPr>
        </a:p>
      </dgm:t>
    </dgm:pt>
    <dgm:pt modelId="{DDB5FD5F-43E8-4903-B1E0-1557BF70B804}" type="sibTrans" cxnId="{BB7DFD14-1F31-4CE1-8583-6B0837AADC27}">
      <dgm:prSet/>
      <dgm:spPr/>
      <dgm:t>
        <a:bodyPr/>
        <a:lstStyle/>
        <a:p>
          <a:endParaRPr lang="en-US">
            <a:solidFill>
              <a:srgbClr val="009900"/>
            </a:solidFill>
          </a:endParaRPr>
        </a:p>
      </dgm:t>
    </dgm:pt>
    <dgm:pt modelId="{1E3CD08F-63AB-4A6C-B5E0-65A208CB3D4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চর্বি</a:t>
          </a:r>
          <a:endParaRPr lang="en-US" sz="3200" b="1" dirty="0">
            <a:solidFill>
              <a:srgbClr val="00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itchFamily="2" charset="0"/>
          </a:endParaRPr>
        </a:p>
      </dgm:t>
    </dgm:pt>
    <dgm:pt modelId="{F5E557CD-A87C-4A49-BC8F-832F04E28752}" type="parTrans" cxnId="{CD584E54-46A8-46C8-9147-B5973FBF60A2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rgbClr val="009900"/>
            </a:solidFill>
          </a:endParaRPr>
        </a:p>
      </dgm:t>
    </dgm:pt>
    <dgm:pt modelId="{A7A946DE-FDEB-49A8-BA17-3CE106E6CA2C}" type="sibTrans" cxnId="{CD584E54-46A8-46C8-9147-B5973FBF60A2}">
      <dgm:prSet/>
      <dgm:spPr/>
      <dgm:t>
        <a:bodyPr/>
        <a:lstStyle/>
        <a:p>
          <a:endParaRPr lang="en-US">
            <a:solidFill>
              <a:srgbClr val="009900"/>
            </a:solidFill>
          </a:endParaRPr>
        </a:p>
      </dgm:t>
    </dgm:pt>
    <dgm:pt modelId="{DCB75C0E-7778-4719-9B64-D7F49495168D}" type="pres">
      <dgm:prSet presAssocID="{92013053-137A-436D-8154-F6B395F80B1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BA0A94-9D67-46DF-997E-F111304B0C78}" type="pres">
      <dgm:prSet presAssocID="{66D1B021-15B8-41A5-BFC6-9022B433FA36}" presName="centerShape" presStyleLbl="node0" presStyleIdx="0" presStyleCnt="1"/>
      <dgm:spPr/>
      <dgm:t>
        <a:bodyPr/>
        <a:lstStyle/>
        <a:p>
          <a:endParaRPr lang="en-US"/>
        </a:p>
      </dgm:t>
    </dgm:pt>
    <dgm:pt modelId="{B250D056-CD6D-4112-BAD0-99FC3F92474C}" type="pres">
      <dgm:prSet presAssocID="{CBA2A40A-90F7-402B-AFED-E60B07CD221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7D20CD96-4C8B-468E-AAEF-C1AD97F9A9E4}" type="pres">
      <dgm:prSet presAssocID="{CBA2A40A-90F7-402B-AFED-E60B07CD221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8044E45-9728-4181-99A5-5D6942EF5AAA}" type="pres">
      <dgm:prSet presAssocID="{822B810A-08B0-44CF-AACD-22D0DFCC0B39}" presName="node" presStyleLbl="node1" presStyleIdx="0" presStyleCnt="5" custRadScaleRad="99948" custRadScaleInc="-3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F76F6-C5CC-4827-954B-93C9D35047C1}" type="pres">
      <dgm:prSet presAssocID="{3A6164CE-E89F-405A-8920-D26DD3276F94}" presName="parTrans" presStyleLbl="sibTrans2D1" presStyleIdx="1" presStyleCnt="5"/>
      <dgm:spPr/>
      <dgm:t>
        <a:bodyPr/>
        <a:lstStyle/>
        <a:p>
          <a:endParaRPr lang="en-US"/>
        </a:p>
      </dgm:t>
    </dgm:pt>
    <dgm:pt modelId="{15078FCF-FE95-4CFC-9490-2B8C860873D9}" type="pres">
      <dgm:prSet presAssocID="{3A6164CE-E89F-405A-8920-D26DD3276F9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1D29DF0-0ED8-4620-AEFF-6D26F645A255}" type="pres">
      <dgm:prSet presAssocID="{760ADE9A-E3ED-4AC6-B856-D9923A69A6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C8B4A-66D1-47CE-BE44-C2F4C892C9D0}" type="pres">
      <dgm:prSet presAssocID="{F5E557CD-A87C-4A49-BC8F-832F04E28752}" presName="parTrans" presStyleLbl="sibTrans2D1" presStyleIdx="2" presStyleCnt="5"/>
      <dgm:spPr/>
      <dgm:t>
        <a:bodyPr/>
        <a:lstStyle/>
        <a:p>
          <a:endParaRPr lang="en-US"/>
        </a:p>
      </dgm:t>
    </dgm:pt>
    <dgm:pt modelId="{B3335649-192A-4CC9-B9D2-C99E9E070168}" type="pres">
      <dgm:prSet presAssocID="{F5E557CD-A87C-4A49-BC8F-832F04E2875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E02DDFD-CEE4-46EA-B49E-CEEF7B866B69}" type="pres">
      <dgm:prSet presAssocID="{1E3CD08F-63AB-4A6C-B5E0-65A208CB3D4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20AE8-DEA9-4399-B0A4-E13589F6D662}" type="pres">
      <dgm:prSet presAssocID="{BEE3E468-435F-4684-A72D-6F406B36B504}" presName="parTrans" presStyleLbl="sibTrans2D1" presStyleIdx="3" presStyleCnt="5"/>
      <dgm:spPr/>
      <dgm:t>
        <a:bodyPr/>
        <a:lstStyle/>
        <a:p>
          <a:endParaRPr lang="en-US"/>
        </a:p>
      </dgm:t>
    </dgm:pt>
    <dgm:pt modelId="{B5A2F5D2-7DFC-4912-B53C-E3AC0A7CE9A7}" type="pres">
      <dgm:prSet presAssocID="{BEE3E468-435F-4684-A72D-6F406B36B50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496C0F8-9085-45EB-8A61-8CB27D94A5F1}" type="pres">
      <dgm:prSet presAssocID="{13B57896-6436-4106-BF87-747A54E19E1A}" presName="node" presStyleLbl="node1" presStyleIdx="3" presStyleCnt="5" custScaleX="109231" custScaleY="112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9EC01-388C-4D4A-AAF0-6EEC2A7F8412}" type="pres">
      <dgm:prSet presAssocID="{4C28E45E-65F2-4E6C-8EF6-52ED85D7D3F2}" presName="parTrans" presStyleLbl="sibTrans2D1" presStyleIdx="4" presStyleCnt="5"/>
      <dgm:spPr/>
      <dgm:t>
        <a:bodyPr/>
        <a:lstStyle/>
        <a:p>
          <a:endParaRPr lang="en-US"/>
        </a:p>
      </dgm:t>
    </dgm:pt>
    <dgm:pt modelId="{E19D761E-8882-44B1-B3E7-9197DF2A8A52}" type="pres">
      <dgm:prSet presAssocID="{4C28E45E-65F2-4E6C-8EF6-52ED85D7D3F2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68B10BE4-D558-4CCE-869E-DC3034CCD086}" type="pres">
      <dgm:prSet presAssocID="{18C38FBC-EDF6-4ABC-9C85-3C1136A6BF1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4C8F6B-BBED-4918-8790-AEA49EC6E465}" srcId="{66D1B021-15B8-41A5-BFC6-9022B433FA36}" destId="{822B810A-08B0-44CF-AACD-22D0DFCC0B39}" srcOrd="0" destOrd="0" parTransId="{CBA2A40A-90F7-402B-AFED-E60B07CD221E}" sibTransId="{BAAA68A0-19A8-4BC4-8CE0-A1998717FA0A}"/>
    <dgm:cxn modelId="{325C8122-3D00-4059-8930-4E6FD7EA4EE0}" srcId="{92013053-137A-436D-8154-F6B395F80B16}" destId="{66D1B021-15B8-41A5-BFC6-9022B433FA36}" srcOrd="0" destOrd="0" parTransId="{9169F98C-6658-4975-96FF-8A982CC2D3B5}" sibTransId="{EC7DEF46-D8C9-455B-89ED-1874FCD87AE6}"/>
    <dgm:cxn modelId="{521E6A69-8261-4398-9B35-40E15907E4AD}" type="presOf" srcId="{CBA2A40A-90F7-402B-AFED-E60B07CD221E}" destId="{7D20CD96-4C8B-468E-AAEF-C1AD97F9A9E4}" srcOrd="1" destOrd="0" presId="urn:microsoft.com/office/officeart/2005/8/layout/radial5"/>
    <dgm:cxn modelId="{88124986-84A0-44D1-A23E-9ED57234AF58}" type="presOf" srcId="{F5E557CD-A87C-4A49-BC8F-832F04E28752}" destId="{B3335649-192A-4CC9-B9D2-C99E9E070168}" srcOrd="1" destOrd="0" presId="urn:microsoft.com/office/officeart/2005/8/layout/radial5"/>
    <dgm:cxn modelId="{B87B2092-94B2-44D6-A4F8-01CE97688DB6}" type="presOf" srcId="{66D1B021-15B8-41A5-BFC6-9022B433FA36}" destId="{A2BA0A94-9D67-46DF-997E-F111304B0C78}" srcOrd="0" destOrd="0" presId="urn:microsoft.com/office/officeart/2005/8/layout/radial5"/>
    <dgm:cxn modelId="{56C54C3C-C0C7-45AE-9B51-2B32ED6B865D}" type="presOf" srcId="{18C38FBC-EDF6-4ABC-9C85-3C1136A6BF11}" destId="{68B10BE4-D558-4CCE-869E-DC3034CCD086}" srcOrd="0" destOrd="0" presId="urn:microsoft.com/office/officeart/2005/8/layout/radial5"/>
    <dgm:cxn modelId="{28B1833A-4EC4-4D21-A585-ED7BCB12C67A}" type="presOf" srcId="{CBA2A40A-90F7-402B-AFED-E60B07CD221E}" destId="{B250D056-CD6D-4112-BAD0-99FC3F92474C}" srcOrd="0" destOrd="0" presId="urn:microsoft.com/office/officeart/2005/8/layout/radial5"/>
    <dgm:cxn modelId="{04E3B1DE-71E9-4CC1-B907-F34EB43AB542}" type="presOf" srcId="{4C28E45E-65F2-4E6C-8EF6-52ED85D7D3F2}" destId="{E19D761E-8882-44B1-B3E7-9197DF2A8A52}" srcOrd="1" destOrd="0" presId="urn:microsoft.com/office/officeart/2005/8/layout/radial5"/>
    <dgm:cxn modelId="{92A42B60-1E32-47B5-B4D7-AF003ED17B62}" type="presOf" srcId="{92013053-137A-436D-8154-F6B395F80B16}" destId="{DCB75C0E-7778-4719-9B64-D7F49495168D}" srcOrd="0" destOrd="0" presId="urn:microsoft.com/office/officeart/2005/8/layout/radial5"/>
    <dgm:cxn modelId="{CD584E54-46A8-46C8-9147-B5973FBF60A2}" srcId="{66D1B021-15B8-41A5-BFC6-9022B433FA36}" destId="{1E3CD08F-63AB-4A6C-B5E0-65A208CB3D49}" srcOrd="2" destOrd="0" parTransId="{F5E557CD-A87C-4A49-BC8F-832F04E28752}" sibTransId="{A7A946DE-FDEB-49A8-BA17-3CE106E6CA2C}"/>
    <dgm:cxn modelId="{7EFEE6D6-83ED-4F77-AD18-C934055502D9}" type="presOf" srcId="{4C28E45E-65F2-4E6C-8EF6-52ED85D7D3F2}" destId="{2139EC01-388C-4D4A-AAF0-6EEC2A7F8412}" srcOrd="0" destOrd="0" presId="urn:microsoft.com/office/officeart/2005/8/layout/radial5"/>
    <dgm:cxn modelId="{5C039969-A8D0-4B88-9B9D-B3359C0DD303}" type="presOf" srcId="{822B810A-08B0-44CF-AACD-22D0DFCC0B39}" destId="{08044E45-9728-4181-99A5-5D6942EF5AAA}" srcOrd="0" destOrd="0" presId="urn:microsoft.com/office/officeart/2005/8/layout/radial5"/>
    <dgm:cxn modelId="{FB7C8FBA-163A-4F79-B6D8-142E02B1354F}" srcId="{66D1B021-15B8-41A5-BFC6-9022B433FA36}" destId="{760ADE9A-E3ED-4AC6-B856-D9923A69A660}" srcOrd="1" destOrd="0" parTransId="{3A6164CE-E89F-405A-8920-D26DD3276F94}" sibTransId="{28840796-87D6-4C44-8BF3-875952944333}"/>
    <dgm:cxn modelId="{BB7DFD14-1F31-4CE1-8583-6B0837AADC27}" srcId="{66D1B021-15B8-41A5-BFC6-9022B433FA36}" destId="{18C38FBC-EDF6-4ABC-9C85-3C1136A6BF11}" srcOrd="4" destOrd="0" parTransId="{4C28E45E-65F2-4E6C-8EF6-52ED85D7D3F2}" sibTransId="{DDB5FD5F-43E8-4903-B1E0-1557BF70B804}"/>
    <dgm:cxn modelId="{89F56758-195C-4C34-8CE8-B9F3D69DD8F1}" type="presOf" srcId="{BEE3E468-435F-4684-A72D-6F406B36B504}" destId="{B5A2F5D2-7DFC-4912-B53C-E3AC0A7CE9A7}" srcOrd="1" destOrd="0" presId="urn:microsoft.com/office/officeart/2005/8/layout/radial5"/>
    <dgm:cxn modelId="{0756C0FC-9412-4315-828E-1071CD2C341C}" type="presOf" srcId="{3A6164CE-E89F-405A-8920-D26DD3276F94}" destId="{15078FCF-FE95-4CFC-9490-2B8C860873D9}" srcOrd="1" destOrd="0" presId="urn:microsoft.com/office/officeart/2005/8/layout/radial5"/>
    <dgm:cxn modelId="{6985D370-B46A-4CC3-820F-83A67BC37F45}" type="presOf" srcId="{1E3CD08F-63AB-4A6C-B5E0-65A208CB3D49}" destId="{5E02DDFD-CEE4-46EA-B49E-CEEF7B866B69}" srcOrd="0" destOrd="0" presId="urn:microsoft.com/office/officeart/2005/8/layout/radial5"/>
    <dgm:cxn modelId="{B5149E7D-EB28-44B4-8F3F-48AAAC4CAE2A}" type="presOf" srcId="{3A6164CE-E89F-405A-8920-D26DD3276F94}" destId="{701F76F6-C5CC-4827-954B-93C9D35047C1}" srcOrd="0" destOrd="0" presId="urn:microsoft.com/office/officeart/2005/8/layout/radial5"/>
    <dgm:cxn modelId="{653D5B87-B71E-4BF5-A07C-C2D71B7AE4AA}" type="presOf" srcId="{F5E557CD-A87C-4A49-BC8F-832F04E28752}" destId="{B74C8B4A-66D1-47CE-BE44-C2F4C892C9D0}" srcOrd="0" destOrd="0" presId="urn:microsoft.com/office/officeart/2005/8/layout/radial5"/>
    <dgm:cxn modelId="{188CFEDA-B1DC-4520-B9D4-096D4AE98CC0}" type="presOf" srcId="{BEE3E468-435F-4684-A72D-6F406B36B504}" destId="{C5D20AE8-DEA9-4399-B0A4-E13589F6D662}" srcOrd="0" destOrd="0" presId="urn:microsoft.com/office/officeart/2005/8/layout/radial5"/>
    <dgm:cxn modelId="{A1CDD010-B1C7-4E3E-9326-1C68181E9DE6}" type="presOf" srcId="{13B57896-6436-4106-BF87-747A54E19E1A}" destId="{D496C0F8-9085-45EB-8A61-8CB27D94A5F1}" srcOrd="0" destOrd="0" presId="urn:microsoft.com/office/officeart/2005/8/layout/radial5"/>
    <dgm:cxn modelId="{A4F23F23-971A-460D-9304-4401F10EF26E}" srcId="{66D1B021-15B8-41A5-BFC6-9022B433FA36}" destId="{13B57896-6436-4106-BF87-747A54E19E1A}" srcOrd="3" destOrd="0" parTransId="{BEE3E468-435F-4684-A72D-6F406B36B504}" sibTransId="{6AA284E6-2D80-404F-955B-81E33647E543}"/>
    <dgm:cxn modelId="{54B1FE29-5946-4420-B878-6D170BEF3683}" type="presOf" srcId="{760ADE9A-E3ED-4AC6-B856-D9923A69A660}" destId="{C1D29DF0-0ED8-4620-AEFF-6D26F645A255}" srcOrd="0" destOrd="0" presId="urn:microsoft.com/office/officeart/2005/8/layout/radial5"/>
    <dgm:cxn modelId="{3C7F9006-E246-4F89-B308-AA17E5B64532}" type="presParOf" srcId="{DCB75C0E-7778-4719-9B64-D7F49495168D}" destId="{A2BA0A94-9D67-46DF-997E-F111304B0C78}" srcOrd="0" destOrd="0" presId="urn:microsoft.com/office/officeart/2005/8/layout/radial5"/>
    <dgm:cxn modelId="{5AC4EAE9-7BFE-4FD7-B0DB-FE5841E7ED52}" type="presParOf" srcId="{DCB75C0E-7778-4719-9B64-D7F49495168D}" destId="{B250D056-CD6D-4112-BAD0-99FC3F92474C}" srcOrd="1" destOrd="0" presId="urn:microsoft.com/office/officeart/2005/8/layout/radial5"/>
    <dgm:cxn modelId="{3EE69D95-1A8A-4763-A529-7DC87ACE21CA}" type="presParOf" srcId="{B250D056-CD6D-4112-BAD0-99FC3F92474C}" destId="{7D20CD96-4C8B-468E-AAEF-C1AD97F9A9E4}" srcOrd="0" destOrd="0" presId="urn:microsoft.com/office/officeart/2005/8/layout/radial5"/>
    <dgm:cxn modelId="{E0825102-9610-4127-AA95-A65CACD9C8FA}" type="presParOf" srcId="{DCB75C0E-7778-4719-9B64-D7F49495168D}" destId="{08044E45-9728-4181-99A5-5D6942EF5AAA}" srcOrd="2" destOrd="0" presId="urn:microsoft.com/office/officeart/2005/8/layout/radial5"/>
    <dgm:cxn modelId="{08410EBD-2D1E-482C-8B8B-C21E1CE13719}" type="presParOf" srcId="{DCB75C0E-7778-4719-9B64-D7F49495168D}" destId="{701F76F6-C5CC-4827-954B-93C9D35047C1}" srcOrd="3" destOrd="0" presId="urn:microsoft.com/office/officeart/2005/8/layout/radial5"/>
    <dgm:cxn modelId="{768D6B6E-3823-4D15-9845-9164973F5174}" type="presParOf" srcId="{701F76F6-C5CC-4827-954B-93C9D35047C1}" destId="{15078FCF-FE95-4CFC-9490-2B8C860873D9}" srcOrd="0" destOrd="0" presId="urn:microsoft.com/office/officeart/2005/8/layout/radial5"/>
    <dgm:cxn modelId="{FF9917F7-5961-4526-B3F4-FE6221E81BB3}" type="presParOf" srcId="{DCB75C0E-7778-4719-9B64-D7F49495168D}" destId="{C1D29DF0-0ED8-4620-AEFF-6D26F645A255}" srcOrd="4" destOrd="0" presId="urn:microsoft.com/office/officeart/2005/8/layout/radial5"/>
    <dgm:cxn modelId="{A1E84862-795E-40AE-8B3F-0FD060DD0DCC}" type="presParOf" srcId="{DCB75C0E-7778-4719-9B64-D7F49495168D}" destId="{B74C8B4A-66D1-47CE-BE44-C2F4C892C9D0}" srcOrd="5" destOrd="0" presId="urn:microsoft.com/office/officeart/2005/8/layout/radial5"/>
    <dgm:cxn modelId="{9A09E5D9-61CF-4D5A-B32B-948805D3C2A7}" type="presParOf" srcId="{B74C8B4A-66D1-47CE-BE44-C2F4C892C9D0}" destId="{B3335649-192A-4CC9-B9D2-C99E9E070168}" srcOrd="0" destOrd="0" presId="urn:microsoft.com/office/officeart/2005/8/layout/radial5"/>
    <dgm:cxn modelId="{B75E2094-F561-4B70-A721-E3FCA3746370}" type="presParOf" srcId="{DCB75C0E-7778-4719-9B64-D7F49495168D}" destId="{5E02DDFD-CEE4-46EA-B49E-CEEF7B866B69}" srcOrd="6" destOrd="0" presId="urn:microsoft.com/office/officeart/2005/8/layout/radial5"/>
    <dgm:cxn modelId="{C5B1A032-00C2-4DA6-9904-07C6941D082C}" type="presParOf" srcId="{DCB75C0E-7778-4719-9B64-D7F49495168D}" destId="{C5D20AE8-DEA9-4399-B0A4-E13589F6D662}" srcOrd="7" destOrd="0" presId="urn:microsoft.com/office/officeart/2005/8/layout/radial5"/>
    <dgm:cxn modelId="{B8C27FA4-491E-423B-BB0A-CEEF2C2C0D39}" type="presParOf" srcId="{C5D20AE8-DEA9-4399-B0A4-E13589F6D662}" destId="{B5A2F5D2-7DFC-4912-B53C-E3AC0A7CE9A7}" srcOrd="0" destOrd="0" presId="urn:microsoft.com/office/officeart/2005/8/layout/radial5"/>
    <dgm:cxn modelId="{E95B8FE5-E5F3-4519-BB7A-4C250AB30191}" type="presParOf" srcId="{DCB75C0E-7778-4719-9B64-D7F49495168D}" destId="{D496C0F8-9085-45EB-8A61-8CB27D94A5F1}" srcOrd="8" destOrd="0" presId="urn:microsoft.com/office/officeart/2005/8/layout/radial5"/>
    <dgm:cxn modelId="{A5AB909A-8CF8-4780-B5C1-2E3776DCA3DB}" type="presParOf" srcId="{DCB75C0E-7778-4719-9B64-D7F49495168D}" destId="{2139EC01-388C-4D4A-AAF0-6EEC2A7F8412}" srcOrd="9" destOrd="0" presId="urn:microsoft.com/office/officeart/2005/8/layout/radial5"/>
    <dgm:cxn modelId="{AD5BCCED-5143-47BB-B38D-F220D66F8E2D}" type="presParOf" srcId="{2139EC01-388C-4D4A-AAF0-6EEC2A7F8412}" destId="{E19D761E-8882-44B1-B3E7-9197DF2A8A52}" srcOrd="0" destOrd="0" presId="urn:microsoft.com/office/officeart/2005/8/layout/radial5"/>
    <dgm:cxn modelId="{E43DAC56-8EA5-4357-91F7-E4B5C49E0BB6}" type="presParOf" srcId="{DCB75C0E-7778-4719-9B64-D7F49495168D}" destId="{68B10BE4-D558-4CCE-869E-DC3034CCD08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A0A94-9D67-46DF-997E-F111304B0C78}">
      <dsp:nvSpPr>
        <dsp:cNvPr id="0" name=""/>
        <dsp:cNvSpPr/>
      </dsp:nvSpPr>
      <dsp:spPr>
        <a:xfrm>
          <a:off x="6314053" y="2885382"/>
          <a:ext cx="1697492" cy="1697492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পুষ্টি</a:t>
          </a:r>
          <a:r>
            <a:rPr lang="bn-IN" sz="24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উপাদান</a:t>
          </a:r>
          <a:endParaRPr lang="en-US" sz="24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562645" y="3133974"/>
        <a:ext cx="1200308" cy="1200308"/>
      </dsp:txXfrm>
    </dsp:sp>
    <dsp:sp modelId="{B250D056-CD6D-4112-BAD0-99FC3F92474C}">
      <dsp:nvSpPr>
        <dsp:cNvPr id="0" name=""/>
        <dsp:cNvSpPr/>
      </dsp:nvSpPr>
      <dsp:spPr>
        <a:xfrm rot="16115998">
          <a:off x="6879951" y="2087095"/>
          <a:ext cx="501783" cy="67899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rgbClr val="009900"/>
            </a:solidFill>
          </a:endParaRPr>
        </a:p>
      </dsp:txBody>
      <dsp:txXfrm rot="10800000">
        <a:off x="6957057" y="2298139"/>
        <a:ext cx="351248" cy="407399"/>
      </dsp:txXfrm>
    </dsp:sp>
    <dsp:sp modelId="{08044E45-9728-4181-99A5-5D6942EF5AAA}">
      <dsp:nvSpPr>
        <dsp:cNvPr id="0" name=""/>
        <dsp:cNvSpPr/>
      </dsp:nvSpPr>
      <dsp:spPr>
        <a:xfrm>
          <a:off x="6096008" y="-57594"/>
          <a:ext cx="1997050" cy="1997050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cap="none" spc="0" dirty="0" smtClean="0">
              <a:ln/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rPr>
            <a:t>আমিষ</a:t>
          </a:r>
          <a:endParaRPr lang="en-US" sz="3200" b="1" kern="1200" cap="none" spc="0" dirty="0">
            <a:ln/>
            <a:solidFill>
              <a:srgbClr val="00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88469" y="234867"/>
        <a:ext cx="1412128" cy="1412128"/>
      </dsp:txXfrm>
    </dsp:sp>
    <dsp:sp modelId="{701F76F6-C5CC-4827-954B-93C9D35047C1}">
      <dsp:nvSpPr>
        <dsp:cNvPr id="0" name=""/>
        <dsp:cNvSpPr/>
      </dsp:nvSpPr>
      <dsp:spPr>
        <a:xfrm rot="20520000">
          <a:off x="8156104" y="2990241"/>
          <a:ext cx="502553" cy="67899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rgbClr val="009900"/>
            </a:solidFill>
          </a:endParaRPr>
        </a:p>
      </dsp:txBody>
      <dsp:txXfrm>
        <a:off x="8159794" y="3149335"/>
        <a:ext cx="351787" cy="407399"/>
      </dsp:txXfrm>
    </dsp:sp>
    <dsp:sp modelId="{C1D29DF0-0ED8-4620-AEFF-6D26F645A255}">
      <dsp:nvSpPr>
        <dsp:cNvPr id="0" name=""/>
        <dsp:cNvSpPr/>
      </dsp:nvSpPr>
      <dsp:spPr>
        <a:xfrm>
          <a:off x="8822940" y="1871750"/>
          <a:ext cx="1997050" cy="1997050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err="1" smtClean="0">
              <a:ln/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rPr>
            <a:t>শর্করা</a:t>
          </a:r>
          <a:endParaRPr lang="en-US" sz="3200" b="1" kern="1200" cap="none" spc="0" dirty="0">
            <a:ln/>
            <a:solidFill>
              <a:srgbClr val="00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15401" y="2164211"/>
        <a:ext cx="1412128" cy="1412128"/>
      </dsp:txXfrm>
    </dsp:sp>
    <dsp:sp modelId="{B74C8B4A-66D1-47CE-BE44-C2F4C892C9D0}">
      <dsp:nvSpPr>
        <dsp:cNvPr id="0" name=""/>
        <dsp:cNvSpPr/>
      </dsp:nvSpPr>
      <dsp:spPr>
        <a:xfrm rot="3240000">
          <a:off x="7680716" y="4453334"/>
          <a:ext cx="502553" cy="67899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rgbClr val="009900"/>
            </a:solidFill>
          </a:endParaRPr>
        </a:p>
      </dsp:txBody>
      <dsp:txXfrm>
        <a:off x="7711790" y="4528147"/>
        <a:ext cx="351787" cy="407399"/>
      </dsp:txXfrm>
    </dsp:sp>
    <dsp:sp modelId="{5E02DDFD-CEE4-46EA-B49E-CEEF7B866B69}">
      <dsp:nvSpPr>
        <dsp:cNvPr id="0" name=""/>
        <dsp:cNvSpPr/>
      </dsp:nvSpPr>
      <dsp:spPr>
        <a:xfrm>
          <a:off x="7807420" y="4997199"/>
          <a:ext cx="1997050" cy="1997050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চর্বি</a:t>
          </a:r>
          <a:endParaRPr lang="en-US" sz="3200" b="1" kern="1200" dirty="0">
            <a:solidFill>
              <a:srgbClr val="00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itchFamily="2" charset="0"/>
          </a:endParaRPr>
        </a:p>
      </dsp:txBody>
      <dsp:txXfrm>
        <a:off x="8099881" y="5289660"/>
        <a:ext cx="1412128" cy="1412128"/>
      </dsp:txXfrm>
    </dsp:sp>
    <dsp:sp modelId="{C5D20AE8-DEA9-4399-B0A4-E13589F6D662}">
      <dsp:nvSpPr>
        <dsp:cNvPr id="0" name=""/>
        <dsp:cNvSpPr/>
      </dsp:nvSpPr>
      <dsp:spPr>
        <a:xfrm rot="7560000">
          <a:off x="6205306" y="4408412"/>
          <a:ext cx="441875" cy="67899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rgbClr val="009900"/>
            </a:solidFill>
          </a:endParaRPr>
        </a:p>
      </dsp:txBody>
      <dsp:txXfrm rot="10800000">
        <a:off x="6310546" y="4490589"/>
        <a:ext cx="309313" cy="407399"/>
      </dsp:txXfrm>
    </dsp:sp>
    <dsp:sp modelId="{D496C0F8-9085-45EB-8A61-8CB27D94A5F1}">
      <dsp:nvSpPr>
        <dsp:cNvPr id="0" name=""/>
        <dsp:cNvSpPr/>
      </dsp:nvSpPr>
      <dsp:spPr>
        <a:xfrm>
          <a:off x="4428955" y="4870367"/>
          <a:ext cx="2181397" cy="2250715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cap="none" spc="0" dirty="0" smtClean="0">
              <a:ln w="0"/>
              <a:solidFill>
                <a:srgbClr val="00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r>
            <a:rPr lang="bn-BD" sz="2800" b="1" kern="1200" cap="none" spc="0" dirty="0" smtClean="0">
              <a:ln w="0"/>
              <a:solidFill>
                <a:srgbClr val="00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bn-IN" sz="2800" b="1" kern="1200" cap="none" spc="0" dirty="0" smtClean="0">
              <a:ln w="0"/>
              <a:solidFill>
                <a:srgbClr val="00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খনিজ</a:t>
          </a:r>
          <a:r>
            <a:rPr lang="bn-BD" sz="2800" b="1" kern="1200" cap="none" spc="0" dirty="0" smtClean="0">
              <a:ln w="0"/>
              <a:solidFill>
                <a:srgbClr val="00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লবণ</a:t>
          </a:r>
          <a:endParaRPr lang="en-US" sz="2800" b="1" kern="1200" cap="none" spc="0" dirty="0">
            <a:ln w="0"/>
            <a:solidFill>
              <a:srgbClr val="0099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748413" y="5199977"/>
        <a:ext cx="1542481" cy="1591495"/>
      </dsp:txXfrm>
    </dsp:sp>
    <dsp:sp modelId="{2139EC01-388C-4D4A-AAF0-6EEC2A7F8412}">
      <dsp:nvSpPr>
        <dsp:cNvPr id="0" name=""/>
        <dsp:cNvSpPr/>
      </dsp:nvSpPr>
      <dsp:spPr>
        <a:xfrm rot="11880000">
          <a:off x="5666941" y="2990241"/>
          <a:ext cx="502553" cy="67899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rgbClr val="009900"/>
            </a:solidFill>
          </a:endParaRPr>
        </a:p>
      </dsp:txBody>
      <dsp:txXfrm rot="10800000">
        <a:off x="5814017" y="3149335"/>
        <a:ext cx="351787" cy="407399"/>
      </dsp:txXfrm>
    </dsp:sp>
    <dsp:sp modelId="{68B10BE4-D558-4CCE-869E-DC3034CCD086}">
      <dsp:nvSpPr>
        <dsp:cNvPr id="0" name=""/>
        <dsp:cNvSpPr/>
      </dsp:nvSpPr>
      <dsp:spPr>
        <a:xfrm>
          <a:off x="3505609" y="1871750"/>
          <a:ext cx="1997050" cy="1997050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3200" b="1" kern="1200" dirty="0">
            <a:solidFill>
              <a:srgbClr val="00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98070" y="2164211"/>
        <a:ext cx="1412128" cy="1412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92661-E37A-4EE2-A7A4-60449EE96CF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4928D-CCD0-4CAA-AF1E-59E18CCB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59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4928D-CCD0-4CAA-AF1E-59E18CCB53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69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4928D-CCD0-4CAA-AF1E-59E18CCB53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99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4928D-CCD0-4CAA-AF1E-59E18CCB53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6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7D8A-195F-40B4-A236-1A96F58D0AC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7D8A-195F-40B4-A236-1A96F58D0AC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7D8A-195F-40B4-A236-1A96F58D0AC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7D8A-195F-40B4-A236-1A96F58D0AC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7D8A-195F-40B4-A236-1A96F58D0AC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7D8A-195F-40B4-A236-1A96F58D0AC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7D8A-195F-40B4-A236-1A96F58D0AC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7D8A-195F-40B4-A236-1A96F58D0AC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7D8A-195F-40B4-A236-1A96F58D0AC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7D8A-195F-40B4-A236-1A96F58D0AC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7D8A-195F-40B4-A236-1A96F58D0AC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17D8A-195F-40B4-A236-1A96F58D0AC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D1053-C9D4-48F4-A5B3-BC36A9DB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n.wikipedia.org/wiki/%E0%A6%B6%E0%A6%BF%E0%A6%AE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nglarkobita.com/user/profile/3059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nglarkobita.com/user/profile/2190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658109" cy="822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2286000"/>
            <a:ext cx="5645385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03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131" y="-91805"/>
            <a:ext cx="14820661" cy="8413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114799"/>
            <a:ext cx="7328160" cy="381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332" y="4114799"/>
            <a:ext cx="6686668" cy="38100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44597"/>
            <a:ext cx="7328160" cy="381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144597"/>
            <a:ext cx="6553200" cy="380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756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457200"/>
            <a:ext cx="13639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এ </a:t>
            </a:r>
            <a:r>
              <a:rPr lang="en-US" sz="36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সকল</a:t>
            </a:r>
            <a:r>
              <a:rPr lang="en-US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খাদ্যে</a:t>
            </a:r>
            <a:r>
              <a:rPr lang="en-US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কী</a:t>
            </a:r>
            <a:r>
              <a:rPr lang="en-US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একই</a:t>
            </a:r>
            <a:r>
              <a:rPr lang="en-US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ধরণের</a:t>
            </a:r>
            <a:r>
              <a:rPr lang="en-US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পুষ্টি</a:t>
            </a:r>
            <a:r>
              <a:rPr lang="en-US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উপাদান</a:t>
            </a:r>
            <a:r>
              <a:rPr lang="en-US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থাকে</a:t>
            </a:r>
            <a:r>
              <a:rPr lang="en-US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?</a:t>
            </a:r>
          </a:p>
          <a:p>
            <a:endParaRPr lang="bn-BD" sz="4400" b="1" dirty="0" smtClean="0">
              <a:ln w="22225">
                <a:solidFill>
                  <a:srgbClr val="FFFF00"/>
                </a:solidFill>
                <a:prstDash val="solid"/>
              </a:ln>
              <a:solidFill>
                <a:srgbClr val="009900"/>
              </a:solidFill>
              <a:latin typeface="Nikoshban" panose="02000000000000000000"/>
            </a:endParaRPr>
          </a:p>
          <a:p>
            <a:r>
              <a:rPr lang="en-US" sz="44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9900"/>
                </a:solidFill>
                <a:latin typeface="Nikoshban" panose="02000000000000000000"/>
              </a:rPr>
              <a:t>না</a:t>
            </a:r>
            <a:r>
              <a:rPr lang="en-US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9900"/>
                </a:solidFill>
                <a:latin typeface="Nikoshban" panose="02000000000000000000"/>
              </a:rPr>
              <a:t>।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385"/>
          <a:stretch/>
        </p:blipFill>
        <p:spPr>
          <a:xfrm>
            <a:off x="209286" y="2667000"/>
            <a:ext cx="14192514" cy="52406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3" y="7235866"/>
            <a:ext cx="14400000" cy="993734"/>
          </a:xfrm>
          <a:prstGeom prst="rect">
            <a:avLst/>
          </a:prstGeom>
        </p:spPr>
      </p:pic>
      <p:sp>
        <p:nvSpPr>
          <p:cNvPr id="18" name="32-Point Star 17"/>
          <p:cNvSpPr/>
          <p:nvPr/>
        </p:nvSpPr>
        <p:spPr>
          <a:xfrm>
            <a:off x="190236" y="4800600"/>
            <a:ext cx="2229114" cy="1292266"/>
          </a:xfrm>
          <a:prstGeom prst="star32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457200" y="4668924"/>
            <a:ext cx="15163800" cy="3408276"/>
            <a:chOff x="-398902" y="3449724"/>
            <a:chExt cx="12454992" cy="3408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8902" y="3503315"/>
              <a:ext cx="6436631" cy="3354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506" y="3449724"/>
              <a:ext cx="6596584" cy="340827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56474270"/>
              </p:ext>
            </p:extLst>
          </p:nvPr>
        </p:nvGraphicFramePr>
        <p:xfrm>
          <a:off x="0" y="304800"/>
          <a:ext cx="14325600" cy="706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খাদ্যের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প্রধান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পুষ্টি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উপাদান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6013311"/>
            <a:ext cx="8915400" cy="2043830"/>
          </a:xfrm>
          <a:prstGeom prst="rect">
            <a:avLst/>
          </a:prstGeom>
        </p:spPr>
      </p:pic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04" y="4783224"/>
            <a:ext cx="5760939" cy="3293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04" y="224952"/>
            <a:ext cx="5722839" cy="4480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7086600" y="381000"/>
            <a:ext cx="662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98369" y="873443"/>
            <a:ext cx="45226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3600" b="1" dirty="0" smtClean="0">
              <a:latin typeface="NikoshBAN" panose="02000000000000000000"/>
            </a:endParaRPr>
          </a:p>
          <a:p>
            <a:r>
              <a:rPr lang="as-IN" sz="3600" b="1" dirty="0" smtClean="0">
                <a:solidFill>
                  <a:srgbClr val="0070C0"/>
                </a:solidFill>
                <a:latin typeface="NikoshBAN" panose="02000000000000000000"/>
              </a:rPr>
              <a:t>মাংস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/>
              </a:rPr>
              <a:t>, </a:t>
            </a:r>
            <a:endParaRPr lang="bn-BD" sz="3600" b="1" dirty="0" smtClean="0">
              <a:solidFill>
                <a:srgbClr val="0070C0"/>
              </a:solidFill>
              <a:latin typeface="NikoshBAN" panose="02000000000000000000"/>
            </a:endParaRPr>
          </a:p>
          <a:p>
            <a:r>
              <a:rPr lang="as-IN" sz="3600" b="1" dirty="0" smtClean="0">
                <a:solidFill>
                  <a:srgbClr val="0070C0"/>
                </a:solidFill>
                <a:latin typeface="NikoshBAN" panose="02000000000000000000"/>
              </a:rPr>
              <a:t>দুধ ওদুগ্ধজাত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/>
              </a:rPr>
              <a:t>দ্রব্যাদি, মাছ, </a:t>
            </a:r>
            <a:endParaRPr lang="bn-BD" sz="3600" b="1" dirty="0" smtClean="0">
              <a:solidFill>
                <a:srgbClr val="0070C0"/>
              </a:solidFill>
              <a:latin typeface="NikoshBAN" panose="02000000000000000000"/>
            </a:endParaRPr>
          </a:p>
          <a:p>
            <a:r>
              <a:rPr lang="as-IN" sz="3600" b="1" dirty="0" smtClean="0">
                <a:solidFill>
                  <a:srgbClr val="0070C0"/>
                </a:solidFill>
                <a:latin typeface="NikoshBAN" panose="02000000000000000000"/>
              </a:rPr>
              <a:t>ডিম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/>
              </a:rPr>
              <a:t>, </a:t>
            </a:r>
            <a:endParaRPr lang="bn-BD" sz="3600" b="1" dirty="0" smtClean="0">
              <a:solidFill>
                <a:srgbClr val="0070C0"/>
              </a:solidFill>
              <a:latin typeface="NikoshBAN" panose="02000000000000000000"/>
            </a:endParaRPr>
          </a:p>
          <a:p>
            <a:r>
              <a:rPr lang="as-IN" sz="3600" b="1" dirty="0" smtClean="0">
                <a:solidFill>
                  <a:srgbClr val="0070C0"/>
                </a:solidFill>
                <a:latin typeface="NikoshBAN" panose="02000000000000000000"/>
              </a:rPr>
              <a:t>শস্যদা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/>
              </a:rPr>
              <a:t>না</a:t>
            </a:r>
            <a:r>
              <a:rPr lang="as-IN" sz="3600" b="1" dirty="0" smtClean="0">
                <a:solidFill>
                  <a:srgbClr val="0070C0"/>
                </a:solidFill>
                <a:latin typeface="NikoshBAN" panose="02000000000000000000"/>
              </a:rPr>
              <a:t>,</a:t>
            </a:r>
            <a:endParaRPr lang="bn-BD" sz="3600" b="1" dirty="0" smtClean="0">
              <a:solidFill>
                <a:srgbClr val="0070C0"/>
              </a:solidFill>
              <a:latin typeface="NikoshBAN" panose="02000000000000000000"/>
            </a:endParaRPr>
          </a:p>
          <a:p>
            <a:r>
              <a:rPr lang="as-IN" sz="3600" b="1" dirty="0">
                <a:solidFill>
                  <a:srgbClr val="0070C0"/>
                </a:solidFill>
                <a:latin typeface="NikoshBAN" panose="02000000000000000000"/>
              </a:rPr>
              <a:t> </a:t>
            </a:r>
            <a:r>
              <a:rPr lang="as-IN" sz="3600" b="1" dirty="0" smtClean="0">
                <a:solidFill>
                  <a:srgbClr val="0070C0"/>
                </a:solidFill>
                <a:latin typeface="NikoshBAN" panose="02000000000000000000"/>
                <a:hlinkClick r:id="rId5"/>
              </a:rPr>
              <a:t>শিম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/>
              </a:rPr>
              <a:t>, </a:t>
            </a:r>
          </a:p>
          <a:p>
            <a:r>
              <a:rPr lang="as-IN" sz="3600" b="1" dirty="0" smtClean="0">
                <a:solidFill>
                  <a:srgbClr val="0070C0"/>
                </a:solidFill>
                <a:latin typeface="NikoshBAN" panose="02000000000000000000"/>
              </a:rPr>
              <a:t>সবধরণের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/>
              </a:rPr>
              <a:t>বাদাম ও </a:t>
            </a:r>
            <a:r>
              <a:rPr lang="as-IN" sz="3600" b="1" dirty="0" smtClean="0">
                <a:solidFill>
                  <a:srgbClr val="0070C0"/>
                </a:solidFill>
                <a:latin typeface="NikoshBAN" panose="02000000000000000000"/>
              </a:rPr>
              <a:t>ডাল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/>
              </a:rPr>
              <a:t> 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/>
              </a:rPr>
              <a:t>।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/>
              </a:rPr>
              <a:t> </a:t>
            </a:r>
            <a:endParaRPr lang="en-US" sz="3600" b="1" dirty="0">
              <a:solidFill>
                <a:srgbClr val="0070C0"/>
              </a:solidFill>
              <a:latin typeface="NikoshBAN" panose="0200000000000000000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957043" y="2503251"/>
            <a:ext cx="3421160" cy="264024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আমিষের খাদ্য উৎস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ঃ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9378203" y="1600200"/>
            <a:ext cx="20166" cy="42406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91247" y="381000"/>
            <a:ext cx="8210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খাদ্য  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" y="0"/>
            <a:ext cx="14820661" cy="8413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841" y="853804"/>
            <a:ext cx="3491133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055855" y="349634"/>
            <a:ext cx="5650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কাজ 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9840321">
            <a:off x="3914649" y="2908118"/>
            <a:ext cx="1529653" cy="54900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605039" y="4482829"/>
            <a:ext cx="1101454" cy="54900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19718">
            <a:off x="8896752" y="2808152"/>
            <a:ext cx="1371600" cy="54900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02383" y="2438400"/>
            <a:ext cx="3007277" cy="2971800"/>
          </a:xfrm>
          <a:prstGeom prst="ellips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38800" y="5308058"/>
            <a:ext cx="3048000" cy="27691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মাংসপেশির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ক্ষয়পূরণ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255939" y="1971410"/>
            <a:ext cx="3007277" cy="29718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638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179" y="-91805"/>
            <a:ext cx="14826757" cy="8413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26997" y="3429000"/>
            <a:ext cx="594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309936"/>
            <a:ext cx="7543800" cy="47103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304800"/>
            <a:ext cx="13716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শর্করা জাতীয় </a:t>
            </a:r>
            <a:r>
              <a:rPr lang="as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খাবার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ঃ</a:t>
            </a:r>
          </a:p>
          <a:p>
            <a:endParaRPr lang="as-IN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  <a:p>
            <a:r>
              <a:rPr lang="as-IN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এই জাতীয় খাবার খুব সহজে হজম যোগ্য তাই আমরা এর মাধ্যমে পর্যাপ্ত শক্তির যোগান পেয়ে থাকি</a:t>
            </a:r>
            <a:r>
              <a:rPr lang="as-IN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  <a:r>
              <a:rPr lang="as-IN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ভাত, রুটি,আলু, মিষ্টি আলু, ময়দা, পাউরুটি, কেক, যব, গম, ভূট্টা ইত্যাদি</a:t>
            </a:r>
            <a:r>
              <a:rPr lang="bn-BD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as-IN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শর্করা জাতীয় খাবার</a:t>
            </a:r>
            <a:r>
              <a:rPr lang="bn-BD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  <a:endParaRPr lang="as-IN" sz="3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178" y="3309936"/>
            <a:ext cx="6324905" cy="47103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49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399" cy="8229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953000" y="685800"/>
            <a:ext cx="3810000" cy="3657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630" y="649778"/>
            <a:ext cx="3988739" cy="36576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00076" y="3124200"/>
            <a:ext cx="3429000" cy="304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/>
              </a:rPr>
              <a:t>দেহের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তাপমাত্রা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বজায়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রাখে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endParaRPr lang="en-US" sz="2800" b="1" dirty="0">
              <a:latin typeface="NikoshBAN" panose="0200000000000000000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43499" y="5181600"/>
            <a:ext cx="3429000" cy="304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 করার প্রয়োজনীয় শক্তি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10736062" y="3124200"/>
            <a:ext cx="3429000" cy="304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/>
              <a:t>রোগা </a:t>
            </a:r>
            <a:r>
              <a:rPr lang="as-IN" sz="2800" b="1" dirty="0" smtClean="0"/>
              <a:t>শরী</a:t>
            </a:r>
            <a:r>
              <a:rPr lang="bn-BD" sz="2800" b="1" dirty="0" smtClean="0"/>
              <a:t>রে</a:t>
            </a:r>
            <a:r>
              <a:rPr lang="as-IN" sz="2800" b="1" dirty="0" smtClean="0"/>
              <a:t>  </a:t>
            </a:r>
            <a:r>
              <a:rPr lang="as-IN" sz="2800" b="1" dirty="0"/>
              <a:t>মেদ </a:t>
            </a:r>
            <a:r>
              <a:rPr lang="as-IN" sz="2800" b="1" dirty="0" smtClean="0"/>
              <a:t>বৃদ্ধি</a:t>
            </a:r>
            <a:r>
              <a:rPr lang="bn-BD" sz="2800" b="1" dirty="0" smtClean="0"/>
              <a:t> করে</a:t>
            </a:r>
            <a:endParaRPr lang="en-US" sz="2800" b="1" dirty="0"/>
          </a:p>
        </p:txBody>
      </p:sp>
      <p:sp>
        <p:nvSpPr>
          <p:cNvPr id="12" name="Down Arrow 11"/>
          <p:cNvSpPr/>
          <p:nvPr/>
        </p:nvSpPr>
        <p:spPr>
          <a:xfrm rot="4466127">
            <a:off x="3637248" y="2024081"/>
            <a:ext cx="609600" cy="204494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7720916">
            <a:off x="9464317" y="2436928"/>
            <a:ext cx="609600" cy="2300941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553199" y="4355397"/>
            <a:ext cx="609600" cy="86036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66808" y="90536"/>
            <a:ext cx="4782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জাতীয় </a:t>
            </a:r>
            <a:r>
              <a:rPr lang="bn-BD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 কাজ  </a:t>
            </a:r>
            <a:endParaRPr lang="en-GB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99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469" y="2123902"/>
            <a:ext cx="4784903" cy="3198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16" y="2133600"/>
            <a:ext cx="5177984" cy="31985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457200"/>
            <a:ext cx="1409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চর্বি</a:t>
            </a:r>
            <a:r>
              <a:rPr lang="as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জাতীয় খাবার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ঃ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চর্বিযুক্ত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খাবার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বলতে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বোঝায়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তেল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জাতীয়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খাবার।যেমন-দুধ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মাখন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ঘি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পনির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,</a:t>
            </a:r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বিভিন্ন প্রকার তেল জাতীয় শষ্য যেমন-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সয়াবিন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তেল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,</a:t>
            </a:r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নারকেল তেল,ইত্যাদি। বার্গার, পিজ্জা এগুলোও কিন্তু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চর্বিযুক্ত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খাবার</a:t>
            </a:r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। 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372" y="2109085"/>
            <a:ext cx="4455276" cy="32133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248" y="4820393"/>
            <a:ext cx="14947648" cy="3414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481094" y="4684396"/>
            <a:ext cx="15163800" cy="3408276"/>
            <a:chOff x="-398902" y="3449724"/>
            <a:chExt cx="12454992" cy="3408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98902" y="3503315"/>
              <a:ext cx="6436631" cy="3354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9506" y="3449724"/>
              <a:ext cx="6596584" cy="340827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086" y="1218669"/>
            <a:ext cx="3443287" cy="277653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5800" y="533400"/>
            <a:ext cx="792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আমাদের 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হে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চর্বির 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প্রয়োজ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নীয়তা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200692" y="2814106"/>
            <a:ext cx="2667000" cy="2362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দেহ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গরম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রাখে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147122" y="2590800"/>
            <a:ext cx="2667000" cy="2362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দেহ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গঠন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করে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67306" y="5327282"/>
            <a:ext cx="2667000" cy="2362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আমাদের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শক্তি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জোগায়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15" name="Notched Right Arrow 14"/>
          <p:cNvSpPr/>
          <p:nvPr/>
        </p:nvSpPr>
        <p:spPr>
          <a:xfrm rot="9166882">
            <a:off x="3803236" y="3096579"/>
            <a:ext cx="1520477" cy="639924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 rot="1132982">
            <a:off x="8758887" y="2728164"/>
            <a:ext cx="1520477" cy="639924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otched Right Arrow 16"/>
          <p:cNvSpPr/>
          <p:nvPr/>
        </p:nvSpPr>
        <p:spPr>
          <a:xfrm rot="5223678">
            <a:off x="6443915" y="4407494"/>
            <a:ext cx="1202331" cy="639924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61592" y="699430"/>
            <a:ext cx="2264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latin typeface="NikoshBAN" panose="02000000000000000000"/>
              </a:rPr>
              <a:t>চর্বি</a:t>
            </a:r>
            <a:endParaRPr lang="en-US" b="1" u="sng" dirty="0">
              <a:latin typeface="NikoshBAN" panose="0200000000000000000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457200" y="4668924"/>
            <a:ext cx="15163800" cy="3408276"/>
            <a:chOff x="-398902" y="3449724"/>
            <a:chExt cx="12454992" cy="3408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98902" y="3503315"/>
              <a:ext cx="6436631" cy="3354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9506" y="3449724"/>
              <a:ext cx="6596584" cy="340827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4803"/>
            <a:ext cx="7319962" cy="3873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9613"/>
          <a:stretch/>
        </p:blipFill>
        <p:spPr>
          <a:xfrm>
            <a:off x="7548562" y="164803"/>
            <a:ext cx="6870311" cy="3873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4203404"/>
            <a:ext cx="1371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ভিটামিন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ও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খনিজ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লবণঃ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বিভিন্ন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ফল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ও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শাক-সবজিতে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প্রচুর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পরিমাণে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ভিটামিন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ও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খনিজ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লবণ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রয়েছে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 on تصميم الجرافي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43" y="0"/>
            <a:ext cx="14688519" cy="806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585" y="-340768"/>
            <a:ext cx="14820661" cy="8413209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609600" y="228600"/>
            <a:ext cx="7010400" cy="2133600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শিক্ষক</a:t>
            </a:r>
            <a:r>
              <a:rPr lang="bn-IN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3276600"/>
            <a:ext cx="7543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as-IN" sz="32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utonnyOMJ" pitchFamily="2" charset="0"/>
                <a:cs typeface="SutonnyOMJ" pitchFamily="2" charset="0"/>
              </a:rPr>
              <a:t>শাহানা আফরোজা নীলা</a:t>
            </a:r>
            <a:br>
              <a:rPr lang="as-IN" sz="32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utonnyOMJ" pitchFamily="2" charset="0"/>
                <a:cs typeface="SutonnyOMJ" pitchFamily="2" charset="0"/>
              </a:rPr>
            </a:br>
            <a:r>
              <a:rPr lang="as-IN" sz="3200" b="1" i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utonnyOMJ" pitchFamily="2" charset="0"/>
                <a:cs typeface="SutonnyOMJ" pitchFamily="2" charset="0"/>
              </a:rPr>
              <a:t>সহকারি শিক্ষক</a:t>
            </a:r>
            <a:r>
              <a:rPr lang="as-IN" sz="32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utonnyOMJ" pitchFamily="2" charset="0"/>
                <a:cs typeface="SutonnyOMJ" pitchFamily="2" charset="0"/>
              </a:rPr>
              <a:t/>
            </a:r>
            <a:br>
              <a:rPr lang="as-IN" sz="32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utonnyOMJ" pitchFamily="2" charset="0"/>
                <a:cs typeface="SutonnyOMJ" pitchFamily="2" charset="0"/>
              </a:rPr>
            </a:br>
            <a:r>
              <a:rPr lang="as-IN" sz="32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utonnyOMJ" pitchFamily="2" charset="0"/>
                <a:cs typeface="SutonnyOMJ" pitchFamily="2" charset="0"/>
              </a:rPr>
              <a:t>বীণাপাণি সরঃ প্রাঃ বিদ্যালয়,খুলনা সদর,</a:t>
            </a:r>
            <a:br>
              <a:rPr lang="as-IN" sz="32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utonnyOMJ" pitchFamily="2" charset="0"/>
                <a:cs typeface="SutonnyOMJ" pitchFamily="2" charset="0"/>
              </a:rPr>
            </a:br>
            <a:r>
              <a:rPr lang="as-IN" sz="32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utonnyOMJ" pitchFamily="2" charset="0"/>
                <a:cs typeface="SutonnyOMJ" pitchFamily="2" charset="0"/>
              </a:rPr>
              <a:t>খুলনা।</a:t>
            </a:r>
            <a:endParaRPr lang="as-IN" sz="32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841717"/>
            <a:ext cx="4810125" cy="4819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112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457200" y="4668924"/>
            <a:ext cx="15163800" cy="3408276"/>
            <a:chOff x="-398902" y="3449724"/>
            <a:chExt cx="12454992" cy="3408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98902" y="3503315"/>
              <a:ext cx="6436631" cy="3354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9506" y="3449724"/>
              <a:ext cx="6596584" cy="340827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7620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gular Pentagon 2"/>
          <p:cNvSpPr/>
          <p:nvPr/>
        </p:nvSpPr>
        <p:spPr>
          <a:xfrm>
            <a:off x="5797241" y="797394"/>
            <a:ext cx="3035918" cy="2286000"/>
          </a:xfrm>
          <a:prstGeom prst="pentago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ভিটামিন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ও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খনিজ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লবণঃ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8-Point Star 3"/>
          <p:cNvSpPr/>
          <p:nvPr/>
        </p:nvSpPr>
        <p:spPr>
          <a:xfrm>
            <a:off x="769138" y="2123672"/>
            <a:ext cx="3505200" cy="3276600"/>
          </a:xfrm>
          <a:prstGeom prst="star8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/>
              </a:rPr>
              <a:t>দেহ</a:t>
            </a:r>
            <a:r>
              <a:rPr lang="en-US" dirty="0" smtClean="0">
                <a:latin typeface="NikoshBAN" panose="02000000000000000000"/>
              </a:rPr>
              <a:t> </a:t>
            </a:r>
            <a:r>
              <a:rPr lang="en-US" dirty="0" err="1" smtClean="0">
                <a:latin typeface="NikoshBAN" panose="02000000000000000000"/>
              </a:rPr>
              <a:t>সুস্থ</a:t>
            </a:r>
            <a:r>
              <a:rPr lang="en-US" dirty="0" smtClean="0">
                <a:latin typeface="NikoshBAN" panose="02000000000000000000"/>
              </a:rPr>
              <a:t> </a:t>
            </a:r>
            <a:r>
              <a:rPr lang="en-US" dirty="0" err="1" smtClean="0">
                <a:latin typeface="NikoshBAN" panose="02000000000000000000"/>
              </a:rPr>
              <a:t>রাখে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5626719" y="4478665"/>
            <a:ext cx="3505200" cy="3276600"/>
          </a:xfrm>
          <a:prstGeom prst="star8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/>
              </a:rPr>
              <a:t>দেহ</a:t>
            </a:r>
            <a:r>
              <a:rPr lang="en-US" dirty="0" smtClean="0">
                <a:latin typeface="NikoshBAN" panose="02000000000000000000"/>
              </a:rPr>
              <a:t> </a:t>
            </a:r>
            <a:r>
              <a:rPr lang="en-US" dirty="0" err="1" smtClean="0">
                <a:latin typeface="NikoshBAN" panose="02000000000000000000"/>
              </a:rPr>
              <a:t>কর্মক্ষম</a:t>
            </a:r>
            <a:r>
              <a:rPr lang="en-US" dirty="0" smtClean="0">
                <a:latin typeface="NikoshBAN" panose="02000000000000000000"/>
              </a:rPr>
              <a:t> </a:t>
            </a:r>
            <a:r>
              <a:rPr lang="en-US" dirty="0" err="1" smtClean="0">
                <a:latin typeface="NikoshBAN" panose="02000000000000000000"/>
              </a:rPr>
              <a:t>রাখে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9" name="8-Point Star 8"/>
          <p:cNvSpPr/>
          <p:nvPr/>
        </p:nvSpPr>
        <p:spPr>
          <a:xfrm>
            <a:off x="10242916" y="1907078"/>
            <a:ext cx="3505200" cy="3276600"/>
          </a:xfrm>
          <a:prstGeom prst="star8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/>
              </a:rPr>
              <a:t>বিভিন্ন</a:t>
            </a:r>
            <a:r>
              <a:rPr lang="en-US" dirty="0" smtClean="0">
                <a:latin typeface="NikoshBAN" panose="02000000000000000000"/>
              </a:rPr>
              <a:t> </a:t>
            </a:r>
            <a:r>
              <a:rPr lang="en-US" dirty="0" err="1" smtClean="0">
                <a:latin typeface="NikoshBAN" panose="02000000000000000000"/>
              </a:rPr>
              <a:t>রোগ</a:t>
            </a:r>
            <a:r>
              <a:rPr lang="en-US" dirty="0" smtClean="0">
                <a:latin typeface="NikoshBAN" panose="02000000000000000000"/>
              </a:rPr>
              <a:t> </a:t>
            </a:r>
            <a:r>
              <a:rPr lang="en-US" dirty="0" err="1" smtClean="0">
                <a:latin typeface="NikoshBAN" panose="02000000000000000000"/>
              </a:rPr>
              <a:t>থেকে</a:t>
            </a:r>
            <a:r>
              <a:rPr lang="en-US" dirty="0" smtClean="0">
                <a:latin typeface="NikoshBAN" panose="02000000000000000000"/>
              </a:rPr>
              <a:t> </a:t>
            </a:r>
            <a:r>
              <a:rPr lang="en-US" dirty="0" err="1" smtClean="0">
                <a:latin typeface="NikoshBAN" panose="02000000000000000000"/>
              </a:rPr>
              <a:t>রক্ষা</a:t>
            </a:r>
            <a:r>
              <a:rPr lang="en-US" dirty="0" smtClean="0">
                <a:latin typeface="NikoshBAN" panose="02000000000000000000"/>
              </a:rPr>
              <a:t> </a:t>
            </a:r>
            <a:r>
              <a:rPr lang="en-US" dirty="0" err="1" smtClean="0">
                <a:latin typeface="NikoshBAN" panose="02000000000000000000"/>
              </a:rPr>
              <a:t>করে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10" name="Down Arrow 9"/>
          <p:cNvSpPr/>
          <p:nvPr/>
        </p:nvSpPr>
        <p:spPr>
          <a:xfrm rot="3846453">
            <a:off x="4661335" y="1536484"/>
            <a:ext cx="702383" cy="209189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7857866">
            <a:off x="9283304" y="1451197"/>
            <a:ext cx="702383" cy="215309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028127" y="3239815"/>
            <a:ext cx="702383" cy="111013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9137" y="448270"/>
            <a:ext cx="8362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ভিটামিন</a:t>
            </a: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ও </a:t>
            </a:r>
            <a:r>
              <a:rPr lang="en-US" sz="28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খনিজ</a:t>
            </a: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লবণ</a:t>
            </a:r>
            <a:r>
              <a:rPr lang="bn-BD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-এর কাজ</a:t>
            </a:r>
            <a:endParaRPr lang="en-US" dirty="0">
              <a:solidFill>
                <a:srgbClr val="92D05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266700" y="5206725"/>
            <a:ext cx="15163800" cy="2808618"/>
            <a:chOff x="-398902" y="3449724"/>
            <a:chExt cx="12454992" cy="3408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98902" y="3503315"/>
              <a:ext cx="6436631" cy="3354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506" y="3449724"/>
              <a:ext cx="6596584" cy="340827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0" y="1905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23" y="224132"/>
            <a:ext cx="5359091" cy="3752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869" y="251840"/>
            <a:ext cx="4788131" cy="3725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1" y="251840"/>
            <a:ext cx="4114800" cy="37251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4114800"/>
            <a:ext cx="1363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পানি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নিরাপদ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পানিঃ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পানির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অপর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নাম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জীবন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।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যখন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আমরা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ঝাল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জাতীয়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কিছু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খাই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বা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তৃষ্ণা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বোধ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করি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তখনই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আমরা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পানি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  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খুঁজি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।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পানি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সরাসরি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পুষ্টি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উপা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দা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ন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নয়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270" y="5101736"/>
            <a:ext cx="13978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পানি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পান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করার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ফলে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শরীরের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ক্লান্তি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দূর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করার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পাশাপাশি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শরীরের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শক্তি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ফিরে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আসে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খাদ্য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হজম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এবং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দেহে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শোষণের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জন্য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পরেমাণমত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নিরাপদ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পানি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পান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করা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প্রয়োজন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4630401" cy="822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111" y="0"/>
            <a:ext cx="14820661" cy="841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8600"/>
            <a:ext cx="5181600" cy="7696199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449" y="228600"/>
            <a:ext cx="5603264" cy="7822007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1658600" y="762000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চলো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আমরা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পাঠ্যবইএর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৪৪ ও ৪৫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পৃষ্ঠা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এক</a:t>
            </a:r>
            <a:r>
              <a:rPr lang="bn-BD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বা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র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ভালোভাবে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পড়ে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নেই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আর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আমাদের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আলোচনার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সাথে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মেলাই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855066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061" y="1"/>
            <a:ext cx="14803462" cy="8134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495" y="0"/>
            <a:ext cx="15030330" cy="8413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466" y="2346787"/>
            <a:ext cx="136398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শূণ্যস্থান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পূরণ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করোঃ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  <a:p>
            <a:endParaRPr lang="en-US" dirty="0">
              <a:latin typeface="NikoshBAN" panose="0200000000000000000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১।আমিষ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আমাদের</a:t>
            </a:r>
            <a:r>
              <a:rPr lang="bn-B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______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_____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গঠন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করে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২।শষ্য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জাতীয়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খাদ্যে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আমরা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_______________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পেয়ে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থাকি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৩।দুধ,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ঘি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মাখনে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প্রচুর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_______________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রয়েছে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৪।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পানি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সরাসরি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_______________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উপাদান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নয়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৫।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শাকসবজিতে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ভিটামিন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ও ________________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আছে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114800" y="340043"/>
            <a:ext cx="4648200" cy="1676400"/>
          </a:xfrm>
          <a:prstGeom prst="cloudCallou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/>
              </a:rPr>
              <a:t>মূল্যায়ন</a:t>
            </a:r>
            <a:endParaRPr lang="en-US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3048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দেহ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3886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শর্করা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700" y="4388775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চর্বি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493264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পুষ্টি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5900" y="5540007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খনিজ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লবণ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3877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782799" cy="831532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28600" y="228600"/>
            <a:ext cx="5486400" cy="762000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ছকটি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পুরণ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খাতায়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লেখঃ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622064"/>
              </p:ext>
            </p:extLst>
          </p:nvPr>
        </p:nvGraphicFramePr>
        <p:xfrm>
          <a:off x="685800" y="1219199"/>
          <a:ext cx="12268200" cy="6477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557052">
                  <a:extLst>
                    <a:ext uri="{9D8B030D-6E8A-4147-A177-3AD203B41FA5}">
                      <a16:colId xmlns:a16="http://schemas.microsoft.com/office/drawing/2014/main" val="430035373"/>
                    </a:ext>
                  </a:extLst>
                </a:gridCol>
                <a:gridCol w="3834348">
                  <a:extLst>
                    <a:ext uri="{9D8B030D-6E8A-4147-A177-3AD203B41FA5}">
                      <a16:colId xmlns:a16="http://schemas.microsoft.com/office/drawing/2014/main" val="313746582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86371061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/>
                        </a:rPr>
                        <a:t>পুষ্টি</a:t>
                      </a:r>
                      <a:r>
                        <a:rPr lang="en-US" baseline="0" dirty="0" smtClean="0">
                          <a:latin typeface="NikoshBAN"/>
                        </a:rPr>
                        <a:t> </a:t>
                      </a:r>
                      <a:r>
                        <a:rPr lang="en-US" baseline="0" dirty="0" err="1" smtClean="0">
                          <a:latin typeface="NikoshBAN"/>
                        </a:rPr>
                        <a:t>উপাদান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/>
                        </a:rPr>
                        <a:t>খাদ্যের</a:t>
                      </a:r>
                      <a:r>
                        <a:rPr lang="bn-BD" baseline="0" dirty="0" smtClean="0">
                          <a:latin typeface="NikoshBAN"/>
                        </a:rPr>
                        <a:t> নাম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/>
                        </a:rPr>
                        <a:t>কাজ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70389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/>
                        </a:rPr>
                        <a:t>আমিষ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137865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/>
                        </a:rPr>
                        <a:t>শর্করা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34885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/>
                        </a:rPr>
                        <a:t>ভিটামিন</a:t>
                      </a:r>
                      <a:r>
                        <a:rPr lang="en-US" baseline="0" dirty="0" smtClean="0">
                          <a:latin typeface="NikoshBAN"/>
                        </a:rPr>
                        <a:t> ও </a:t>
                      </a:r>
                      <a:r>
                        <a:rPr lang="en-US" baseline="0" dirty="0" err="1" smtClean="0">
                          <a:latin typeface="NikoshBAN"/>
                        </a:rPr>
                        <a:t>খনিজ</a:t>
                      </a:r>
                      <a:r>
                        <a:rPr lang="en-US" baseline="0" dirty="0" smtClean="0">
                          <a:latin typeface="NikoshBAN"/>
                        </a:rPr>
                        <a:t> </a:t>
                      </a:r>
                      <a:r>
                        <a:rPr lang="en-US" baseline="0" dirty="0" err="1" smtClean="0">
                          <a:latin typeface="NikoshBAN"/>
                        </a:rPr>
                        <a:t>লবণ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504784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/>
                        </a:rPr>
                        <a:t>চর্বি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04282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68338" y="26670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s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মাংস, </a:t>
            </a:r>
            <a:r>
              <a:rPr lang="as-I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দুধ </a:t>
            </a:r>
            <a:r>
              <a:rPr lang="as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ওদুগ্ধজাত </a:t>
            </a:r>
            <a:r>
              <a:rPr lang="as-I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দ্রব্যাদি,মাছ</a:t>
            </a:r>
            <a:r>
              <a:rPr lang="as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, </a:t>
            </a:r>
            <a:endParaRPr lang="bn-B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  <a:p>
            <a:pPr>
              <a:lnSpc>
                <a:spcPct val="150000"/>
              </a:lnSpc>
            </a:pPr>
            <a:r>
              <a:rPr lang="as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ডিম, </a:t>
            </a:r>
            <a:r>
              <a:rPr lang="bn-B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as-I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সবধরণের </a:t>
            </a:r>
            <a:r>
              <a:rPr lang="as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বাদাম ও ডাল </a:t>
            </a:r>
            <a:r>
              <a:rPr lang="bn-BD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  <a:r>
              <a:rPr lang="as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 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726757"/>
            <a:ext cx="525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চলো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মিলাই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0" y="2503021"/>
            <a:ext cx="3962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bn-BD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মাংসপেশির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ক্ষয়পূরণ</a:t>
            </a:r>
            <a:r>
              <a:rPr lang="bn-BD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68338" y="3990439"/>
            <a:ext cx="3632662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s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ভাত, রুটি,আলু, মিষ্টি আলু, ময়দা, পাউরুটি, কেক, যব, গম, ভূট্টা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3990439"/>
            <a:ext cx="441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NikoshBAN" panose="02000000000000000000"/>
              </a:rPr>
              <a:t>দেহের</a:t>
            </a:r>
            <a:r>
              <a:rPr lang="en-US" sz="1800" b="1" dirty="0">
                <a:latin typeface="NikoshBAN" panose="02000000000000000000"/>
              </a:rPr>
              <a:t> </a:t>
            </a:r>
            <a:r>
              <a:rPr lang="en-US" sz="1800" b="1" dirty="0" err="1">
                <a:latin typeface="NikoshBAN" panose="02000000000000000000"/>
              </a:rPr>
              <a:t>তাপমাত্রা</a:t>
            </a:r>
            <a:r>
              <a:rPr lang="en-US" sz="1800" b="1" dirty="0">
                <a:latin typeface="NikoshBAN" panose="02000000000000000000"/>
              </a:rPr>
              <a:t> </a:t>
            </a:r>
            <a:r>
              <a:rPr lang="en-US" sz="1800" b="1" dirty="0" err="1">
                <a:latin typeface="NikoshBAN" panose="02000000000000000000"/>
              </a:rPr>
              <a:t>বজায়</a:t>
            </a:r>
            <a:r>
              <a:rPr lang="en-US" sz="1800" b="1" dirty="0">
                <a:latin typeface="NikoshBAN" panose="02000000000000000000"/>
              </a:rPr>
              <a:t> </a:t>
            </a:r>
            <a:r>
              <a:rPr lang="en-US" sz="1800" b="1" dirty="0" err="1">
                <a:latin typeface="NikoshBAN" panose="02000000000000000000"/>
              </a:rPr>
              <a:t>রাখে</a:t>
            </a:r>
            <a:r>
              <a:rPr lang="en-US" sz="1800" b="1" dirty="0">
                <a:latin typeface="NikoshBAN" panose="0200000000000000000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 করার প্রয়োজনীয় শক্তি </a:t>
            </a:r>
            <a:r>
              <a:rPr lang="bn-BD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as-IN" sz="1800" b="1" dirty="0"/>
              <a:t>রোগা শরী</a:t>
            </a:r>
            <a:r>
              <a:rPr lang="bn-BD" sz="1800" b="1" dirty="0"/>
              <a:t>রে</a:t>
            </a:r>
            <a:r>
              <a:rPr lang="as-IN" sz="1800" b="1" dirty="0"/>
              <a:t>  মেদ বৃদ্ধি</a:t>
            </a:r>
            <a:r>
              <a:rPr lang="bn-BD" sz="1800" b="1" dirty="0"/>
              <a:t> করে</a:t>
            </a:r>
            <a:endParaRPr lang="en-US" sz="1800" b="1" dirty="0"/>
          </a:p>
          <a:p>
            <a:endParaRPr lang="en-US" sz="2400" b="1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29600" y="5257800"/>
            <a:ext cx="441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NikoshBAN" panose="02000000000000000000"/>
              </a:rPr>
              <a:t>দেহ</a:t>
            </a:r>
            <a:r>
              <a:rPr lang="en-US" sz="1800" b="1" dirty="0">
                <a:latin typeface="NikoshBAN" panose="02000000000000000000"/>
              </a:rPr>
              <a:t> </a:t>
            </a:r>
            <a:r>
              <a:rPr lang="en-US" sz="1800" b="1" dirty="0" err="1">
                <a:latin typeface="NikoshBAN" panose="02000000000000000000"/>
              </a:rPr>
              <a:t>সুস্থ</a:t>
            </a:r>
            <a:r>
              <a:rPr lang="en-US" sz="1800" b="1" dirty="0">
                <a:latin typeface="NikoshBAN" panose="02000000000000000000"/>
              </a:rPr>
              <a:t> </a:t>
            </a:r>
            <a:r>
              <a:rPr lang="en-US" sz="1800" b="1" dirty="0" err="1" smtClean="0">
                <a:latin typeface="NikoshBAN" panose="02000000000000000000"/>
              </a:rPr>
              <a:t>রাখে</a:t>
            </a:r>
            <a:endParaRPr lang="bn-BD" sz="1800" b="1" dirty="0" smtClean="0">
              <a:latin typeface="NikoshBAN" panose="0200000000000000000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NikoshBAN" panose="02000000000000000000"/>
              </a:rPr>
              <a:t>দেহ</a:t>
            </a:r>
            <a:r>
              <a:rPr lang="en-US" sz="1800" b="1" dirty="0">
                <a:latin typeface="NikoshBAN" panose="02000000000000000000"/>
              </a:rPr>
              <a:t> </a:t>
            </a:r>
            <a:r>
              <a:rPr lang="en-US" sz="1800" b="1" dirty="0" err="1">
                <a:latin typeface="NikoshBAN" panose="02000000000000000000"/>
              </a:rPr>
              <a:t>কর্মক্ষম</a:t>
            </a:r>
            <a:r>
              <a:rPr lang="en-US" sz="1800" b="1" dirty="0">
                <a:latin typeface="NikoshBAN" panose="02000000000000000000"/>
              </a:rPr>
              <a:t> </a:t>
            </a:r>
            <a:r>
              <a:rPr lang="en-US" sz="1800" b="1" dirty="0" err="1" smtClean="0">
                <a:latin typeface="NikoshBAN" panose="02000000000000000000"/>
              </a:rPr>
              <a:t>রাখে</a:t>
            </a:r>
            <a:endParaRPr lang="bn-BD" sz="1800" b="1" dirty="0" smtClean="0">
              <a:latin typeface="NikoshBAN" panose="0200000000000000000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NikoshBAN" panose="02000000000000000000"/>
              </a:rPr>
              <a:t>বিভিন্ন</a:t>
            </a:r>
            <a:r>
              <a:rPr lang="en-US" sz="1800" b="1" dirty="0">
                <a:latin typeface="NikoshBAN" panose="02000000000000000000"/>
              </a:rPr>
              <a:t> </a:t>
            </a:r>
            <a:r>
              <a:rPr lang="en-US" sz="1800" b="1" dirty="0" err="1">
                <a:latin typeface="NikoshBAN" panose="02000000000000000000"/>
              </a:rPr>
              <a:t>রোগ</a:t>
            </a:r>
            <a:r>
              <a:rPr lang="en-US" sz="1800" b="1" dirty="0">
                <a:latin typeface="NikoshBAN" panose="02000000000000000000"/>
              </a:rPr>
              <a:t> </a:t>
            </a:r>
            <a:r>
              <a:rPr lang="en-US" sz="1800" b="1" dirty="0" err="1">
                <a:latin typeface="NikoshBAN" panose="02000000000000000000"/>
              </a:rPr>
              <a:t>থেকে</a:t>
            </a:r>
            <a:r>
              <a:rPr lang="en-US" sz="1800" b="1" dirty="0">
                <a:latin typeface="NikoshBAN" panose="02000000000000000000"/>
              </a:rPr>
              <a:t> </a:t>
            </a:r>
            <a:r>
              <a:rPr lang="en-US" sz="1800" b="1" dirty="0" err="1">
                <a:latin typeface="NikoshBAN" panose="02000000000000000000"/>
              </a:rPr>
              <a:t>রক্ষা</a:t>
            </a:r>
            <a:r>
              <a:rPr lang="en-US" sz="1800" b="1" dirty="0">
                <a:latin typeface="NikoshBAN" panose="02000000000000000000"/>
              </a:rPr>
              <a:t> </a:t>
            </a:r>
            <a:r>
              <a:rPr lang="en-US" sz="1800" b="1" dirty="0" err="1">
                <a:latin typeface="NikoshBAN" panose="02000000000000000000"/>
              </a:rPr>
              <a:t>করে</a:t>
            </a:r>
            <a:endParaRPr lang="en-US" sz="1800" b="1" dirty="0">
              <a:latin typeface="NikoshBAN" panose="02000000000000000000"/>
            </a:endParaRPr>
          </a:p>
          <a:p>
            <a:endParaRPr lang="en-US" dirty="0">
              <a:latin typeface="NikoshBAN" panose="02000000000000000000"/>
            </a:endParaRPr>
          </a:p>
          <a:p>
            <a:endParaRPr lang="en-US" dirty="0">
              <a:latin typeface="NikoshBAN" panose="0200000000000000000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52578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NikoshBAN" panose="02000000000000000000"/>
              </a:rPr>
              <a:t>বিভিন্ন</a:t>
            </a:r>
            <a:r>
              <a:rPr lang="en-US" sz="1800" b="1" dirty="0" smtClean="0">
                <a:latin typeface="NikoshBAN" panose="02000000000000000000"/>
              </a:rPr>
              <a:t> </a:t>
            </a:r>
            <a:r>
              <a:rPr lang="en-US" sz="1800" b="1" dirty="0" err="1" smtClean="0">
                <a:latin typeface="NikoshBAN" panose="02000000000000000000"/>
              </a:rPr>
              <a:t>ফল</a:t>
            </a:r>
            <a:r>
              <a:rPr lang="en-US" sz="1800" b="1" dirty="0" smtClean="0">
                <a:latin typeface="NikoshBAN" panose="02000000000000000000"/>
              </a:rPr>
              <a:t> ও </a:t>
            </a:r>
            <a:r>
              <a:rPr lang="en-US" sz="1800" b="1" dirty="0" err="1" smtClean="0">
                <a:latin typeface="NikoshBAN" panose="02000000000000000000"/>
              </a:rPr>
              <a:t>শাকসবজি</a:t>
            </a:r>
            <a:r>
              <a:rPr lang="en-US" sz="1800" b="1" dirty="0" smtClean="0">
                <a:latin typeface="NikoshBAN" panose="02000000000000000000"/>
              </a:rPr>
              <a:t> </a:t>
            </a:r>
            <a:r>
              <a:rPr lang="bn-BD" sz="1800" b="1" dirty="0" smtClean="0">
                <a:latin typeface="NikoshBAN" panose="02000000000000000000"/>
              </a:rPr>
              <a:t>যে</a:t>
            </a:r>
            <a:r>
              <a:rPr lang="en-US" sz="1800" b="1" dirty="0" err="1" smtClean="0">
                <a:latin typeface="NikoshBAN" panose="02000000000000000000"/>
              </a:rPr>
              <a:t>মন-লাল</a:t>
            </a:r>
            <a:r>
              <a:rPr lang="en-US" sz="1800" b="1" dirty="0" smtClean="0">
                <a:latin typeface="NikoshBAN" panose="02000000000000000000"/>
              </a:rPr>
              <a:t> </a:t>
            </a:r>
            <a:r>
              <a:rPr lang="en-US" sz="1800" b="1" dirty="0" err="1" smtClean="0">
                <a:latin typeface="NikoshBAN" panose="02000000000000000000"/>
              </a:rPr>
              <a:t>শাক</a:t>
            </a:r>
            <a:r>
              <a:rPr lang="en-US" sz="1800" b="1" dirty="0" smtClean="0">
                <a:latin typeface="NikoshBAN" panose="02000000000000000000"/>
              </a:rPr>
              <a:t>, </a:t>
            </a:r>
            <a:r>
              <a:rPr lang="en-US" sz="1800" b="1" dirty="0" err="1" smtClean="0">
                <a:latin typeface="NikoshBAN" panose="02000000000000000000"/>
              </a:rPr>
              <a:t>পালং</a:t>
            </a:r>
            <a:r>
              <a:rPr lang="en-US" sz="1800" b="1" dirty="0" smtClean="0">
                <a:latin typeface="NikoshBAN" panose="02000000000000000000"/>
              </a:rPr>
              <a:t> </a:t>
            </a:r>
            <a:r>
              <a:rPr lang="en-US" sz="1800" b="1" dirty="0" err="1" smtClean="0">
                <a:latin typeface="NikoshBAN" panose="02000000000000000000"/>
              </a:rPr>
              <a:t>শাক</a:t>
            </a:r>
            <a:r>
              <a:rPr lang="en-US" sz="1800" b="1" dirty="0" smtClean="0">
                <a:latin typeface="NikoshBAN" panose="02000000000000000000"/>
              </a:rPr>
              <a:t>, </a:t>
            </a:r>
            <a:r>
              <a:rPr lang="en-US" sz="1800" b="1" dirty="0" err="1" smtClean="0">
                <a:latin typeface="NikoshBAN" panose="02000000000000000000"/>
              </a:rPr>
              <a:t>আম</a:t>
            </a:r>
            <a:r>
              <a:rPr lang="en-US" sz="1800" b="1" dirty="0" smtClean="0">
                <a:latin typeface="NikoshBAN" panose="02000000000000000000"/>
              </a:rPr>
              <a:t>, </a:t>
            </a:r>
            <a:r>
              <a:rPr lang="en-US" sz="1800" b="1" dirty="0" err="1" smtClean="0">
                <a:latin typeface="NikoshBAN" panose="02000000000000000000"/>
              </a:rPr>
              <a:t>জাম</a:t>
            </a:r>
            <a:r>
              <a:rPr lang="en-US" sz="1800" b="1" dirty="0" smtClean="0">
                <a:latin typeface="NikoshBAN" panose="02000000000000000000"/>
              </a:rPr>
              <a:t> </a:t>
            </a:r>
            <a:r>
              <a:rPr lang="en-US" sz="1800" b="1" dirty="0" err="1" smtClean="0">
                <a:latin typeface="NikoshBAN" panose="02000000000000000000"/>
              </a:rPr>
              <a:t>কলা</a:t>
            </a:r>
            <a:r>
              <a:rPr lang="en-US" sz="1800" b="1" dirty="0" smtClean="0">
                <a:latin typeface="NikoshBAN" panose="02000000000000000000"/>
              </a:rPr>
              <a:t> </a:t>
            </a:r>
            <a:r>
              <a:rPr lang="en-US" sz="1800" b="1" dirty="0" err="1" smtClean="0">
                <a:latin typeface="NikoshBAN" panose="02000000000000000000"/>
              </a:rPr>
              <a:t>ইত্যাদি</a:t>
            </a:r>
            <a:r>
              <a:rPr lang="en-US" sz="1800" b="1" dirty="0" smtClean="0">
                <a:latin typeface="NikoshBAN" panose="02000000000000000000"/>
              </a:rPr>
              <a:t>।</a:t>
            </a:r>
            <a:endParaRPr lang="en-US" sz="1800" b="1" dirty="0">
              <a:latin typeface="NikoshBAN" panose="0200000000000000000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0" y="6553200"/>
            <a:ext cx="426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দেহ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গরম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রাখে</a:t>
            </a:r>
            <a:endParaRPr lang="bn-BD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আমাদের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শক্তি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জোগায়</a:t>
            </a:r>
            <a:endParaRPr lang="bn-BD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দেহ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গঠন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করে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  <a:p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68338" y="6553200"/>
            <a:ext cx="3861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দুধ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,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মাখন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,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ঘি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,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পনির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,</a:t>
            </a:r>
            <a:r>
              <a:rPr lang="bn-BD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বিভিন্ন প্রকার তেল জাতীয় শষ্য যেমন-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সয়াবিন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তেল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,</a:t>
            </a:r>
            <a:r>
              <a:rPr lang="bn-BD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নারকেল তেল,ইত্যাদি। 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228600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/>
              </a:rPr>
              <a:t>সময়-৭ </a:t>
            </a:r>
            <a:r>
              <a:rPr lang="en-US" dirty="0" err="1" smtClean="0">
                <a:latin typeface="NikoshBAN" panose="02000000000000000000"/>
              </a:rPr>
              <a:t>মিনিট</a:t>
            </a:r>
            <a:endParaRPr lang="en-US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352106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8130"/>
            <a:ext cx="14630399" cy="8229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7001"/>
            <a:ext cx="3627434" cy="1932599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617736" y="363352"/>
            <a:ext cx="5673122" cy="1887672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632505"/>
            <a:ext cx="1341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১।পুষ্টি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কী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?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পুষ্টি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উপাদাঙ্গলোর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নাম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লেখ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২।ভিটামিন ও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খনিজলবণ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আছে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এমন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৩টি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খাদ্যের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নাম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লেখ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   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আমাদের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দেহে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ভিটামিন-এর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৩টি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কাজ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লেখ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৩।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আমাদের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দেহে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পানির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৩টি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প্রয়োজনীয়তা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লেখ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144683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630400" cy="8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4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266700" y="5287692"/>
            <a:ext cx="15163800" cy="2789508"/>
            <a:chOff x="-398902" y="3449724"/>
            <a:chExt cx="12454992" cy="3408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98902" y="3503315"/>
              <a:ext cx="6436631" cy="3354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9506" y="3449724"/>
              <a:ext cx="6596584" cy="340827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56403"/>
            <a:ext cx="11353800" cy="689419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bn-BD" sz="2800" b="1" dirty="0" smtClean="0">
                <a:solidFill>
                  <a:srgbClr val="249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    </a:t>
            </a:r>
          </a:p>
          <a:p>
            <a:r>
              <a:rPr lang="bn-BD" sz="2800" b="1" dirty="0" smtClean="0">
                <a:solidFill>
                  <a:srgbClr val="249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চলো একটা কবিতা আবৃতি শুনি</a:t>
            </a:r>
          </a:p>
          <a:p>
            <a:r>
              <a:rPr lang="bn-BD" sz="2800" b="1" dirty="0" smtClean="0">
                <a:solidFill>
                  <a:srgbClr val="249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      </a:t>
            </a:r>
          </a:p>
          <a:p>
            <a:r>
              <a:rPr lang="bn-BD" sz="2800" b="1" dirty="0" smtClean="0">
                <a:solidFill>
                  <a:srgbClr val="249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    </a:t>
            </a:r>
            <a:r>
              <a:rPr lang="as-IN" sz="2800" b="1" dirty="0" smtClean="0">
                <a:solidFill>
                  <a:srgbClr val="249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শিশুর </a:t>
            </a:r>
            <a:r>
              <a:rPr lang="as-IN" sz="2800" b="1" dirty="0">
                <a:solidFill>
                  <a:srgbClr val="2491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স্বাস্থ্য</a:t>
            </a:r>
          </a:p>
          <a:p>
            <a:r>
              <a:rPr lang="as-IN" sz="2800" b="1" dirty="0" smtClean="0">
                <a:solidFill>
                  <a:srgbClr val="8A21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-</a:t>
            </a:r>
            <a:r>
              <a:rPr lang="as-IN" sz="2800" b="1" dirty="0">
                <a:solidFill>
                  <a:srgbClr val="8A21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 </a:t>
            </a:r>
            <a:r>
              <a:rPr lang="as-IN" sz="2800" b="1" dirty="0">
                <a:solidFill>
                  <a:srgbClr val="76C4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hlinkClick r:id="rId3"/>
              </a:rPr>
              <a:t>শাজাহান কবীর </a:t>
            </a:r>
            <a:r>
              <a:rPr lang="as-IN" sz="2800" b="1" dirty="0" smtClean="0">
                <a:solidFill>
                  <a:srgbClr val="76C4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hlinkClick r:id="rId3"/>
              </a:rPr>
              <a:t>শান্ত</a:t>
            </a:r>
            <a:endParaRPr lang="bn-BD" sz="2800" b="1" dirty="0" smtClean="0">
              <a:solidFill>
                <a:srgbClr val="76C4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  <a:p>
            <a:endParaRPr lang="bn-BD" dirty="0" smtClean="0">
              <a:solidFill>
                <a:srgbClr val="000000"/>
              </a:solidFill>
              <a:latin typeface="solaimanlipi"/>
            </a:endParaRPr>
          </a:p>
          <a:p>
            <a:r>
              <a:rPr lang="as-IN" dirty="0" smtClean="0">
                <a:solidFill>
                  <a:srgbClr val="000000"/>
                </a:solidFill>
                <a:latin typeface="solaimanlipi"/>
              </a:rPr>
              <a:t>কাঁচা </a:t>
            </a:r>
            <a:r>
              <a:rPr lang="as-IN" dirty="0">
                <a:solidFill>
                  <a:srgbClr val="000000"/>
                </a:solidFill>
                <a:latin typeface="solaimanlipi"/>
              </a:rPr>
              <a:t>সবুজ সবজি খেলে</a:t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r>
              <a:rPr lang="as-IN" dirty="0">
                <a:solidFill>
                  <a:srgbClr val="000000"/>
                </a:solidFill>
                <a:latin typeface="solaimanlipi"/>
              </a:rPr>
              <a:t>সতেজ হবে মন,</a:t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r>
              <a:rPr lang="as-IN" dirty="0">
                <a:solidFill>
                  <a:srgbClr val="000000"/>
                </a:solidFill>
                <a:latin typeface="solaimanlipi"/>
              </a:rPr>
              <a:t>সুস্থ্য সবল দেহ হবে</a:t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r>
              <a:rPr lang="as-IN" dirty="0">
                <a:solidFill>
                  <a:srgbClr val="000000"/>
                </a:solidFill>
                <a:latin typeface="solaimanlipi"/>
              </a:rPr>
              <a:t>যেমন প্রয়োজন।</a:t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r>
              <a:rPr lang="as-IN" dirty="0">
                <a:solidFill>
                  <a:srgbClr val="000000"/>
                </a:solidFill>
                <a:latin typeface="solaimanlipi"/>
              </a:rPr>
              <a:t/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r>
              <a:rPr lang="as-IN" dirty="0">
                <a:solidFill>
                  <a:srgbClr val="000000"/>
                </a:solidFill>
                <a:latin typeface="solaimanlipi"/>
              </a:rPr>
              <a:t>সুষম খাবার রোগ-প্রতিরোধ</a:t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r>
              <a:rPr lang="as-IN" dirty="0">
                <a:solidFill>
                  <a:srgbClr val="000000"/>
                </a:solidFill>
                <a:latin typeface="solaimanlipi"/>
              </a:rPr>
              <a:t>করবে বহুদূর,</a:t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r>
              <a:rPr lang="as-IN" dirty="0">
                <a:solidFill>
                  <a:srgbClr val="000000"/>
                </a:solidFill>
                <a:latin typeface="solaimanlipi"/>
              </a:rPr>
              <a:t>তেমন খাবার খেতে হবে</a:t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r>
              <a:rPr lang="as-IN" dirty="0">
                <a:solidFill>
                  <a:srgbClr val="000000"/>
                </a:solidFill>
                <a:latin typeface="solaimanlipi"/>
              </a:rPr>
              <a:t>পুষ্টিতে ভরপুর।</a:t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r>
              <a:rPr lang="as-IN" dirty="0">
                <a:solidFill>
                  <a:srgbClr val="000000"/>
                </a:solidFill>
                <a:latin typeface="solaimanlipi"/>
              </a:rPr>
              <a:t/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endParaRPr lang="bn-BD" dirty="0" smtClean="0">
              <a:solidFill>
                <a:srgbClr val="000000"/>
              </a:solidFill>
              <a:latin typeface="solaimanlipi"/>
            </a:endParaRPr>
          </a:p>
          <a:p>
            <a:endParaRPr lang="bn-BD" dirty="0">
              <a:solidFill>
                <a:srgbClr val="000000"/>
              </a:solidFill>
              <a:latin typeface="solaimanlipi"/>
            </a:endParaRPr>
          </a:p>
          <a:p>
            <a:r>
              <a:rPr lang="as-IN" dirty="0" smtClean="0">
                <a:solidFill>
                  <a:srgbClr val="000000"/>
                </a:solidFill>
                <a:latin typeface="solaimanlipi"/>
              </a:rPr>
              <a:t>বাড়তি </a:t>
            </a:r>
            <a:r>
              <a:rPr lang="as-IN" dirty="0">
                <a:solidFill>
                  <a:srgbClr val="000000"/>
                </a:solidFill>
                <a:latin typeface="solaimanlipi"/>
              </a:rPr>
              <a:t>খাবার দিতে হবে</a:t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r>
              <a:rPr lang="as-IN" dirty="0">
                <a:solidFill>
                  <a:srgbClr val="000000"/>
                </a:solidFill>
                <a:latin typeface="solaimanlipi"/>
              </a:rPr>
              <a:t>বয়স হলে ছয়,</a:t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r>
              <a:rPr lang="as-IN" dirty="0">
                <a:solidFill>
                  <a:srgbClr val="000000"/>
                </a:solidFill>
                <a:latin typeface="solaimanlipi"/>
              </a:rPr>
              <a:t>রোগজীবাণু জব্দ টিকায়-</a:t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r>
              <a:rPr lang="as-IN" dirty="0">
                <a:solidFill>
                  <a:srgbClr val="000000"/>
                </a:solidFill>
                <a:latin typeface="solaimanlipi"/>
              </a:rPr>
              <a:t>কিসের তবে ভয়!</a:t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r>
              <a:rPr lang="as-IN" dirty="0">
                <a:solidFill>
                  <a:srgbClr val="000000"/>
                </a:solidFill>
                <a:latin typeface="solaimanlipi"/>
              </a:rPr>
              <a:t/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r>
              <a:rPr lang="as-IN" dirty="0">
                <a:solidFill>
                  <a:srgbClr val="000000"/>
                </a:solidFill>
                <a:latin typeface="solaimanlipi"/>
              </a:rPr>
              <a:t>শিশুর প্রতি সজাগ হলে</a:t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r>
              <a:rPr lang="as-IN" dirty="0">
                <a:solidFill>
                  <a:srgbClr val="000000"/>
                </a:solidFill>
                <a:latin typeface="solaimanlipi"/>
              </a:rPr>
              <a:t>স্বাস্থ্য হবে ঠিক,</a:t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r>
              <a:rPr lang="as-IN" dirty="0">
                <a:solidFill>
                  <a:srgbClr val="000000"/>
                </a:solidFill>
                <a:latin typeface="solaimanlipi"/>
              </a:rPr>
              <a:t>রূপোর দাঁতের শিশুর হাসি</a:t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r>
              <a:rPr lang="as-IN" dirty="0">
                <a:solidFill>
                  <a:srgbClr val="000000"/>
                </a:solidFill>
                <a:latin typeface="solaimanlipi"/>
              </a:rPr>
              <a:t>করে রে ঝিকমিক!</a:t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r>
              <a:rPr lang="as-IN" dirty="0">
                <a:solidFill>
                  <a:srgbClr val="000000"/>
                </a:solidFill>
                <a:latin typeface="solaimanlipi"/>
              </a:rPr>
              <a:t/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r>
              <a:rPr lang="as-IN" dirty="0">
                <a:solidFill>
                  <a:srgbClr val="000000"/>
                </a:solidFill>
                <a:latin typeface="solaimanlipi"/>
              </a:rPr>
              <a:t>পুষ্টি ছাড়া গঠন শিশুর</a:t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r>
              <a:rPr lang="as-IN" dirty="0">
                <a:solidFill>
                  <a:srgbClr val="000000"/>
                </a:solidFill>
                <a:latin typeface="solaimanlipi"/>
              </a:rPr>
              <a:t>আস্তে হবে ক্ষয়,</a:t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r>
              <a:rPr lang="as-IN" dirty="0" smtClean="0">
                <a:solidFill>
                  <a:srgbClr val="000000"/>
                </a:solidFill>
                <a:latin typeface="solaimanlipi"/>
              </a:rPr>
              <a:t>সুস্থ্ </a:t>
            </a:r>
            <a:r>
              <a:rPr lang="as-IN" dirty="0">
                <a:solidFill>
                  <a:srgbClr val="000000"/>
                </a:solidFill>
                <a:latin typeface="solaimanlipi"/>
              </a:rPr>
              <a:t>হাসির শিশুর দেহ</a:t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r>
              <a:rPr lang="as-IN" dirty="0">
                <a:solidFill>
                  <a:srgbClr val="000000"/>
                </a:solidFill>
                <a:latin typeface="solaimanlipi"/>
              </a:rPr>
              <a:t>বড় পরিচয়।</a:t>
            </a:r>
            <a:endParaRPr lang="as-IN" b="0" i="0" dirty="0">
              <a:solidFill>
                <a:srgbClr val="000000"/>
              </a:solidFill>
              <a:effectLst/>
              <a:latin typeface="solaimanlip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266700" y="4628476"/>
            <a:ext cx="15163800" cy="3408276"/>
            <a:chOff x="-398902" y="3449724"/>
            <a:chExt cx="12454992" cy="3408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8902" y="3503315"/>
              <a:ext cx="6436631" cy="3354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506" y="3449724"/>
              <a:ext cx="6596584" cy="340827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1319" y="381000"/>
            <a:ext cx="83058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 smtClean="0">
                <a:solidFill>
                  <a:srgbClr val="2491D0"/>
                </a:solidFill>
                <a:latin typeface="solaimanlipi"/>
              </a:rPr>
              <a:t>আর একটা কবিতা শুনি চলো</a:t>
            </a:r>
          </a:p>
          <a:p>
            <a:r>
              <a:rPr lang="bn-B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/>
              </a:rPr>
              <a:t>       </a:t>
            </a:r>
          </a:p>
          <a:p>
            <a:r>
              <a:rPr lang="bn-BD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/>
              </a:rPr>
              <a:t>    </a:t>
            </a:r>
            <a:r>
              <a:rPr lang="as-I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/>
              </a:rPr>
              <a:t>স্বাস্থ্য</a:t>
            </a:r>
            <a:endParaRPr lang="as-IN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/>
            </a:endParaRPr>
          </a:p>
          <a:p>
            <a:r>
              <a:rPr lang="as-IN" sz="2800" dirty="0">
                <a:solidFill>
                  <a:srgbClr val="8A2119"/>
                </a:solidFill>
                <a:latin typeface="solaimanlipi"/>
              </a:rPr>
              <a:t>- </a:t>
            </a:r>
            <a:r>
              <a:rPr lang="en-US" sz="2800" dirty="0">
                <a:solidFill>
                  <a:srgbClr val="76C4EE"/>
                </a:solidFill>
                <a:latin typeface="solaimanlipi"/>
                <a:hlinkClick r:id="rId3"/>
              </a:rPr>
              <a:t>Md. Anwar </a:t>
            </a:r>
            <a:r>
              <a:rPr lang="en-US" sz="2800" dirty="0" err="1">
                <a:solidFill>
                  <a:srgbClr val="76C4EE"/>
                </a:solidFill>
                <a:latin typeface="solaimanlipi"/>
                <a:hlinkClick r:id="rId3"/>
              </a:rPr>
              <a:t>Faruk</a:t>
            </a:r>
            <a:r>
              <a:rPr lang="en-US" sz="2800" dirty="0">
                <a:solidFill>
                  <a:srgbClr val="8A2119"/>
                </a:solidFill>
                <a:latin typeface="solaimanlipi"/>
              </a:rPr>
              <a:t> </a:t>
            </a:r>
            <a:endParaRPr lang="bn-BD" sz="2800" dirty="0">
              <a:solidFill>
                <a:srgbClr val="8A2119"/>
              </a:solidFill>
              <a:latin typeface="solaimanlipi"/>
            </a:endParaRPr>
          </a:p>
          <a:p>
            <a:endParaRPr lang="bn-BD" sz="2800" dirty="0" smtClean="0">
              <a:solidFill>
                <a:srgbClr val="8A2119"/>
              </a:solidFill>
              <a:latin typeface="solaimanlipi"/>
            </a:endParaRPr>
          </a:p>
          <a:p>
            <a:r>
              <a:rPr lang="as-IN" sz="2800" dirty="0" smtClean="0">
                <a:solidFill>
                  <a:srgbClr val="000000"/>
                </a:solidFill>
                <a:latin typeface="solaimanlipi"/>
              </a:rPr>
              <a:t>থালা </a:t>
            </a:r>
            <a:r>
              <a:rPr lang="as-IN" sz="2800" dirty="0">
                <a:solidFill>
                  <a:srgbClr val="000000"/>
                </a:solidFill>
                <a:latin typeface="solaimanlipi"/>
              </a:rPr>
              <a:t>ভর্তি গরম ভাত,</a:t>
            </a:r>
            <a:br>
              <a:rPr lang="as-IN" sz="2800" dirty="0">
                <a:solidFill>
                  <a:srgbClr val="000000"/>
                </a:solidFill>
                <a:latin typeface="solaimanlipi"/>
              </a:rPr>
            </a:br>
            <a:r>
              <a:rPr lang="as-IN" sz="2800" dirty="0">
                <a:solidFill>
                  <a:srgbClr val="000000"/>
                </a:solidFill>
                <a:latin typeface="solaimanlipi"/>
              </a:rPr>
              <a:t>বাটি ভর্তি </a:t>
            </a:r>
            <a:r>
              <a:rPr lang="as-IN" sz="2800" dirty="0" smtClean="0">
                <a:solidFill>
                  <a:srgbClr val="000000"/>
                </a:solidFill>
                <a:latin typeface="solaimanlipi"/>
              </a:rPr>
              <a:t> </a:t>
            </a:r>
            <a:r>
              <a:rPr lang="as-IN" sz="2800" dirty="0">
                <a:solidFill>
                  <a:srgbClr val="000000"/>
                </a:solidFill>
                <a:latin typeface="solaimanlipi"/>
              </a:rPr>
              <a:t>গোশত,</a:t>
            </a:r>
            <a:br>
              <a:rPr lang="as-IN" sz="2800" dirty="0">
                <a:solidFill>
                  <a:srgbClr val="000000"/>
                </a:solidFill>
                <a:latin typeface="solaimanlipi"/>
              </a:rPr>
            </a:br>
            <a:r>
              <a:rPr lang="as-IN" sz="2800" dirty="0">
                <a:solidFill>
                  <a:srgbClr val="000000"/>
                </a:solidFill>
                <a:latin typeface="solaimanlipi"/>
              </a:rPr>
              <a:t>এত খাই , তবু আমার</a:t>
            </a:r>
            <a:br>
              <a:rPr lang="as-IN" sz="2800" dirty="0">
                <a:solidFill>
                  <a:srgbClr val="000000"/>
                </a:solidFill>
                <a:latin typeface="solaimanlipi"/>
              </a:rPr>
            </a:br>
            <a:r>
              <a:rPr lang="as-IN" sz="2800" dirty="0">
                <a:solidFill>
                  <a:srgbClr val="000000"/>
                </a:solidFill>
                <a:latin typeface="solaimanlipi"/>
              </a:rPr>
              <a:t>বাড়ে না কেন স্বাস্থ্য </a:t>
            </a:r>
            <a:r>
              <a:rPr lang="as-IN" sz="2800" dirty="0" smtClean="0">
                <a:solidFill>
                  <a:srgbClr val="000000"/>
                </a:solidFill>
                <a:latin typeface="solaimanlipi"/>
              </a:rPr>
              <a:t>!</a:t>
            </a:r>
            <a:endParaRPr lang="bn-BD" sz="2800" dirty="0" smtClean="0">
              <a:solidFill>
                <a:srgbClr val="000000"/>
              </a:solidFill>
              <a:latin typeface="solaimanlipi"/>
            </a:endParaRPr>
          </a:p>
          <a:p>
            <a:endParaRPr lang="bn-BD" b="0" i="0" dirty="0">
              <a:solidFill>
                <a:srgbClr val="000000"/>
              </a:solidFill>
              <a:effectLst/>
              <a:latin typeface="solaimanlipi"/>
            </a:endParaRPr>
          </a:p>
          <a:p>
            <a:endParaRPr lang="bn-BD" dirty="0" smtClean="0">
              <a:solidFill>
                <a:srgbClr val="000000"/>
              </a:solidFill>
              <a:latin typeface="solaimanlipi"/>
            </a:endParaRPr>
          </a:p>
          <a:p>
            <a:r>
              <a:rPr lang="bn-BD" sz="2800" b="1" i="0" dirty="0" smtClean="0">
                <a:solidFill>
                  <a:srgbClr val="FF0000"/>
                </a:solidFill>
                <a:effectLst/>
                <a:latin typeface="solaimanlipi"/>
              </a:rPr>
              <a:t>দুটি কবিতা থেকে কি বুঝলে?</a:t>
            </a:r>
          </a:p>
          <a:p>
            <a:r>
              <a:rPr lang="bn-BD" b="0" i="0" dirty="0" smtClean="0">
                <a:solidFill>
                  <a:srgbClr val="000000"/>
                </a:solidFill>
                <a:effectLst/>
                <a:latin typeface="solaimanlipi"/>
              </a:rPr>
              <a:t> </a:t>
            </a:r>
            <a:r>
              <a:rPr lang="bn-BD" dirty="0" smtClean="0">
                <a:solidFill>
                  <a:srgbClr val="009900"/>
                </a:solidFill>
                <a:latin typeface="solaimanlipi"/>
              </a:rPr>
              <a:t>যে কোনো খাবার খেলেই কি আমাদের স্বাস্থ্য ভালো থাকে?</a:t>
            </a:r>
          </a:p>
          <a:p>
            <a:endParaRPr lang="bn-BD" dirty="0">
              <a:solidFill>
                <a:srgbClr val="000000"/>
              </a:solidFill>
              <a:latin typeface="solaimanlipi"/>
            </a:endParaRPr>
          </a:p>
          <a:p>
            <a:r>
              <a:rPr lang="bn-BD" dirty="0">
                <a:solidFill>
                  <a:srgbClr val="000000"/>
                </a:solidFill>
                <a:latin typeface="solaimanlipi"/>
              </a:rPr>
              <a:t> </a:t>
            </a:r>
            <a:r>
              <a:rPr lang="bn-BD" dirty="0" smtClean="0">
                <a:solidFill>
                  <a:srgbClr val="000000"/>
                </a:solidFill>
                <a:latin typeface="solaimanlipi"/>
              </a:rPr>
              <a:t>                                                </a:t>
            </a:r>
            <a:r>
              <a:rPr lang="bn-BD" sz="6000" dirty="0" smtClean="0">
                <a:solidFill>
                  <a:srgbClr val="FF0000"/>
                </a:solidFill>
                <a:latin typeface="solaimanlipi"/>
              </a:rPr>
              <a:t>না  </a:t>
            </a:r>
            <a:r>
              <a:rPr lang="bn-BD" dirty="0" smtClean="0">
                <a:solidFill>
                  <a:srgbClr val="000000"/>
                </a:solidFill>
                <a:latin typeface="solaimanlipi"/>
              </a:rPr>
              <a:t>                </a:t>
            </a:r>
            <a:endParaRPr lang="as-IN" b="0" i="0" dirty="0">
              <a:solidFill>
                <a:srgbClr val="000000"/>
              </a:solidFill>
              <a:effectLst/>
              <a:latin typeface="solaimanlipi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8223559" y="330220"/>
            <a:ext cx="5562600" cy="48768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সে জন্য প্রয়োজন আদর্শ বা ভালো খাবার, যে খাবারে কী আছে?</a:t>
            </a:r>
          </a:p>
          <a:p>
            <a:pPr algn="ctr"/>
            <a:endParaRPr lang="bn-BD" sz="3200" b="1" dirty="0"/>
          </a:p>
        </p:txBody>
      </p:sp>
      <p:sp>
        <p:nvSpPr>
          <p:cNvPr id="10" name="Horizontal Scroll 9"/>
          <p:cNvSpPr/>
          <p:nvPr/>
        </p:nvSpPr>
        <p:spPr>
          <a:xfrm>
            <a:off x="11612661" y="5600700"/>
            <a:ext cx="2636740" cy="1193840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পুষ্টি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961" y="0"/>
            <a:ext cx="14820661" cy="8413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430" y="1711644"/>
            <a:ext cx="14954130" cy="6316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609600"/>
            <a:ext cx="548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457200"/>
            <a:ext cx="5943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009900"/>
                </a:solidFill>
                <a:latin typeface="Nikoshban" panose="02000000000000000000"/>
              </a:rPr>
              <a:t>আজকে</a:t>
            </a:r>
            <a:r>
              <a:rPr lang="en-US" sz="4000" b="1" u="sng" dirty="0" smtClean="0">
                <a:solidFill>
                  <a:srgbClr val="009900"/>
                </a:solidFill>
                <a:latin typeface="Nikoshban" panose="02000000000000000000"/>
              </a:rPr>
              <a:t> </a:t>
            </a:r>
            <a:r>
              <a:rPr lang="en-US" sz="4000" b="1" u="sng" dirty="0" err="1" smtClean="0">
                <a:solidFill>
                  <a:srgbClr val="009900"/>
                </a:solidFill>
                <a:latin typeface="Nikoshban" panose="02000000000000000000"/>
              </a:rPr>
              <a:t>আমাদের</a:t>
            </a:r>
            <a:r>
              <a:rPr lang="en-US" sz="4000" b="1" u="sng" dirty="0" smtClean="0">
                <a:solidFill>
                  <a:srgbClr val="009900"/>
                </a:solidFill>
                <a:latin typeface="Nikoshban" panose="02000000000000000000"/>
              </a:rPr>
              <a:t> </a:t>
            </a:r>
            <a:r>
              <a:rPr lang="en-US" sz="4000" b="1" u="sng" dirty="0" err="1" smtClean="0">
                <a:solidFill>
                  <a:srgbClr val="009900"/>
                </a:solidFill>
                <a:latin typeface="Nikoshban" panose="02000000000000000000"/>
              </a:rPr>
              <a:t>পাঠ</a:t>
            </a:r>
            <a:r>
              <a:rPr lang="en-US" sz="4000" b="1" u="sng" dirty="0" smtClean="0">
                <a:solidFill>
                  <a:srgbClr val="009900"/>
                </a:solidFill>
                <a:latin typeface="Nikoshban" panose="02000000000000000000"/>
              </a:rPr>
              <a:t>-</a:t>
            </a:r>
          </a:p>
          <a:p>
            <a:endParaRPr lang="en-US" dirty="0">
              <a:latin typeface="Nikoshban" panose="02000000000000000000"/>
            </a:endParaRPr>
          </a:p>
          <a:p>
            <a:endParaRPr lang="en-US" dirty="0" smtClean="0">
              <a:latin typeface="Nikoshban" panose="02000000000000000000"/>
            </a:endParaRPr>
          </a:p>
          <a:p>
            <a:endParaRPr lang="en-US" dirty="0">
              <a:latin typeface="Nikoshban" panose="02000000000000000000"/>
            </a:endParaRPr>
          </a:p>
          <a:p>
            <a:r>
              <a:rPr lang="bn-BD" sz="4000" b="1" i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          </a:t>
            </a:r>
            <a:r>
              <a:rPr lang="en-US" sz="4000" b="1" i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পুষ্টি</a:t>
            </a:r>
            <a:endParaRPr lang="en-US" sz="4000" b="1" i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7496246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457200" y="4668924"/>
            <a:ext cx="15163800" cy="3408276"/>
            <a:chOff x="-398902" y="3449724"/>
            <a:chExt cx="12454992" cy="3408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98902" y="3503315"/>
              <a:ext cx="6436631" cy="3354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9506" y="3449724"/>
              <a:ext cx="6596584" cy="340827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2373574"/>
            <a:ext cx="83396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</a:p>
          <a:p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বিজ্ঞান                                                                  </a:t>
            </a:r>
            <a:r>
              <a:rPr lang="bn-IN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</a:t>
            </a:r>
            <a:r>
              <a:rPr lang="bn-IN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(আমাদের খাদ্যে  আমিষ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…….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আলোচনা।) ৪৪-৪৫পৃঃ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                        </a:t>
            </a:r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461059" y="269903"/>
            <a:ext cx="5791200" cy="1828800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পাঠপরিচিতি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248" y="1184303"/>
            <a:ext cx="3860575" cy="4595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39811" y="3993630"/>
            <a:ext cx="15039540" cy="3931446"/>
            <a:chOff x="-296839" y="4184634"/>
            <a:chExt cx="12352929" cy="26840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96839" y="4184634"/>
              <a:ext cx="6436631" cy="26840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9506" y="4440254"/>
              <a:ext cx="6596584" cy="2417746"/>
            </a:xfrm>
            <a:prstGeom prst="rect">
              <a:avLst/>
            </a:prstGeom>
          </p:spPr>
        </p:pic>
      </p:grpSp>
      <p:sp>
        <p:nvSpPr>
          <p:cNvPr id="7" name="Bevel 6"/>
          <p:cNvSpPr/>
          <p:nvPr/>
        </p:nvSpPr>
        <p:spPr>
          <a:xfrm>
            <a:off x="40598" y="-15240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loud Callout 1"/>
          <p:cNvSpPr/>
          <p:nvPr/>
        </p:nvSpPr>
        <p:spPr>
          <a:xfrm>
            <a:off x="4103590" y="431004"/>
            <a:ext cx="5181600" cy="1828800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714749"/>
            <a:ext cx="1395200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9900"/>
                </a:solidFill>
                <a:latin typeface="Nikoshban" panose="02000000000000000000"/>
              </a:rPr>
              <a:t>৮.১.১ </a:t>
            </a:r>
            <a:r>
              <a:rPr lang="en-US" sz="3200" b="1" dirty="0" err="1">
                <a:solidFill>
                  <a:srgbClr val="009900"/>
                </a:solidFill>
                <a:latin typeface="Nikoshban" panose="02000000000000000000"/>
              </a:rPr>
              <a:t>পুষ্টি</a:t>
            </a:r>
            <a:r>
              <a:rPr lang="en-US" sz="3200" b="1" dirty="0">
                <a:solidFill>
                  <a:srgbClr val="00990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anose="02000000000000000000"/>
              </a:rPr>
              <a:t>কি</a:t>
            </a:r>
            <a:r>
              <a:rPr lang="en-US" sz="3200" b="1" dirty="0">
                <a:solidFill>
                  <a:srgbClr val="00990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anose="02000000000000000000"/>
              </a:rPr>
              <a:t>তা</a:t>
            </a:r>
            <a:r>
              <a:rPr lang="en-US" sz="3200" b="1" dirty="0">
                <a:solidFill>
                  <a:srgbClr val="00990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anose="02000000000000000000"/>
              </a:rPr>
              <a:t>বলতে</a:t>
            </a:r>
            <a:r>
              <a:rPr lang="en-US" sz="3200" b="1" dirty="0">
                <a:solidFill>
                  <a:srgbClr val="00990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anose="02000000000000000000"/>
              </a:rPr>
              <a:t>পারবে</a:t>
            </a:r>
            <a:r>
              <a:rPr lang="en-US" sz="3200" b="1" dirty="0">
                <a:solidFill>
                  <a:srgbClr val="009900"/>
                </a:solidFill>
                <a:latin typeface="Nikoshban" panose="02000000000000000000"/>
              </a:rPr>
              <a:t>।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9900"/>
                </a:solidFill>
                <a:latin typeface="Nikoshban" panose="02000000000000000000"/>
              </a:rPr>
              <a:t>৮.২.১ </a:t>
            </a:r>
            <a:r>
              <a:rPr lang="en-US" sz="3200" b="1" dirty="0" err="1">
                <a:solidFill>
                  <a:srgbClr val="009900"/>
                </a:solidFill>
                <a:latin typeface="Nikoshban" panose="02000000000000000000"/>
              </a:rPr>
              <a:t>পুষ্টি</a:t>
            </a:r>
            <a:r>
              <a:rPr lang="en-US" sz="3200" b="1" dirty="0">
                <a:solidFill>
                  <a:srgbClr val="00990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anose="02000000000000000000"/>
              </a:rPr>
              <a:t>অনুযায়ী</a:t>
            </a:r>
            <a:r>
              <a:rPr lang="en-US" sz="3200" b="1" dirty="0">
                <a:solidFill>
                  <a:srgbClr val="00990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anose="02000000000000000000"/>
              </a:rPr>
              <a:t>খাদ্যের</a:t>
            </a:r>
            <a:r>
              <a:rPr lang="en-US" sz="3200" b="1" dirty="0">
                <a:solidFill>
                  <a:srgbClr val="00990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Nikoshban" panose="02000000000000000000"/>
              </a:rPr>
              <a:t>শ্রে</a:t>
            </a:r>
            <a:r>
              <a:rPr lang="bn-BD" sz="3200" b="1" dirty="0" smtClean="0">
                <a:solidFill>
                  <a:srgbClr val="009900"/>
                </a:solidFill>
                <a:latin typeface="Nikoshban" panose="02000000000000000000"/>
              </a:rPr>
              <a:t>ণি</a:t>
            </a:r>
            <a:r>
              <a:rPr lang="en-US" sz="3200" b="1" dirty="0" err="1" smtClean="0">
                <a:solidFill>
                  <a:srgbClr val="009900"/>
                </a:solidFill>
                <a:latin typeface="Nikoshban" panose="02000000000000000000"/>
              </a:rPr>
              <a:t>বিভাগ</a:t>
            </a:r>
            <a:r>
              <a:rPr lang="en-US" sz="3200" b="1" dirty="0" smtClean="0">
                <a:solidFill>
                  <a:srgbClr val="00990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anose="02000000000000000000"/>
              </a:rPr>
              <a:t>করতে</a:t>
            </a:r>
            <a:r>
              <a:rPr lang="en-US" sz="3200" b="1" dirty="0">
                <a:solidFill>
                  <a:srgbClr val="00990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anose="02000000000000000000"/>
              </a:rPr>
              <a:t>পারবে</a:t>
            </a:r>
            <a:r>
              <a:rPr lang="en-US" sz="3200" b="1" dirty="0">
                <a:solidFill>
                  <a:srgbClr val="009900"/>
                </a:solidFill>
                <a:latin typeface="Nikoshban" panose="0200000000000000000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4630400" cy="8229600"/>
          </a:xfrm>
          <a:prstGeom prst="bevel">
            <a:avLst>
              <a:gd name="adj" fmla="val 1736"/>
            </a:avLst>
          </a:prstGeom>
          <a:noFill/>
          <a:ln w="76200">
            <a:solidFill>
              <a:srgbClr val="92D050"/>
            </a:solidFill>
          </a:ln>
          <a:effectLst>
            <a:outerShdw blurRad="50800" dist="50800" dir="5400000" algn="ctr" rotWithShape="0">
              <a:srgbClr val="00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4686300" y="381000"/>
            <a:ext cx="5257800" cy="1865904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/>
              </a:rPr>
              <a:t>পূর্বজ্ঞান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/>
              </a:rPr>
              <a:t>যাচাই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Nikoshban" panose="0200000000000000000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115048"/>
            <a:ext cx="138684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১।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পুষ্টি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কী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?</a:t>
            </a:r>
          </a:p>
          <a:p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জীবদেহের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বৃদ্ধি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ও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বেঁচে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থাকার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জন্য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প্রয়োজনীয়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সকল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উপাদান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হলো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পুষ্টি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  <a:r>
              <a:rPr lang="en-US" dirty="0" smtClean="0">
                <a:latin typeface="Nikoshban" panose="02000000000000000000"/>
              </a:rPr>
              <a:t>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২।আমরা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পুষ্টি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পাই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কোথা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থেকে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?</a:t>
            </a:r>
          </a:p>
          <a:p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খাদ্য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থেকে</a:t>
            </a:r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৩।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bn-BD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ডাল, ভাত, রুটি, ফল, শাক-সবজি।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৬।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দুধ, ডিম, মাংস, ঘি, মাছ।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4648200"/>
            <a:ext cx="6038850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52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131" y="-91805"/>
            <a:ext cx="14820661" cy="841320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85800" y="0"/>
            <a:ext cx="6705600" cy="168116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চলো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কিছু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ছবি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দেখি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4"/>
          <a:stretch/>
        </p:blipFill>
        <p:spPr>
          <a:xfrm>
            <a:off x="195784" y="2448649"/>
            <a:ext cx="7438220" cy="56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954" y="2448649"/>
            <a:ext cx="6925471" cy="574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5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3221</TotalTime>
  <Words>689</Words>
  <Application>Microsoft Office PowerPoint</Application>
  <PresentationFormat>Custom</PresentationFormat>
  <Paragraphs>152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NikoshBAN</vt:lpstr>
      <vt:lpstr>NikoshBAN</vt:lpstr>
      <vt:lpstr>solaimanlipi</vt:lpstr>
      <vt:lpstr>SutonnyOMJ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156</cp:revision>
  <dcterms:created xsi:type="dcterms:W3CDTF">2021-07-14T14:50:38Z</dcterms:created>
  <dcterms:modified xsi:type="dcterms:W3CDTF">2021-07-30T20:53:55Z</dcterms:modified>
</cp:coreProperties>
</file>