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0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0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746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57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191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5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5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5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5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0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3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6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40C0F-273C-4D82-AB9D-B94DE543377F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5921048-B2AA-491F-9ABF-9B530811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5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6462" y="1119117"/>
            <a:ext cx="9784080" cy="15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32604" y="724070"/>
            <a:ext cx="1203960" cy="3993548"/>
            <a:chOff x="6477821" y="731292"/>
            <a:chExt cx="1203960" cy="3993548"/>
          </a:xfrm>
        </p:grpSpPr>
        <p:sp>
          <p:nvSpPr>
            <p:cNvPr id="8" name="Freeform 7"/>
            <p:cNvSpPr/>
            <p:nvPr/>
          </p:nvSpPr>
          <p:spPr>
            <a:xfrm>
              <a:off x="6640952" y="731292"/>
              <a:ext cx="877699" cy="925774"/>
            </a:xfrm>
            <a:custGeom>
              <a:avLst/>
              <a:gdLst>
                <a:gd name="connsiteX0" fmla="*/ 435233 w 877699"/>
                <a:gd name="connsiteY0" fmla="*/ 0 h 925774"/>
                <a:gd name="connsiteX1" fmla="*/ 877699 w 877699"/>
                <a:gd name="connsiteY1" fmla="*/ 462887 h 925774"/>
                <a:gd name="connsiteX2" fmla="*/ 435233 w 877699"/>
                <a:gd name="connsiteY2" fmla="*/ 925774 h 925774"/>
                <a:gd name="connsiteX3" fmla="*/ 1757 w 877699"/>
                <a:gd name="connsiteY3" fmla="*/ 556175 h 925774"/>
                <a:gd name="connsiteX4" fmla="*/ 0 w 877699"/>
                <a:gd name="connsiteY4" fmla="*/ 537950 h 925774"/>
                <a:gd name="connsiteX5" fmla="*/ 227874 w 877699"/>
                <a:gd name="connsiteY5" fmla="*/ 537950 h 925774"/>
                <a:gd name="connsiteX6" fmla="*/ 231386 w 877699"/>
                <a:gd name="connsiteY6" fmla="*/ 556950 h 925774"/>
                <a:gd name="connsiteX7" fmla="*/ 435233 w 877699"/>
                <a:gd name="connsiteY7" fmla="*/ 704541 h 925774"/>
                <a:gd name="connsiteX8" fmla="*/ 656466 w 877699"/>
                <a:gd name="connsiteY8" fmla="*/ 462887 h 925774"/>
                <a:gd name="connsiteX9" fmla="*/ 435233 w 877699"/>
                <a:gd name="connsiteY9" fmla="*/ 221233 h 925774"/>
                <a:gd name="connsiteX10" fmla="*/ 231386 w 877699"/>
                <a:gd name="connsiteY10" fmla="*/ 368824 h 925774"/>
                <a:gd name="connsiteX11" fmla="*/ 227874 w 877699"/>
                <a:gd name="connsiteY11" fmla="*/ 387825 h 925774"/>
                <a:gd name="connsiteX12" fmla="*/ 0 w 877699"/>
                <a:gd name="connsiteY12" fmla="*/ 387825 h 925774"/>
                <a:gd name="connsiteX13" fmla="*/ 1757 w 877699"/>
                <a:gd name="connsiteY13" fmla="*/ 369599 h 925774"/>
                <a:gd name="connsiteX14" fmla="*/ 435233 w 877699"/>
                <a:gd name="connsiteY14" fmla="*/ 0 h 92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7699" h="925774">
                  <a:moveTo>
                    <a:pt x="435233" y="0"/>
                  </a:moveTo>
                  <a:cubicBezTo>
                    <a:pt x="679600" y="0"/>
                    <a:pt x="877699" y="207242"/>
                    <a:pt x="877699" y="462887"/>
                  </a:cubicBezTo>
                  <a:cubicBezTo>
                    <a:pt x="877699" y="718532"/>
                    <a:pt x="679600" y="925774"/>
                    <a:pt x="435233" y="925774"/>
                  </a:cubicBezTo>
                  <a:cubicBezTo>
                    <a:pt x="221412" y="925774"/>
                    <a:pt x="43015" y="767104"/>
                    <a:pt x="1757" y="556175"/>
                  </a:cubicBezTo>
                  <a:lnTo>
                    <a:pt x="0" y="537950"/>
                  </a:lnTo>
                  <a:lnTo>
                    <a:pt x="227874" y="537950"/>
                  </a:lnTo>
                  <a:lnTo>
                    <a:pt x="231386" y="556950"/>
                  </a:lnTo>
                  <a:cubicBezTo>
                    <a:pt x="264971" y="643683"/>
                    <a:pt x="343595" y="704541"/>
                    <a:pt x="435233" y="704541"/>
                  </a:cubicBezTo>
                  <a:cubicBezTo>
                    <a:pt x="557417" y="704541"/>
                    <a:pt x="656466" y="596349"/>
                    <a:pt x="656466" y="462887"/>
                  </a:cubicBezTo>
                  <a:cubicBezTo>
                    <a:pt x="656466" y="329425"/>
                    <a:pt x="557417" y="221233"/>
                    <a:pt x="435233" y="221233"/>
                  </a:cubicBezTo>
                  <a:cubicBezTo>
                    <a:pt x="343595" y="221233"/>
                    <a:pt x="264971" y="282091"/>
                    <a:pt x="231386" y="368824"/>
                  </a:cubicBezTo>
                  <a:lnTo>
                    <a:pt x="227874" y="387825"/>
                  </a:lnTo>
                  <a:lnTo>
                    <a:pt x="0" y="387825"/>
                  </a:lnTo>
                  <a:lnTo>
                    <a:pt x="1757" y="369599"/>
                  </a:lnTo>
                  <a:cubicBezTo>
                    <a:pt x="43015" y="158670"/>
                    <a:pt x="221412" y="0"/>
                    <a:pt x="435233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 rot="2677211">
              <a:off x="6477821" y="2006221"/>
              <a:ext cx="1203960" cy="1203960"/>
              <a:chOff x="2647666" y="2934269"/>
              <a:chExt cx="1203960" cy="1203960"/>
            </a:xfrm>
            <a:solidFill>
              <a:srgbClr val="92D050"/>
            </a:solidFill>
          </p:grpSpPr>
          <p:sp>
            <p:nvSpPr>
              <p:cNvPr id="9" name="Oval 8"/>
              <p:cNvSpPr/>
              <p:nvPr/>
            </p:nvSpPr>
            <p:spPr>
              <a:xfrm>
                <a:off x="2647666" y="29342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00066" y="30866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952466" y="32390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104866" y="33914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257266" y="35438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409666" y="36962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562066" y="38486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14466" y="40010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 rot="3308207">
              <a:off x="6626684" y="3774258"/>
              <a:ext cx="1038774" cy="770268"/>
            </a:xfrm>
            <a:prstGeom prst="roundRect">
              <a:avLst/>
            </a:prstGeom>
            <a:solidFill>
              <a:srgbClr val="92D05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2677211">
              <a:off x="6991198" y="3664708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9507581">
              <a:off x="6827053" y="3801510"/>
              <a:ext cx="57320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en-US" sz="4800" dirty="0" smtClean="0"/>
                <a:t> </a:t>
              </a:r>
              <a:endParaRPr lang="en-US" sz="4800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-2815483" y="723976"/>
            <a:ext cx="1203960" cy="3993548"/>
            <a:chOff x="2273285" y="742271"/>
            <a:chExt cx="1203960" cy="3993548"/>
          </a:xfrm>
        </p:grpSpPr>
        <p:sp>
          <p:nvSpPr>
            <p:cNvPr id="112" name="Freeform 111"/>
            <p:cNvSpPr/>
            <p:nvPr/>
          </p:nvSpPr>
          <p:spPr>
            <a:xfrm>
              <a:off x="2436416" y="742271"/>
              <a:ext cx="877699" cy="925774"/>
            </a:xfrm>
            <a:custGeom>
              <a:avLst/>
              <a:gdLst>
                <a:gd name="connsiteX0" fmla="*/ 435233 w 877699"/>
                <a:gd name="connsiteY0" fmla="*/ 0 h 925774"/>
                <a:gd name="connsiteX1" fmla="*/ 877699 w 877699"/>
                <a:gd name="connsiteY1" fmla="*/ 462887 h 925774"/>
                <a:gd name="connsiteX2" fmla="*/ 435233 w 877699"/>
                <a:gd name="connsiteY2" fmla="*/ 925774 h 925774"/>
                <a:gd name="connsiteX3" fmla="*/ 1757 w 877699"/>
                <a:gd name="connsiteY3" fmla="*/ 556175 h 925774"/>
                <a:gd name="connsiteX4" fmla="*/ 0 w 877699"/>
                <a:gd name="connsiteY4" fmla="*/ 537950 h 925774"/>
                <a:gd name="connsiteX5" fmla="*/ 227874 w 877699"/>
                <a:gd name="connsiteY5" fmla="*/ 537950 h 925774"/>
                <a:gd name="connsiteX6" fmla="*/ 231386 w 877699"/>
                <a:gd name="connsiteY6" fmla="*/ 556950 h 925774"/>
                <a:gd name="connsiteX7" fmla="*/ 435233 w 877699"/>
                <a:gd name="connsiteY7" fmla="*/ 704541 h 925774"/>
                <a:gd name="connsiteX8" fmla="*/ 656466 w 877699"/>
                <a:gd name="connsiteY8" fmla="*/ 462887 h 925774"/>
                <a:gd name="connsiteX9" fmla="*/ 435233 w 877699"/>
                <a:gd name="connsiteY9" fmla="*/ 221233 h 925774"/>
                <a:gd name="connsiteX10" fmla="*/ 231386 w 877699"/>
                <a:gd name="connsiteY10" fmla="*/ 368824 h 925774"/>
                <a:gd name="connsiteX11" fmla="*/ 227874 w 877699"/>
                <a:gd name="connsiteY11" fmla="*/ 387825 h 925774"/>
                <a:gd name="connsiteX12" fmla="*/ 0 w 877699"/>
                <a:gd name="connsiteY12" fmla="*/ 387825 h 925774"/>
                <a:gd name="connsiteX13" fmla="*/ 1757 w 877699"/>
                <a:gd name="connsiteY13" fmla="*/ 369599 h 925774"/>
                <a:gd name="connsiteX14" fmla="*/ 435233 w 877699"/>
                <a:gd name="connsiteY14" fmla="*/ 0 h 92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7699" h="925774">
                  <a:moveTo>
                    <a:pt x="435233" y="0"/>
                  </a:moveTo>
                  <a:cubicBezTo>
                    <a:pt x="679600" y="0"/>
                    <a:pt x="877699" y="207242"/>
                    <a:pt x="877699" y="462887"/>
                  </a:cubicBezTo>
                  <a:cubicBezTo>
                    <a:pt x="877699" y="718532"/>
                    <a:pt x="679600" y="925774"/>
                    <a:pt x="435233" y="925774"/>
                  </a:cubicBezTo>
                  <a:cubicBezTo>
                    <a:pt x="221412" y="925774"/>
                    <a:pt x="43015" y="767104"/>
                    <a:pt x="1757" y="556175"/>
                  </a:cubicBezTo>
                  <a:lnTo>
                    <a:pt x="0" y="537950"/>
                  </a:lnTo>
                  <a:lnTo>
                    <a:pt x="227874" y="537950"/>
                  </a:lnTo>
                  <a:lnTo>
                    <a:pt x="231386" y="556950"/>
                  </a:lnTo>
                  <a:cubicBezTo>
                    <a:pt x="264971" y="643683"/>
                    <a:pt x="343595" y="704541"/>
                    <a:pt x="435233" y="704541"/>
                  </a:cubicBezTo>
                  <a:cubicBezTo>
                    <a:pt x="557417" y="704541"/>
                    <a:pt x="656466" y="596349"/>
                    <a:pt x="656466" y="462887"/>
                  </a:cubicBezTo>
                  <a:cubicBezTo>
                    <a:pt x="656466" y="329425"/>
                    <a:pt x="557417" y="221233"/>
                    <a:pt x="435233" y="221233"/>
                  </a:cubicBezTo>
                  <a:cubicBezTo>
                    <a:pt x="343595" y="221233"/>
                    <a:pt x="264971" y="282091"/>
                    <a:pt x="231386" y="368824"/>
                  </a:cubicBezTo>
                  <a:lnTo>
                    <a:pt x="227874" y="387825"/>
                  </a:lnTo>
                  <a:lnTo>
                    <a:pt x="0" y="387825"/>
                  </a:lnTo>
                  <a:lnTo>
                    <a:pt x="1757" y="369599"/>
                  </a:lnTo>
                  <a:cubicBezTo>
                    <a:pt x="43015" y="158670"/>
                    <a:pt x="221412" y="0"/>
                    <a:pt x="435233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 rot="2677211">
              <a:off x="2273285" y="2017200"/>
              <a:ext cx="1203960" cy="1203960"/>
              <a:chOff x="2647666" y="2934269"/>
              <a:chExt cx="1203960" cy="1203960"/>
            </a:xfrm>
            <a:solidFill>
              <a:srgbClr val="00B050"/>
            </a:solidFill>
          </p:grpSpPr>
          <p:sp>
            <p:nvSpPr>
              <p:cNvPr id="117" name="Oval 116"/>
              <p:cNvSpPr/>
              <p:nvPr/>
            </p:nvSpPr>
            <p:spPr>
              <a:xfrm>
                <a:off x="2647666" y="29342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800066" y="30866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952466" y="32390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104866" y="33914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257266" y="35438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409666" y="36962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562066" y="38486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714466" y="40010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4" name="Rounded Rectangle 113"/>
            <p:cNvSpPr/>
            <p:nvPr/>
          </p:nvSpPr>
          <p:spPr>
            <a:xfrm rot="3308207">
              <a:off x="2363521" y="3771405"/>
              <a:ext cx="1038774" cy="770268"/>
            </a:xfrm>
            <a:prstGeom prst="roundRect">
              <a:avLst/>
            </a:prstGeom>
            <a:solidFill>
              <a:srgbClr val="00B05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/>
            <p:cNvSpPr txBox="1"/>
            <p:nvPr/>
          </p:nvSpPr>
          <p:spPr>
            <a:xfrm rot="19507581">
              <a:off x="2622517" y="3812489"/>
              <a:ext cx="573206" cy="92333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bn-IN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  <a:r>
                <a:rPr lang="en-US" sz="4800" dirty="0" smtClean="0"/>
                <a:t> </a:t>
              </a:r>
              <a:endParaRPr lang="en-US" sz="4800" dirty="0"/>
            </a:p>
          </p:txBody>
        </p:sp>
        <p:sp>
          <p:nvSpPr>
            <p:cNvPr id="125" name="Oval 124"/>
            <p:cNvSpPr/>
            <p:nvPr/>
          </p:nvSpPr>
          <p:spPr>
            <a:xfrm rot="2677211">
              <a:off x="2773014" y="3662045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-941406" y="713086"/>
            <a:ext cx="1253627" cy="3982575"/>
            <a:chOff x="5983835" y="731292"/>
            <a:chExt cx="1203960" cy="4007406"/>
          </a:xfrm>
        </p:grpSpPr>
        <p:sp>
          <p:nvSpPr>
            <p:cNvPr id="67" name="Freeform 66"/>
            <p:cNvSpPr/>
            <p:nvPr/>
          </p:nvSpPr>
          <p:spPr>
            <a:xfrm>
              <a:off x="6180820" y="731292"/>
              <a:ext cx="877699" cy="925774"/>
            </a:xfrm>
            <a:custGeom>
              <a:avLst/>
              <a:gdLst>
                <a:gd name="connsiteX0" fmla="*/ 435233 w 877699"/>
                <a:gd name="connsiteY0" fmla="*/ 0 h 925774"/>
                <a:gd name="connsiteX1" fmla="*/ 877699 w 877699"/>
                <a:gd name="connsiteY1" fmla="*/ 462887 h 925774"/>
                <a:gd name="connsiteX2" fmla="*/ 435233 w 877699"/>
                <a:gd name="connsiteY2" fmla="*/ 925774 h 925774"/>
                <a:gd name="connsiteX3" fmla="*/ 1757 w 877699"/>
                <a:gd name="connsiteY3" fmla="*/ 556175 h 925774"/>
                <a:gd name="connsiteX4" fmla="*/ 0 w 877699"/>
                <a:gd name="connsiteY4" fmla="*/ 537950 h 925774"/>
                <a:gd name="connsiteX5" fmla="*/ 227874 w 877699"/>
                <a:gd name="connsiteY5" fmla="*/ 537950 h 925774"/>
                <a:gd name="connsiteX6" fmla="*/ 231386 w 877699"/>
                <a:gd name="connsiteY6" fmla="*/ 556950 h 925774"/>
                <a:gd name="connsiteX7" fmla="*/ 435233 w 877699"/>
                <a:gd name="connsiteY7" fmla="*/ 704541 h 925774"/>
                <a:gd name="connsiteX8" fmla="*/ 656466 w 877699"/>
                <a:gd name="connsiteY8" fmla="*/ 462887 h 925774"/>
                <a:gd name="connsiteX9" fmla="*/ 435233 w 877699"/>
                <a:gd name="connsiteY9" fmla="*/ 221233 h 925774"/>
                <a:gd name="connsiteX10" fmla="*/ 231386 w 877699"/>
                <a:gd name="connsiteY10" fmla="*/ 368824 h 925774"/>
                <a:gd name="connsiteX11" fmla="*/ 227874 w 877699"/>
                <a:gd name="connsiteY11" fmla="*/ 387825 h 925774"/>
                <a:gd name="connsiteX12" fmla="*/ 0 w 877699"/>
                <a:gd name="connsiteY12" fmla="*/ 387825 h 925774"/>
                <a:gd name="connsiteX13" fmla="*/ 1757 w 877699"/>
                <a:gd name="connsiteY13" fmla="*/ 369599 h 925774"/>
                <a:gd name="connsiteX14" fmla="*/ 435233 w 877699"/>
                <a:gd name="connsiteY14" fmla="*/ 0 h 92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7699" h="925774">
                  <a:moveTo>
                    <a:pt x="435233" y="0"/>
                  </a:moveTo>
                  <a:cubicBezTo>
                    <a:pt x="679600" y="0"/>
                    <a:pt x="877699" y="207242"/>
                    <a:pt x="877699" y="462887"/>
                  </a:cubicBezTo>
                  <a:cubicBezTo>
                    <a:pt x="877699" y="718532"/>
                    <a:pt x="679600" y="925774"/>
                    <a:pt x="435233" y="925774"/>
                  </a:cubicBezTo>
                  <a:cubicBezTo>
                    <a:pt x="221412" y="925774"/>
                    <a:pt x="43015" y="767104"/>
                    <a:pt x="1757" y="556175"/>
                  </a:cubicBezTo>
                  <a:lnTo>
                    <a:pt x="0" y="537950"/>
                  </a:lnTo>
                  <a:lnTo>
                    <a:pt x="227874" y="537950"/>
                  </a:lnTo>
                  <a:lnTo>
                    <a:pt x="231386" y="556950"/>
                  </a:lnTo>
                  <a:cubicBezTo>
                    <a:pt x="264971" y="643683"/>
                    <a:pt x="343595" y="704541"/>
                    <a:pt x="435233" y="704541"/>
                  </a:cubicBezTo>
                  <a:cubicBezTo>
                    <a:pt x="557417" y="704541"/>
                    <a:pt x="656466" y="596349"/>
                    <a:pt x="656466" y="462887"/>
                  </a:cubicBezTo>
                  <a:cubicBezTo>
                    <a:pt x="656466" y="329425"/>
                    <a:pt x="557417" y="221233"/>
                    <a:pt x="435233" y="221233"/>
                  </a:cubicBezTo>
                  <a:cubicBezTo>
                    <a:pt x="343595" y="221233"/>
                    <a:pt x="264971" y="282091"/>
                    <a:pt x="231386" y="368824"/>
                  </a:cubicBezTo>
                  <a:lnTo>
                    <a:pt x="227874" y="387825"/>
                  </a:lnTo>
                  <a:lnTo>
                    <a:pt x="0" y="387825"/>
                  </a:lnTo>
                  <a:lnTo>
                    <a:pt x="1757" y="369599"/>
                  </a:lnTo>
                  <a:cubicBezTo>
                    <a:pt x="43015" y="158670"/>
                    <a:pt x="221412" y="0"/>
                    <a:pt x="435233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 rot="2677211">
              <a:off x="5983835" y="2017200"/>
              <a:ext cx="1203960" cy="1203960"/>
              <a:chOff x="2647666" y="2934269"/>
              <a:chExt cx="1203960" cy="1203960"/>
            </a:xfrm>
            <a:solidFill>
              <a:srgbClr val="00B0F0"/>
            </a:solidFill>
          </p:grpSpPr>
          <p:sp>
            <p:nvSpPr>
              <p:cNvPr id="72" name="Oval 71"/>
              <p:cNvSpPr/>
              <p:nvPr/>
            </p:nvSpPr>
            <p:spPr>
              <a:xfrm>
                <a:off x="2647666" y="29342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800066" y="30866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952466" y="32390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104866" y="33914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257266" y="35438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409666" y="36962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562066" y="38486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714466" y="40010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ounded Rectangle 68"/>
            <p:cNvSpPr/>
            <p:nvPr/>
          </p:nvSpPr>
          <p:spPr>
            <a:xfrm rot="3308207">
              <a:off x="6074071" y="3771405"/>
              <a:ext cx="1038774" cy="770268"/>
            </a:xfrm>
            <a:prstGeom prst="roundRect">
              <a:avLst/>
            </a:prstGeom>
            <a:solidFill>
              <a:srgbClr val="00B0F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9507581">
              <a:off x="6333067" y="3809611"/>
              <a:ext cx="573206" cy="92908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4800" dirty="0" smtClean="0"/>
                <a:t> </a:t>
              </a:r>
              <a:endParaRPr lang="en-US" sz="4800" dirty="0"/>
            </a:p>
          </p:txBody>
        </p:sp>
        <p:sp>
          <p:nvSpPr>
            <p:cNvPr id="126" name="Oval 125"/>
            <p:cNvSpPr/>
            <p:nvPr/>
          </p:nvSpPr>
          <p:spPr>
            <a:xfrm rot="2677211">
              <a:off x="6485350" y="3675688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/>
          <p:cNvSpPr/>
          <p:nvPr/>
        </p:nvSpPr>
        <p:spPr>
          <a:xfrm rot="2677211">
            <a:off x="-1543801" y="3741264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1886746" y="713085"/>
            <a:ext cx="1203960" cy="3993548"/>
            <a:chOff x="5698305" y="735049"/>
            <a:chExt cx="1203960" cy="3993548"/>
          </a:xfrm>
        </p:grpSpPr>
        <p:sp>
          <p:nvSpPr>
            <p:cNvPr id="85" name="Freeform 84"/>
            <p:cNvSpPr/>
            <p:nvPr/>
          </p:nvSpPr>
          <p:spPr>
            <a:xfrm>
              <a:off x="5861436" y="735049"/>
              <a:ext cx="877699" cy="925774"/>
            </a:xfrm>
            <a:custGeom>
              <a:avLst/>
              <a:gdLst>
                <a:gd name="connsiteX0" fmla="*/ 435233 w 877699"/>
                <a:gd name="connsiteY0" fmla="*/ 0 h 925774"/>
                <a:gd name="connsiteX1" fmla="*/ 877699 w 877699"/>
                <a:gd name="connsiteY1" fmla="*/ 462887 h 925774"/>
                <a:gd name="connsiteX2" fmla="*/ 435233 w 877699"/>
                <a:gd name="connsiteY2" fmla="*/ 925774 h 925774"/>
                <a:gd name="connsiteX3" fmla="*/ 1757 w 877699"/>
                <a:gd name="connsiteY3" fmla="*/ 556175 h 925774"/>
                <a:gd name="connsiteX4" fmla="*/ 0 w 877699"/>
                <a:gd name="connsiteY4" fmla="*/ 537950 h 925774"/>
                <a:gd name="connsiteX5" fmla="*/ 227874 w 877699"/>
                <a:gd name="connsiteY5" fmla="*/ 537950 h 925774"/>
                <a:gd name="connsiteX6" fmla="*/ 231386 w 877699"/>
                <a:gd name="connsiteY6" fmla="*/ 556950 h 925774"/>
                <a:gd name="connsiteX7" fmla="*/ 435233 w 877699"/>
                <a:gd name="connsiteY7" fmla="*/ 704541 h 925774"/>
                <a:gd name="connsiteX8" fmla="*/ 656466 w 877699"/>
                <a:gd name="connsiteY8" fmla="*/ 462887 h 925774"/>
                <a:gd name="connsiteX9" fmla="*/ 435233 w 877699"/>
                <a:gd name="connsiteY9" fmla="*/ 221233 h 925774"/>
                <a:gd name="connsiteX10" fmla="*/ 231386 w 877699"/>
                <a:gd name="connsiteY10" fmla="*/ 368824 h 925774"/>
                <a:gd name="connsiteX11" fmla="*/ 227874 w 877699"/>
                <a:gd name="connsiteY11" fmla="*/ 387825 h 925774"/>
                <a:gd name="connsiteX12" fmla="*/ 0 w 877699"/>
                <a:gd name="connsiteY12" fmla="*/ 387825 h 925774"/>
                <a:gd name="connsiteX13" fmla="*/ 1757 w 877699"/>
                <a:gd name="connsiteY13" fmla="*/ 369599 h 925774"/>
                <a:gd name="connsiteX14" fmla="*/ 435233 w 877699"/>
                <a:gd name="connsiteY14" fmla="*/ 0 h 92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7699" h="925774">
                  <a:moveTo>
                    <a:pt x="435233" y="0"/>
                  </a:moveTo>
                  <a:cubicBezTo>
                    <a:pt x="679600" y="0"/>
                    <a:pt x="877699" y="207242"/>
                    <a:pt x="877699" y="462887"/>
                  </a:cubicBezTo>
                  <a:cubicBezTo>
                    <a:pt x="877699" y="718532"/>
                    <a:pt x="679600" y="925774"/>
                    <a:pt x="435233" y="925774"/>
                  </a:cubicBezTo>
                  <a:cubicBezTo>
                    <a:pt x="221412" y="925774"/>
                    <a:pt x="43015" y="767104"/>
                    <a:pt x="1757" y="556175"/>
                  </a:cubicBezTo>
                  <a:lnTo>
                    <a:pt x="0" y="537950"/>
                  </a:lnTo>
                  <a:lnTo>
                    <a:pt x="227874" y="537950"/>
                  </a:lnTo>
                  <a:lnTo>
                    <a:pt x="231386" y="556950"/>
                  </a:lnTo>
                  <a:cubicBezTo>
                    <a:pt x="264971" y="643683"/>
                    <a:pt x="343595" y="704541"/>
                    <a:pt x="435233" y="704541"/>
                  </a:cubicBezTo>
                  <a:cubicBezTo>
                    <a:pt x="557417" y="704541"/>
                    <a:pt x="656466" y="596349"/>
                    <a:pt x="656466" y="462887"/>
                  </a:cubicBezTo>
                  <a:cubicBezTo>
                    <a:pt x="656466" y="329425"/>
                    <a:pt x="557417" y="221233"/>
                    <a:pt x="435233" y="221233"/>
                  </a:cubicBezTo>
                  <a:cubicBezTo>
                    <a:pt x="343595" y="221233"/>
                    <a:pt x="264971" y="282091"/>
                    <a:pt x="231386" y="368824"/>
                  </a:cubicBezTo>
                  <a:lnTo>
                    <a:pt x="227874" y="387825"/>
                  </a:lnTo>
                  <a:lnTo>
                    <a:pt x="0" y="387825"/>
                  </a:lnTo>
                  <a:lnTo>
                    <a:pt x="1757" y="369599"/>
                  </a:lnTo>
                  <a:cubicBezTo>
                    <a:pt x="43015" y="158670"/>
                    <a:pt x="221412" y="0"/>
                    <a:pt x="435233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 rot="2677211">
              <a:off x="5698305" y="2009978"/>
              <a:ext cx="1203960" cy="1203960"/>
              <a:chOff x="2647666" y="2934269"/>
              <a:chExt cx="1203960" cy="1203960"/>
            </a:xfrm>
            <a:solidFill>
              <a:srgbClr val="FFC000"/>
            </a:solidFill>
          </p:grpSpPr>
          <p:sp>
            <p:nvSpPr>
              <p:cNvPr id="90" name="Oval 89"/>
              <p:cNvSpPr/>
              <p:nvPr/>
            </p:nvSpPr>
            <p:spPr>
              <a:xfrm>
                <a:off x="2647666" y="29342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2800066" y="30866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2952466" y="32390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104866" y="33914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257266" y="35438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409666" y="36962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562066" y="38486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3714466" y="4001069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Rounded Rectangle 86"/>
            <p:cNvSpPr/>
            <p:nvPr/>
          </p:nvSpPr>
          <p:spPr>
            <a:xfrm rot="3308207">
              <a:off x="5788541" y="3764183"/>
              <a:ext cx="1038774" cy="77026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9507581">
              <a:off x="6047537" y="3805267"/>
              <a:ext cx="573206" cy="92333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en-US" sz="4800" dirty="0" smtClean="0"/>
                <a:t> </a:t>
              </a:r>
              <a:endParaRPr lang="en-US" sz="4800" dirty="0"/>
            </a:p>
          </p:txBody>
        </p:sp>
        <p:sp>
          <p:nvSpPr>
            <p:cNvPr id="111" name="Oval 110"/>
            <p:cNvSpPr/>
            <p:nvPr/>
          </p:nvSpPr>
          <p:spPr>
            <a:xfrm rot="2677211">
              <a:off x="6225330" y="368211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150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58333E-6 7.40741E-7 L 0.72592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9" y="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1.25E-6 -2.96296E-6 L 0.57682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41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1.11111E-6 L 0.46537 -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8" y="-1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4.16667E-7 7.40741E-7 L 0.34206 0.001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5022" y="750626"/>
            <a:ext cx="2361063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128" y="3111689"/>
            <a:ext cx="9512488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একজন কলা বিক্রেতা প্রতি ডজন কলা ৬০ টাকা দরে ক্রয় করে ৮৪ টাকা দরে বিক্রি করলে ১ হালি কলার বিক্রয় মূল্যে নির্ণয়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2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279" y="188037"/>
            <a:ext cx="8834904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২০ টি কলম বিক্রি করে শতকরা কত টাকা লাভ বা ক্ষতি হয়েছিল নির্ণয় কর?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278" y="1331753"/>
            <a:ext cx="7388241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 আছে, ২০ টি কলমের ক্রয় মূল্যে = ৪০০ টাকা।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            ২০ টি কলমের বিক্রয় মূল্যে = ৬০০ তকা।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লাভ =(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বিক্রয় মূল্যে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ক্রয় মূল্যে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( ৬০০- ৪০০) টাকা বা ২০০ টাকা।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278" y="3526852"/>
            <a:ext cx="7388241" cy="31085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৪০০ টাকায় লাভ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২০০ টাকা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     টাকায় লাভ হয় = </a:t>
            </a:r>
            <a:r>
              <a:rPr lang="bn-IN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৪০০   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 টাকায় লাভ হয় = </a:t>
            </a:r>
            <a:r>
              <a:rPr lang="bn-IN" sz="2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 * ১০০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৪০০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= ৫০ টাকা 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উঃ/ ৫০%                       </a:t>
            </a:r>
            <a:r>
              <a:rPr lang="bn-IN" dirty="0" smtClean="0"/>
              <a:t>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0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744" y="2985068"/>
            <a:ext cx="9293872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একবাক্স আম ১৫৫০ টাকা বিক্রয় করায় ৩৭৫ টাকা ক্ষতি হলো। ২১৫০ টাকা বিক্রি করলে কত টাকা লাভ বা ক্ষতি হবে?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9394" y="645994"/>
            <a:ext cx="2607734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0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2263" y="735955"/>
            <a:ext cx="1061950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5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3152633" y="122830"/>
            <a:ext cx="5677468" cy="1815152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15302" y="476408"/>
            <a:ext cx="2552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320" y="2445869"/>
            <a:ext cx="3589361" cy="1815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আবুল বশর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লক্ষীয়ারা উচ্চ বিদ্যালয়,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ফেনী সদর,ফেনী।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2250" y="2445869"/>
            <a:ext cx="4476467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সপ্তম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দ্বিতীয়( সমানুপাত ও লাভক্ষতি)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53606" y="2129051"/>
            <a:ext cx="45719" cy="271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1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35" y="3866869"/>
            <a:ext cx="3667125" cy="781050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855" y="2615679"/>
            <a:ext cx="3322608" cy="15729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35" y="2615679"/>
            <a:ext cx="4476750" cy="742950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3603009" y="556948"/>
            <a:ext cx="349658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গুলি লক্ষ্য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87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562066" y="614149"/>
            <a:ext cx="4080680" cy="1378424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94077" y="871737"/>
            <a:ext cx="3616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565779" y="2797889"/>
            <a:ext cx="5363571" cy="1869546"/>
          </a:xfrm>
          <a:prstGeom prst="vertic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66029" y="3070942"/>
            <a:ext cx="4462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72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7662" y="833728"/>
            <a:ext cx="364261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3534" y="2008682"/>
            <a:ext cx="596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4193" y="3229802"/>
            <a:ext cx="7914807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লাভ-ক্ষতি কী ব্যাখ্যা করতে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লাভ- ক্ষতি সংক্রান্ত সমস্যার সমাধান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0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848" y="599159"/>
            <a:ext cx="9356994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টাকায় ২০ টি কলম ক্রয় করে ৬০০ টাকা বিক্রি করা হলো।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848" y="2340255"/>
            <a:ext cx="9356994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লাভ-ক্ষতি কাকে বলে? লাভ-ক্ষতি নির্ণয়ের সূত্র লিখ।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উদ্দীপক অনুসারে এক ডজন কলমের ক্রয় মূল্য নির্ণয় কর?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উদ্দীপক অনুসারে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 টি কলম বিক্রি করে শতকরা কত টাকা লাভ বা ক্ষতি হয়েছিল নির্ণয় কর?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1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180" y="2888627"/>
            <a:ext cx="9518753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দ্রব্য যে মূল্যে ক্রয় করা হয় তাকে ক্রয় মূল্যে বলা হয়।আবার যে মূল্যে বিক্রি করা হয় তাকে বিক্রয় মূল্যে বলে।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758" y="750627"/>
            <a:ext cx="429904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লাভ-ক্ষতির সংজ্ঞা।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6747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0555" y="641444"/>
            <a:ext cx="255213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5654" y="2456598"/>
            <a:ext cx="5076967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লাভ-ক্ষতি নির্ণয়ের সূত্র লিখ।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182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767" y="777923"/>
            <a:ext cx="571841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ডজন কলমের ক্রয় মূল্যে নির্ণয়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3767" y="1937421"/>
            <a:ext cx="4319517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জানি,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১ ডজন= ১২টি।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3767" y="3589362"/>
            <a:ext cx="6086901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টি কলমের ক্রয় মূল্যে   = ২০ টাকা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 টি কলমের ক্রয় মূল্যে = ১২*২০ টাকা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= ২৪০ টাকা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</TotalTime>
  <Words>328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Infinity</dc:creator>
  <cp:lastModifiedBy>Infinity</cp:lastModifiedBy>
  <cp:revision>119</cp:revision>
  <dcterms:created xsi:type="dcterms:W3CDTF">2021-07-02T14:53:27Z</dcterms:created>
  <dcterms:modified xsi:type="dcterms:W3CDTF">2021-07-04T03:35:43Z</dcterms:modified>
</cp:coreProperties>
</file>