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6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7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ECCB-4CAA-4F6F-A211-4252F00A1A27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0406-D568-470A-B86E-7A443A349D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51331" y="359760"/>
            <a:ext cx="10715625" cy="6126480"/>
          </a:xfrm>
          <a:prstGeom prst="rect">
            <a:avLst/>
          </a:prstGeom>
          <a:noFill/>
          <a:ln w="2540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72755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756269" y="450791"/>
            <a:ext cx="575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97" y="1600200"/>
            <a:ext cx="3287206" cy="365760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4444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1191" y="756135"/>
            <a:ext cx="646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6225" y="5271868"/>
                <a:ext cx="102975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সমীকরণদ্বয়ের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প্রত্যেকটির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পাঁচটি</m:t>
                    </m:r>
                  </m:oMath>
                </a14:m>
                <a:endParaRPr lang="en-US" sz="3200" b="0" i="1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করে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সমাধান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লিখ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যেন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তন্মধ্যে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সাধারণ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সমাধানটিও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থাকে।</m:t>
                      </m:r>
                    </m:oMath>
                  </m:oMathPara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25" y="5271868"/>
                <a:ext cx="10297550" cy="1077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358" y="1600200"/>
            <a:ext cx="3461284" cy="3657600"/>
          </a:xfrm>
          <a:prstGeom prst="flowChartAlternateProcess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7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292" y="674400"/>
            <a:ext cx="102694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লৈখিক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পদ্ধতিঃ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চলকবিশিষ্ট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বিদ্যমান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x ও y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সম্পর্ককে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এই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ঐ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সম্পর্কের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লেখচিত্র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এ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লেখচিত্রে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অসংখ্য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বিন্দু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এরূপ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বিন্দু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স্থাপন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পরস্পর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সংযুক্ত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করলেই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লেখচিত্র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algn="just"/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সহসমীকরণের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প্রত্যেকটির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অসংখ্য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রয়েছে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প্রত্যেকটি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সরলরেখা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সরলরেখাটির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প্রত্যেকটি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বিন্দুর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স্থানাঙ্ক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সমীকরণটিকে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সিদ্ধ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ততোধিক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বিন্দু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আবশ্যক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চেষ্টা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করিঃ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9820" y="633046"/>
                <a:ext cx="9087730" cy="5415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2400" dirty="0" err="1" smtClean="0">
                    <a:latin typeface="Arial Unicode "/>
                    <a:cs typeface="NikoshBAN" panose="02000000000000000000" pitchFamily="2" charset="0"/>
                  </a:rPr>
                  <a:t>সমীকরণ</a:t>
                </a:r>
                <a:r>
                  <a:rPr lang="en-US" sz="24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পাই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400" b="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err="1" smtClean="0">
                    <a:latin typeface="Arial Unicode "/>
                    <a:cs typeface="NikoshBAN" panose="02000000000000000000" pitchFamily="2" charset="0"/>
                  </a:rPr>
                  <a:t>সমীকরণটিতে</a:t>
                </a:r>
                <a:r>
                  <a:rPr lang="en-US" sz="24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কয়েকটি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নিয়ে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অনুরূপ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বের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নিচের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ছকটি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তৈরি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করিঃ</m:t>
                    </m:r>
                  </m:oMath>
                </a14:m>
                <a:endParaRPr lang="en-US" sz="2400" b="0" i="1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endParaRPr lang="en-US" sz="2400" b="0" i="1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endParaRPr lang="en-US" sz="2400" i="1" dirty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endParaRPr lang="en-US" sz="2400" b="0" i="1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সমীকরণটির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লেখের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উপর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তিনটি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বিন্দু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2400" b="0" i="1" dirty="0" smtClean="0">
                  <a:latin typeface="Arial Unicode 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b="0" dirty="0" err="1" smtClean="0">
                    <a:latin typeface="Arial Unicode "/>
                    <a:cs typeface="NikoshBAN" panose="02000000000000000000" pitchFamily="2" charset="0"/>
                  </a:rPr>
                  <a:t>আবার</a:t>
                </a:r>
                <a:r>
                  <a:rPr lang="en-US" sz="2400" b="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400" b="0" dirty="0" err="1" smtClean="0">
                    <a:latin typeface="Arial Unicode "/>
                    <a:cs typeface="NikoshBAN" panose="02000000000000000000" pitchFamily="2" charset="0"/>
                  </a:rPr>
                  <a:t>সমীকরণ</a:t>
                </a:r>
                <a:r>
                  <a:rPr lang="en-US" sz="2400" b="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400" b="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(2)</a:t>
                </a:r>
                <a:r>
                  <a:rPr lang="en-US" sz="2400" b="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400" b="0" dirty="0" err="1" smtClean="0">
                    <a:latin typeface="Arial Unicode "/>
                    <a:cs typeface="NikoshBAN" panose="02000000000000000000" pitchFamily="2" charset="0"/>
                  </a:rPr>
                  <a:t>থেকে</a:t>
                </a:r>
                <a:r>
                  <a:rPr lang="en-US" sz="2400" b="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400" b="0" dirty="0" err="1" smtClean="0">
                    <a:latin typeface="Arial Unicode "/>
                    <a:cs typeface="NikoshBAN" panose="02000000000000000000" pitchFamily="2" charset="0"/>
                  </a:rPr>
                  <a:t>পাই</a:t>
                </a:r>
                <a:r>
                  <a:rPr lang="en-US" sz="2400" b="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:r>
                  <a:rPr lang="en-US" sz="2400" b="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2y=6-4x </a:t>
                </a:r>
                <a:r>
                  <a:rPr lang="en-US" sz="2400" b="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বা</a:t>
                </a:r>
                <a:r>
                  <a:rPr lang="en-US" sz="2400" b="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b="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400" dirty="0" err="1" smtClean="0">
                    <a:latin typeface="Arial Unicode "/>
                    <a:cs typeface="NikoshBAN" panose="02000000000000000000" pitchFamily="2" charset="0"/>
                  </a:rPr>
                  <a:t>সমীকরণটিতে</a:t>
                </a:r>
                <a:r>
                  <a:rPr lang="en-US" sz="24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কয়েকটি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নিয়ে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অনুরূপ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বের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নিচের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ছকটি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তৈরি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করিঃ</m:t>
                    </m:r>
                  </m:oMath>
                </a14:m>
                <a:endParaRPr lang="en-US" sz="2400" b="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endParaRPr lang="en-US" sz="2400" b="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endParaRPr lang="en-US" sz="2400" b="0" dirty="0" smtClean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:endParaRPr lang="en-US" sz="2400" dirty="0">
                  <a:latin typeface="Arial Unicode 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সমীকরণটির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লেখের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উপর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তিনটি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বিন্দু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0" y="633046"/>
                <a:ext cx="9087730" cy="5415970"/>
              </a:xfrm>
              <a:prstGeom prst="rect">
                <a:avLst/>
              </a:prstGeom>
              <a:blipFill rotWithShape="0">
                <a:blip r:embed="rId2"/>
                <a:stretch>
                  <a:fillRect l="-1006" b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94449" y="2246656"/>
              <a:ext cx="7620000" cy="91440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905000"/>
                    <a:gridCol w="1905000"/>
                    <a:gridCol w="1905000"/>
                    <a:gridCol w="1905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-1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0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3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y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5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3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-3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94449" y="2246656"/>
              <a:ext cx="7620000" cy="91440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905000"/>
                    <a:gridCol w="1905000"/>
                    <a:gridCol w="1905000"/>
                    <a:gridCol w="1905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9" t="-9211" r="-30063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-1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0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3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y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5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3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-3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50718" y="4581893"/>
              <a:ext cx="7601244" cy="91440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900311"/>
                    <a:gridCol w="1900311"/>
                    <a:gridCol w="1900311"/>
                    <a:gridCol w="1900311"/>
                  </a:tblGrid>
                  <a:tr h="4100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-2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0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6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</a:tr>
                  <a:tr h="410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y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7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3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-9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50718" y="4581893"/>
              <a:ext cx="7601244" cy="91440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900311"/>
                    <a:gridCol w="1900311"/>
                    <a:gridCol w="1900311"/>
                    <a:gridCol w="1900311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21" t="-9211" r="-301282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-2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0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6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y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7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3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Kalpurush" panose="02000600000000000000" pitchFamily="2" charset="0"/>
                              <a:cs typeface="Kalpurush" panose="02000600000000000000" pitchFamily="2" charset="0"/>
                            </a:rPr>
                            <a:t>-9</a:t>
                          </a:r>
                          <a:endParaRPr lang="en-US" sz="2400" dirty="0">
                            <a:latin typeface="Kalpurush" panose="02000600000000000000" pitchFamily="2" charset="0"/>
                            <a:cs typeface="Kalpurush" panose="020006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28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4" y="579539"/>
            <a:ext cx="9973112" cy="56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2042" y="492360"/>
            <a:ext cx="656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17" y="4826415"/>
                <a:ext cx="6257767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…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latin typeface="Arial Unicode "/>
                </a:endParaRPr>
              </a:p>
              <a:p>
                <a:pPr algn="just"/>
                <a:r>
                  <a:rPr lang="en-US" sz="3200" b="0" dirty="0" smtClean="0">
                    <a:latin typeface="Arial Unicode 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…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dirty="0" smtClean="0">
                  <a:latin typeface="Arial Unicode "/>
                </a:endParaRPr>
              </a:p>
              <a:p>
                <a:pPr algn="just"/>
                <a:r>
                  <a:rPr lang="en-US" sz="3200" b="0" dirty="0" err="1" smtClean="0">
                    <a:latin typeface="Arial Unicode "/>
                  </a:rPr>
                  <a:t>সমীকরণজোটটির</a:t>
                </a:r>
                <a:r>
                  <a:rPr lang="en-US" sz="3200" b="0" dirty="0" smtClean="0">
                    <a:latin typeface="Arial Unicode "/>
                  </a:rPr>
                  <a:t> </a:t>
                </a:r>
                <a:r>
                  <a:rPr lang="en-US" sz="3200" b="0" dirty="0" err="1" smtClean="0">
                    <a:latin typeface="Arial Unicode "/>
                  </a:rPr>
                  <a:t>লেখচিত্র</a:t>
                </a:r>
                <a:r>
                  <a:rPr lang="en-US" sz="3200" b="0" dirty="0" smtClean="0">
                    <a:latin typeface="Arial Unicode "/>
                  </a:rPr>
                  <a:t> </a:t>
                </a:r>
                <a:r>
                  <a:rPr lang="en-US" sz="3200" b="0" dirty="0" err="1" smtClean="0">
                    <a:latin typeface="Arial Unicode "/>
                  </a:rPr>
                  <a:t>কিরূপ</a:t>
                </a:r>
                <a:r>
                  <a:rPr lang="en-US" sz="3200" b="0" dirty="0" smtClean="0">
                    <a:latin typeface="Arial Unicode "/>
                  </a:rPr>
                  <a:t> </a:t>
                </a:r>
                <a:r>
                  <a:rPr lang="en-US" sz="3200" b="0" dirty="0" err="1" smtClean="0">
                    <a:latin typeface="Arial Unicode "/>
                  </a:rPr>
                  <a:t>হবে</a:t>
                </a:r>
                <a:r>
                  <a:rPr lang="en-US" sz="3200" b="0" dirty="0" smtClean="0">
                    <a:latin typeface="Arial Unicode "/>
                  </a:rPr>
                  <a:t> </a:t>
                </a:r>
                <a:r>
                  <a:rPr lang="en-US" sz="3200" b="0" dirty="0" err="1" smtClean="0">
                    <a:latin typeface="Arial Unicode "/>
                  </a:rPr>
                  <a:t>তা</a:t>
                </a:r>
                <a:r>
                  <a:rPr lang="en-US" sz="3200" b="0" dirty="0" smtClean="0">
                    <a:latin typeface="Arial Unicode "/>
                  </a:rPr>
                  <a:t> </a:t>
                </a:r>
                <a:r>
                  <a:rPr lang="en-US" sz="3200" b="0" dirty="0" err="1" smtClean="0">
                    <a:latin typeface="Arial Unicode "/>
                  </a:rPr>
                  <a:t>দেখাও</a:t>
                </a:r>
                <a:r>
                  <a:rPr lang="en-US" sz="3200" b="0" dirty="0" smtClean="0">
                    <a:latin typeface="Arial Unicode "/>
                  </a:rPr>
                  <a:t>।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17" y="4826415"/>
                <a:ext cx="6257767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3895" b="-17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02" y="1600200"/>
            <a:ext cx="5496397" cy="3657600"/>
          </a:xfrm>
          <a:prstGeom prst="flowChartAlternateProcess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7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136" y="533451"/>
            <a:ext cx="9087729" cy="57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169" y="577201"/>
            <a:ext cx="9079663" cy="57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9282" y="703380"/>
            <a:ext cx="65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3850" y="5570806"/>
                <a:ext cx="96223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সমীকরণটির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লেখের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উপর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ছকের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মাধ্যমে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তিনটি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বিন্দু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নির্ণয়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কর।</m:t>
                    </m:r>
                  </m:oMath>
                </a14:m>
                <a:endParaRPr lang="en-US" sz="2800" b="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50" y="5570806"/>
                <a:ext cx="9622301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077" t="-1162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59" y="1600200"/>
            <a:ext cx="4883082" cy="3657600"/>
          </a:xfrm>
          <a:prstGeom prst="flowChartAlternateProcess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8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102" y="569734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581" y="2574386"/>
            <a:ext cx="4618324" cy="3657600"/>
          </a:xfrm>
          <a:prstGeom prst="flowChartAlternateProcess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42536" y="1504675"/>
            <a:ext cx="8514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চলকবিশিষ্ট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সহসমীকরণ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বোঝ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লেখচিত্র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ব্যাখ্যা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(1,4), (2,0) ও (3,-4)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বিন্দুগুলো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কাগজে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বসাও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2436" y="703380"/>
            <a:ext cx="484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9954" y="5653455"/>
                <a:ext cx="10410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লেখচিত্রের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সাহায্যে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সমাধান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করঃ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4" y="5653455"/>
                <a:ext cx="10410092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347" t="-12500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3657600" cy="3657600"/>
          </a:xfrm>
          <a:prstGeom prst="flowChartAlternateProcess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2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06438" y="534573"/>
            <a:ext cx="10410092" cy="5781821"/>
            <a:chOff x="773724" y="787790"/>
            <a:chExt cx="9819243" cy="5331653"/>
          </a:xfrm>
          <a:solidFill>
            <a:schemeClr val="bg1"/>
          </a:solidFill>
        </p:grpSpPr>
        <p:grpSp>
          <p:nvGrpSpPr>
            <p:cNvPr id="8" name="Group 7"/>
            <p:cNvGrpSpPr/>
            <p:nvPr/>
          </p:nvGrpSpPr>
          <p:grpSpPr>
            <a:xfrm>
              <a:off x="773724" y="787790"/>
              <a:ext cx="4815640" cy="5331653"/>
              <a:chOff x="1083212" y="1167617"/>
              <a:chExt cx="4614205" cy="4909626"/>
            </a:xfrm>
            <a:grpFill/>
          </p:grpSpPr>
          <p:sp>
            <p:nvSpPr>
              <p:cNvPr id="4" name="Flowchart: Delay 3"/>
              <p:cNvSpPr/>
              <p:nvPr/>
            </p:nvSpPr>
            <p:spPr>
              <a:xfrm rot="16200000">
                <a:off x="935502" y="1315327"/>
                <a:ext cx="4909626" cy="4614205"/>
              </a:xfrm>
              <a:prstGeom prst="flowChartDelay">
                <a:avLst/>
              </a:prstGeom>
              <a:grp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Delay 6"/>
              <p:cNvSpPr/>
              <p:nvPr/>
            </p:nvSpPr>
            <p:spPr>
              <a:xfrm rot="16200000">
                <a:off x="1287195" y="1608402"/>
                <a:ext cx="4203893" cy="4053841"/>
              </a:xfrm>
              <a:prstGeom prst="flowChartDelay">
                <a:avLst/>
              </a:prstGeom>
              <a:grp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586917" y="787790"/>
              <a:ext cx="5006050" cy="5331653"/>
              <a:chOff x="1083212" y="1167617"/>
              <a:chExt cx="4614205" cy="4909626"/>
            </a:xfrm>
            <a:grpFill/>
          </p:grpSpPr>
          <p:sp>
            <p:nvSpPr>
              <p:cNvPr id="13" name="Flowchart: Delay 12"/>
              <p:cNvSpPr/>
              <p:nvPr/>
            </p:nvSpPr>
            <p:spPr>
              <a:xfrm rot="16200000">
                <a:off x="935502" y="1315327"/>
                <a:ext cx="4909626" cy="4614205"/>
              </a:xfrm>
              <a:prstGeom prst="flowChartDelay">
                <a:avLst/>
              </a:prstGeom>
              <a:grp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/>
              <p:cNvSpPr/>
              <p:nvPr/>
            </p:nvSpPr>
            <p:spPr>
              <a:xfrm rot="16200000">
                <a:off x="1287195" y="1608402"/>
                <a:ext cx="4203893" cy="4053841"/>
              </a:xfrm>
              <a:prstGeom prst="flowChartDelay">
                <a:avLst/>
              </a:prstGeom>
              <a:grp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/>
            <p:cNvCxnSpPr>
              <a:stCxn id="7" idx="0"/>
              <a:endCxn id="7" idx="2"/>
            </p:cNvCxnSpPr>
            <p:nvPr/>
          </p:nvCxnSpPr>
          <p:spPr>
            <a:xfrm flipV="1">
              <a:off x="1064914" y="3467617"/>
              <a:ext cx="4230813" cy="1"/>
            </a:xfrm>
            <a:prstGeom prst="lin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927507" y="3453550"/>
              <a:ext cx="4365074" cy="0"/>
            </a:xfrm>
            <a:prstGeom prst="line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86260" y="3509822"/>
            <a:ext cx="4399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মিজানুর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গণিত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বেতদিঘী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ফুলবাড়ী,দিনাজপুর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92831" y="3537958"/>
            <a:ext cx="4600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১০ম</a:t>
            </a: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গণিত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১২</a:t>
            </a: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০৩/০৭/২০২১খ্রি.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84" y="1487937"/>
            <a:ext cx="1463040" cy="17373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75" y="1491097"/>
            <a:ext cx="1468194" cy="17373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4781835" y="514998"/>
            <a:ext cx="167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0953" y="5500469"/>
            <a:ext cx="227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4" y="1600200"/>
            <a:ext cx="5998472" cy="3657600"/>
          </a:xfrm>
          <a:prstGeom prst="flowChartAlternateProcess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2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132" y="956412"/>
            <a:ext cx="696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সমীকরণজোটকে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কি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6697" y="4835844"/>
            <a:ext cx="625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চলকবিশিষ্ট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সহসমীকরণ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89253" y="2828836"/>
                <a:ext cx="405149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…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200" b="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…(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53" y="2828836"/>
                <a:ext cx="4051495" cy="1077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7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8422" y="689312"/>
            <a:ext cx="855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ছক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কাগজটি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কি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6027" y="5528591"/>
            <a:ext cx="2897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লেখচিত্র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অঙ্কনে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05668" y="1913211"/>
          <a:ext cx="4045630" cy="332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63"/>
                <a:gridCol w="404563"/>
                <a:gridCol w="404563"/>
                <a:gridCol w="404563"/>
                <a:gridCol w="404563"/>
                <a:gridCol w="404563"/>
                <a:gridCol w="404563"/>
                <a:gridCol w="404563"/>
                <a:gridCol w="404563"/>
                <a:gridCol w="404563"/>
              </a:tblGrid>
              <a:tr h="4177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9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3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" y="3105835"/>
            <a:ext cx="1024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লেখচিত্রের</a:t>
            </a:r>
            <a:r>
              <a:rPr lang="en-US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en-US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চলকবিশিষ্ট</a:t>
            </a:r>
            <a:r>
              <a:rPr lang="en-US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সহসমীকরণ</a:t>
            </a:r>
            <a:r>
              <a:rPr lang="en-US" sz="36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u="sng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endParaRPr lang="en-US" sz="3600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1622" y="844059"/>
            <a:ext cx="306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732" y="1967062"/>
            <a:ext cx="10086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সহসমীকরণ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লেখচিত্রের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সহসমীকরণের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999" y="3756304"/>
            <a:ext cx="9872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সহসমীকরণঃ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সহসমীকরণ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চলকবিশিষ্ট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বুঝায়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উপস্থাপন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এরূপ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একত্রে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সমীকরণজোটও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547561"/>
              </p:ext>
            </p:extLst>
          </p:nvPr>
        </p:nvGraphicFramePr>
        <p:xfrm>
          <a:off x="4796562" y="1528641"/>
          <a:ext cx="1836877" cy="1549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6562" y="1528641"/>
                        <a:ext cx="1836877" cy="1549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29953" y="672353"/>
            <a:ext cx="277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ভিডিওটি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3384" y="829994"/>
                <a:ext cx="10086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সমীকরণটি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নিচের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ছকটি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পূরণ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করিঃ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4" y="829994"/>
                <a:ext cx="10086536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66087" y="1623729"/>
          <a:ext cx="8792309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6467"/>
                <a:gridCol w="1977555"/>
                <a:gridCol w="3440330"/>
                <a:gridCol w="1237957"/>
              </a:tblGrid>
              <a:tr h="421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X </a:t>
                      </a:r>
                      <a:r>
                        <a:rPr lang="en-US" sz="28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এর</a:t>
                      </a:r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</a:t>
                      </a:r>
                      <a:r>
                        <a:rPr lang="en-US" sz="28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মান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Y </a:t>
                      </a:r>
                      <a:r>
                        <a:rPr lang="en-US" sz="28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এর</a:t>
                      </a:r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মান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বামপক্ষ(2x+y) </a:t>
                      </a:r>
                      <a:r>
                        <a:rPr lang="en-US" sz="28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এর</a:t>
                      </a:r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মান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ডানপক্ষ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-2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16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-4+16=12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0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0+12=12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3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6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6+6=12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5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10+2=12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…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…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…=12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12</a:t>
                      </a:r>
                      <a:endParaRPr lang="en-US" sz="2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0970" y="5036238"/>
                <a:ext cx="998806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সমীকরণটির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অসংখ্য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আছে।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তার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মধ্যে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চারটি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</m:oMath>
                  </m:oMathPara>
                </a14:m>
                <a:endParaRPr lang="en-US" sz="3200" b="0" i="1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16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12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0" y="5036238"/>
                <a:ext cx="9988061" cy="1077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4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" y="717452"/>
                <a:ext cx="10424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আবার,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অন্য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একটি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সমীকরণ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নিয়ে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নিচের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ছকটি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পূরণ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করি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717452"/>
                <a:ext cx="1042416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520" t="-11458" r="-702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28467" y="1344431"/>
          <a:ext cx="9580099" cy="3474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95025"/>
                <a:gridCol w="2395025"/>
                <a:gridCol w="3373669"/>
                <a:gridCol w="1416380"/>
              </a:tblGrid>
              <a:tr h="554708">
                <a:tc>
                  <a:txBody>
                    <a:bodyPr/>
                    <a:lstStyle/>
                    <a:p>
                      <a:pPr marL="0" marR="0" indent="0" algn="ctr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X </a:t>
                      </a:r>
                      <a:r>
                        <a:rPr lang="en-US" sz="2800" dirty="0" err="1" smtClean="0"/>
                        <a:t>এর</a:t>
                      </a:r>
                      <a:r>
                        <a:rPr lang="en-US" sz="2800" dirty="0" smtClean="0"/>
                        <a:t>  </a:t>
                      </a:r>
                      <a:r>
                        <a:rPr lang="en-US" sz="2800" dirty="0" err="1" smtClean="0"/>
                        <a:t>মান</a:t>
                      </a:r>
                      <a:endParaRPr lang="en-US" sz="2800" dirty="0" smtClean="0"/>
                    </a:p>
                    <a:p>
                      <a:pPr algn="ctr"/>
                      <a:endParaRPr lang="en-US" sz="24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Y </a:t>
                      </a:r>
                      <a:r>
                        <a:rPr lang="en-US" sz="2800" dirty="0" err="1" smtClean="0"/>
                        <a:t>এর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মান</a:t>
                      </a:r>
                      <a:endParaRPr lang="en-US" sz="2800" dirty="0" smtClean="0"/>
                    </a:p>
                    <a:p>
                      <a:pPr algn="ctr"/>
                      <a:endParaRPr lang="en-US" sz="24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বামপক্ষ(x-y) </a:t>
                      </a:r>
                      <a:r>
                        <a:rPr lang="en-US" sz="2800" dirty="0" err="1" smtClean="0"/>
                        <a:t>এর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মান</a:t>
                      </a:r>
                      <a:endParaRPr lang="en-US" sz="2800" dirty="0" smtClean="0"/>
                    </a:p>
                    <a:p>
                      <a:pPr algn="ctr"/>
                      <a:endParaRPr lang="en-US" sz="24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ডানপক্ষ</a:t>
                      </a:r>
                      <a:endParaRPr lang="en-US" sz="2800" b="0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-2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-5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-2+5=3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0+3=3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3-0=3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5-2=3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…=3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29" y="5106567"/>
            <a:ext cx="10213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সমীকরণটির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অসংখ্য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সমাধানঃ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(-2,-5),(0,-3),(3,0),(5,2).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</TotalTime>
  <Words>482</Words>
  <Application>Microsoft Office PowerPoint</Application>
  <PresentationFormat>Custom</PresentationFormat>
  <Paragraphs>127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Unicode </vt:lpstr>
      <vt:lpstr>Calibri</vt:lpstr>
      <vt:lpstr>Calibri Light</vt:lpstr>
      <vt:lpstr>Cambria Math</vt:lpstr>
      <vt:lpstr>Kalpurush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Md. Mizanur Rahman</cp:lastModifiedBy>
  <cp:revision>310</cp:revision>
  <dcterms:created xsi:type="dcterms:W3CDTF">2020-07-27T10:14:54Z</dcterms:created>
  <dcterms:modified xsi:type="dcterms:W3CDTF">2021-07-04T05:15:22Z</dcterms:modified>
</cp:coreProperties>
</file>