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680" r:id="rId2"/>
    <p:sldId id="681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699" r:id="rId21"/>
    <p:sldId id="700" r:id="rId22"/>
    <p:sldId id="701" r:id="rId23"/>
    <p:sldId id="70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9E76-8C31-4718-84A6-F70AE833624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7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9E76-8C31-4718-84A6-F70AE83362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0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79E76-8C31-4718-84A6-F70AE833624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0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73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08C75-D162-41C4-AF5D-E03AEED2AB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6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rgisat1981@gmail.com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8" name="TextBox 7"/>
          <p:cNvSpPr txBox="1"/>
          <p:nvPr/>
        </p:nvSpPr>
        <p:spPr>
          <a:xfrm>
            <a:off x="1817739" y="1139446"/>
            <a:ext cx="7184301" cy="943271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IN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9889" y="4040171"/>
            <a:ext cx="4671641" cy="1603562"/>
          </a:xfrm>
          <a:prstGeom prst="rect">
            <a:avLst/>
          </a:prstGeom>
          <a:noFill/>
        </p:spPr>
        <p:txBody>
          <a:bodyPr wrap="square" rtlCol="0">
            <a:prstTxWarp prst="textCurveUp">
              <a:avLst/>
            </a:prstTxWarp>
            <a:spAutoFit/>
          </a:bodyPr>
          <a:lstStyle/>
          <a:p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A1EFE28-B8B8-49D9-B68B-1A9FC4DB6E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7106" y="0"/>
            <a:ext cx="6041449" cy="67876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FA9A3B-2C74-4B6C-8D14-04B5D7A3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6021738" y="-15810"/>
            <a:ext cx="6134234" cy="680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21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75E-6 3.7037E-7 L 0.5 -0.0032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-162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29167E-6 -2.96296E-6 L -0.5 0.000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7444" y="1457980"/>
            <a:ext cx="137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7882" y="1470413"/>
            <a:ext cx="12192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1244" y="3581400"/>
            <a:ext cx="152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55482" y="3667780"/>
            <a:ext cx="1524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9574" y="5334001"/>
            <a:ext cx="8580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 পান করি না 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9572" y="5818764"/>
            <a:ext cx="8580328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এসবের পানিতে ময়লা ও রোগ জীবানু মিশে থাকে । 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572" y="5355512"/>
            <a:ext cx="858032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এসব উৎসের পানি আমরা পান করি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C:\Users\pti\Desktop\FATEMA\7133.jpg"/>
          <p:cNvPicPr>
            <a:picLocks noChangeAspect="1" noChangeArrowheads="1"/>
          </p:cNvPicPr>
          <p:nvPr/>
        </p:nvPicPr>
        <p:blipFill>
          <a:blip r:embed="rId2"/>
          <a:srcRect b="11670"/>
          <a:stretch>
            <a:fillRect/>
          </a:stretch>
        </p:blipFill>
        <p:spPr bwMode="auto">
          <a:xfrm>
            <a:off x="2944586" y="685800"/>
            <a:ext cx="3151414" cy="2057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1" name="Picture 10" descr="imagesCA5VBC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685801"/>
            <a:ext cx="3124200" cy="2057400"/>
          </a:xfrm>
          <a:prstGeom prst="rect">
            <a:avLst/>
          </a:prstGeom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Picture 12" descr="kh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95601"/>
            <a:ext cx="3124200" cy="200297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506" name="Picture 2" descr="F:\Banglar rup\bb7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6372" y="2895600"/>
            <a:ext cx="3102429" cy="20029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43318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8" grpId="1"/>
      <p:bldP spid="9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124200" y="4977826"/>
            <a:ext cx="6248400" cy="584775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এসব উৎসের পানি  পান করলে কী হয়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2400" y="4953001"/>
            <a:ext cx="47244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অসুখ-বিসুখ হয়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33800" y="5562601"/>
            <a:ext cx="54102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এসব উৎসের পানি নিরাপদ নয়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2600" y="1436208"/>
            <a:ext cx="1371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20200" y="1512408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6400" y="3559628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67800" y="3646008"/>
            <a:ext cx="1524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C:\Users\pti\Desktop\FATEMA\7133.jpg"/>
          <p:cNvPicPr>
            <a:picLocks noChangeAspect="1" noChangeArrowheads="1"/>
          </p:cNvPicPr>
          <p:nvPr/>
        </p:nvPicPr>
        <p:blipFill>
          <a:blip r:embed="rId2"/>
          <a:srcRect b="11670"/>
          <a:stretch>
            <a:fillRect/>
          </a:stretch>
        </p:blipFill>
        <p:spPr bwMode="auto">
          <a:xfrm>
            <a:off x="2944586" y="664028"/>
            <a:ext cx="3151414" cy="2057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2" name="Picture 21" descr="imagesCA5VBC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664029"/>
            <a:ext cx="3124200" cy="2057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3" name="Picture 22" descr="kh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2873829"/>
            <a:ext cx="3124200" cy="200297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Picture 2" descr="F:\Banglar rup\bb71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46372" y="2873828"/>
            <a:ext cx="3102429" cy="2002972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8818855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4876801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সাগরের পানির স্বাদ কেমন?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5105401"/>
            <a:ext cx="3733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সাগরের পানি নোনা।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4596826"/>
            <a:ext cx="571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কখনো কি সাগরের পানি মুখে নিয়েছ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5587426"/>
            <a:ext cx="5715000" cy="584775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সাগরের পানি পান করা নিরাপদ নয়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Decision 11"/>
          <p:cNvSpPr/>
          <p:nvPr/>
        </p:nvSpPr>
        <p:spPr>
          <a:xfrm>
            <a:off x="1828800" y="2133600"/>
            <a:ext cx="1219200" cy="685800"/>
          </a:xfrm>
          <a:prstGeom prst="flowChartDecision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Flowchart: Decision 12"/>
          <p:cNvSpPr/>
          <p:nvPr/>
        </p:nvSpPr>
        <p:spPr>
          <a:xfrm>
            <a:off x="9296400" y="2209800"/>
            <a:ext cx="1219200" cy="685800"/>
          </a:xfrm>
          <a:prstGeom prst="flowChartDecision">
            <a:avLst/>
          </a:prstGeom>
          <a:noFill/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28800" y="2219980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96400" y="2286000"/>
            <a:ext cx="1219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356" y="134013"/>
            <a:ext cx="5805488" cy="434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07277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3.33333E-6 -0.055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87573" y="1342174"/>
            <a:ext cx="477813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বাংলাদেশের কোনো কোনো এলাকায় নলকূপের পানি আর্সেনিক যুক্ত 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14191" y="3770538"/>
            <a:ext cx="5715000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আর্সেনিক যুক্ত পানি মানুষের ব্যবহার এবং পান করার জন্য নিরাপদ নয়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আর্সেনিক যুক্ত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পান করলে চর্ম রোগ এবং ক্যানসার হতে পারে।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799575" y="1151211"/>
            <a:ext cx="2614617" cy="1942718"/>
            <a:chOff x="574665" y="1840761"/>
            <a:chExt cx="3484536" cy="2287434"/>
          </a:xfrm>
        </p:grpSpPr>
        <p:grpSp>
          <p:nvGrpSpPr>
            <p:cNvPr id="6" name="Group 5"/>
            <p:cNvGrpSpPr/>
            <p:nvPr/>
          </p:nvGrpSpPr>
          <p:grpSpPr>
            <a:xfrm>
              <a:off x="574665" y="1840761"/>
              <a:ext cx="3463935" cy="2287434"/>
              <a:chOff x="574665" y="1840761"/>
              <a:chExt cx="3463935" cy="2287434"/>
            </a:xfrm>
          </p:grpSpPr>
          <p:pic>
            <p:nvPicPr>
              <p:cNvPr id="12" name="Picture 11" descr="w-30.jpg"/>
              <p:cNvPicPr>
                <a:picLocks noChangeAspect="1"/>
              </p:cNvPicPr>
              <p:nvPr/>
            </p:nvPicPr>
            <p:blipFill>
              <a:blip r:embed="rId2" cstate="print">
                <a:lum contrast="30000"/>
              </a:blip>
              <a:srcRect/>
              <a:stretch>
                <a:fillRect/>
              </a:stretch>
            </p:blipFill>
            <p:spPr>
              <a:xfrm>
                <a:off x="574665" y="1840761"/>
                <a:ext cx="3463935" cy="228743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13" name="Bent Arrow 12"/>
              <p:cNvSpPr/>
              <p:nvPr/>
            </p:nvSpPr>
            <p:spPr>
              <a:xfrm>
                <a:off x="2667278" y="2860609"/>
                <a:ext cx="614542" cy="473359"/>
              </a:xfrm>
              <a:prstGeom prst="bentArrow">
                <a:avLst>
                  <a:gd name="adj1" fmla="val 50000"/>
                  <a:gd name="adj2" fmla="val 48214"/>
                  <a:gd name="adj3" fmla="val 0"/>
                  <a:gd name="adj4" fmla="val 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flipH="1">
              <a:off x="2830883" y="3156559"/>
              <a:ext cx="1064712" cy="764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 flipV="1">
              <a:off x="2830883" y="3148050"/>
              <a:ext cx="1228318" cy="772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335124-AE3D-4B43-8CBF-D4FA4D433A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>
          <a:xfrm>
            <a:off x="1799574" y="3529673"/>
            <a:ext cx="2368058" cy="16265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4218192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7192305" y="1202469"/>
            <a:ext cx="2209800" cy="52322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আর্সেনিক মুক্ত  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1202469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আর্সেনিক যুক্ত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8400" y="4648201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 রং করা নলকূপের পানিতে আর্সেনিক নেই ।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পানি নিরাপদ ।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52600" y="4648201"/>
            <a:ext cx="434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 রং করা নলকূপের পানিতে আর্সেনিক আছে ।</a:t>
            </a:r>
          </a:p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এর পানি নিরাপদ নয়।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29400" y="6019801"/>
            <a:ext cx="3505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 করা যাবে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57400" y="6019801"/>
            <a:ext cx="35052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 করা যাবে না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172200" y="1066800"/>
            <a:ext cx="140362" cy="548640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61070" y="320667"/>
            <a:ext cx="7702984" cy="5902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দেখ, দুটি নলকূপের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মুখে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কী কী রং করা আছে 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565239" y="1840761"/>
            <a:ext cx="3463935" cy="2287434"/>
            <a:chOff x="5041238" y="1840761"/>
            <a:chExt cx="3463935" cy="2287434"/>
          </a:xfrm>
        </p:grpSpPr>
        <p:pic>
          <p:nvPicPr>
            <p:cNvPr id="14" name="Picture 13" descr="w-30.jpg"/>
            <p:cNvPicPr>
              <a:picLocks noChangeAspect="1"/>
            </p:cNvPicPr>
            <p:nvPr/>
          </p:nvPicPr>
          <p:blipFill>
            <a:blip r:embed="rId3" cstate="print">
              <a:lum contrast="30000"/>
            </a:blip>
            <a:srcRect/>
            <a:stretch>
              <a:fillRect/>
            </a:stretch>
          </p:blipFill>
          <p:spPr>
            <a:xfrm>
              <a:off x="5041238" y="1840761"/>
              <a:ext cx="3463935" cy="2287434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5" name="Bent Arrow 14"/>
            <p:cNvSpPr/>
            <p:nvPr/>
          </p:nvSpPr>
          <p:spPr>
            <a:xfrm>
              <a:off x="7128631" y="2858564"/>
              <a:ext cx="614542" cy="473359"/>
            </a:xfrm>
            <a:prstGeom prst="bentArrow">
              <a:avLst>
                <a:gd name="adj1" fmla="val 50000"/>
                <a:gd name="adj2" fmla="val 48214"/>
                <a:gd name="adj3" fmla="val 0"/>
                <a:gd name="adj4" fmla="val 0"/>
              </a:avLst>
            </a:prstGeom>
            <a:solidFill>
              <a:srgbClr val="00B05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98665" y="1840761"/>
            <a:ext cx="3484536" cy="2287434"/>
            <a:chOff x="574665" y="1840761"/>
            <a:chExt cx="3484536" cy="2287434"/>
          </a:xfrm>
        </p:grpSpPr>
        <p:grpSp>
          <p:nvGrpSpPr>
            <p:cNvPr id="5" name="Group 4"/>
            <p:cNvGrpSpPr/>
            <p:nvPr/>
          </p:nvGrpSpPr>
          <p:grpSpPr>
            <a:xfrm>
              <a:off x="574665" y="1840761"/>
              <a:ext cx="3463935" cy="2287434"/>
              <a:chOff x="574665" y="1840761"/>
              <a:chExt cx="3463935" cy="2287434"/>
            </a:xfrm>
          </p:grpSpPr>
          <p:pic>
            <p:nvPicPr>
              <p:cNvPr id="13" name="Picture 12" descr="w-30.jpg"/>
              <p:cNvPicPr>
                <a:picLocks noChangeAspect="1"/>
              </p:cNvPicPr>
              <p:nvPr/>
            </p:nvPicPr>
            <p:blipFill>
              <a:blip r:embed="rId3" cstate="print">
                <a:lum contrast="30000"/>
              </a:blip>
              <a:srcRect/>
              <a:stretch>
                <a:fillRect/>
              </a:stretch>
            </p:blipFill>
            <p:spPr>
              <a:xfrm>
                <a:off x="574665" y="1840761"/>
                <a:ext cx="3463935" cy="2287434"/>
              </a:xfrm>
              <a:prstGeom prst="rect">
                <a:avLst/>
              </a:prstGeom>
              <a:ln>
                <a:noFill/>
              </a:ln>
              <a:effectLst/>
            </p:spPr>
          </p:pic>
          <p:sp>
            <p:nvSpPr>
              <p:cNvPr id="4" name="Bent Arrow 3"/>
              <p:cNvSpPr/>
              <p:nvPr/>
            </p:nvSpPr>
            <p:spPr>
              <a:xfrm>
                <a:off x="2667278" y="2860609"/>
                <a:ext cx="614542" cy="473359"/>
              </a:xfrm>
              <a:prstGeom prst="bentArrow">
                <a:avLst>
                  <a:gd name="adj1" fmla="val 50000"/>
                  <a:gd name="adj2" fmla="val 48214"/>
                  <a:gd name="adj3" fmla="val 0"/>
                  <a:gd name="adj4" fmla="val 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 flipH="1">
              <a:off x="2830883" y="3156559"/>
              <a:ext cx="1064712" cy="7640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2830883" y="3148050"/>
              <a:ext cx="1228318" cy="7725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1793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819400" y="3124200"/>
            <a:ext cx="3429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24200" y="319593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58225"/>
            <a:ext cx="294883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নিচের ছক মত সাজাওঃ 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1367136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ফিল্টার করা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1371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সাগরের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58633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লাল রঙের নলকূপের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24200" y="258633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সবুজ রঙের নলকূপের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20574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ফুটানো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01000" y="1371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পুকুরের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48400" y="3124200"/>
            <a:ext cx="3429000" cy="6096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077200" y="2069069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নদীর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19812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43800" y="619780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1000" y="5791200"/>
            <a:ext cx="41910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মিলিয়ে দেখি 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5600" y="3200401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অনিরাপদ পানি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18B7743-1E3A-4F3C-9BCC-D9AA41AF7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368" y="249739"/>
            <a:ext cx="1383664" cy="10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44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3.7037E-7 C 0.02986 0.00694 0.03385 0.00116 0.03107 0.01482 C 0.03021 0.01921 0.02795 0.02755 0.02795 0.02778 C 0.02691 0.04838 0.02517 0.06644 0.02326 0.08681 C 0.02378 0.11991 0.021 0.16991 0.02795 0.20741 C 0.02656 0.23773 0.02239 0.2662 0.01996 0.2963 C 0.02048 0.30833 0.02014 0.3206 0.02152 0.33241 C 0.02187 0.33495 0.0243 0.33611 0.02482 0.33866 C 0.02552 0.34144 0.02482 0.34444 0.02482 0.34722 " pathEditMode="relative" rAng="0" ptsTypes="ffffffff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" y="174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1088 C 0.00243 0.02061 0.00313 0.03033 0.00504 0.04028 C 0.0073 0.05209 0.01077 0.06482 0.01372 0.07639 C 0.01615 0.10811 0.0224 0.13774 0.02743 0.16875 C 0.02969 0.18311 0.03559 0.19931 0.03577 0.21389 C 0.03629 0.24607 0.03577 0.27848 0.03577 0.31088 " pathEditMode="relative" rAng="0" ptsTypes="fffff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150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3912 C -0.00677 0.04074 -0.01181 0.04422 -0.01823 0.04699 C -0.02309 0.05139 -0.02622 0.05672 -0.03177 0.05926 C -0.03646 0.06505 -0.03941 0.07061 -0.04549 0.07338 C -0.05434 0.08519 -0.05018 0.08102 -0.05764 0.0875 C -0.06667 0.10371 -0.05747 0.09051 -0.06667 0.09769 C -0.06858 0.09908 -0.07101 0.10394 -0.07275 0.10579 C -0.07778 0.11111 -0.08299 0.11621 -0.08785 0.12176 C -0.09601 0.13102 -0.10122 0.14399 -0.11059 0.15209 C -0.11841 0.16713 -0.10782 0.14885 -0.11979 0.16227 C -0.12118 0.16389 -0.12153 0.16667 -0.12275 0.16829 C -0.12587 0.17246 -0.12778 0.17269 -0.13177 0.17431 C -0.13907 0.18681 -0.15018 0.19422 -0.15903 0.20463 C -0.16545 0.21227 -0.16684 0.21736 -0.17431 0.22084 C -0.18264 0.23195 -0.19098 0.24121 -0.2 0.25116 C -0.20539 0.25695 -0.21233 0.26181 -0.21667 0.26922 C -0.21893 0.27315 -0.22014 0.27801 -0.22275 0.28149 C -0.22639 0.28611 -0.23039 0.29028 -0.23334 0.29561 C -0.24254 0.31204 -0.23525 0.30348 -0.24549 0.31366 C -0.24827 0.32454 -0.25539 0.33125 -0.26059 0.34005 C -0.26511 0.34769 -0.26979 0.35486 -0.27431 0.36227 C -0.27743 0.36736 -0.28021 0.37338 -0.28334 0.37848 C -0.28542 0.38172 -0.28941 0.38843 -0.28941 0.38866 " pathEditMode="relative" rAng="0" ptsTypes="ffffffffffffffffffffffA">
                                      <p:cBhvr>
                                        <p:cTn id="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00" y="1750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0.02153 C 0.03108 0.03055 0.03038 0.03912 0.02726 0.04768 C 0.0217 0.08333 0.03108 0.02731 0.02118 0.06991 C 0.01667 0.08889 0.01823 0.11088 0.0151 0.13055 C 0.01319 0.16412 0.01424 0.14861 0.00903 0.16898 C 0.00712 0.18518 0.00677 0.20926 5.55112E-17 0.22361 C -0.00052 0.22639 -0.00069 0.22916 -0.00156 0.23171 C -0.00312 0.23611 -0.00764 0.24375 -0.00764 0.24398 C -0.00955 0.25231 -0.01337 0.26157 -0.01823 0.26805 C -0.02101 0.2787 -0.01892 0.27222 -0.02569 0.28611 C -0.02743 0.28981 -0.02708 0.29467 -0.02882 0.29838 C -0.02986 0.30046 -0.03108 0.30231 -0.03177 0.3044 C -0.03316 0.30833 -0.0349 0.31643 -0.0349 0.31666 C -0.03437 0.32315 -0.0342 0.32986 -0.03333 0.33657 C -0.03281 0.34074 -0.03038 0.34884 -0.03038 0.34907 C -0.0309 0.35486 -0.03177 0.3669 -0.03177 0.36713 " pathEditMode="relative" rAng="0" ptsTypes="fffffffffffffffA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0" y="173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0.03519 C 0.01545 0.04399 0.01805 0.04931 0.02014 0.05741 C 0.02135 0.07153 0.02083 0.07709 0.02621 0.08774 C 0.02916 0.11042 0.03368 0.13357 0.04132 0.1544 C 0.04305 0.17084 0.04652 0.18704 0.05052 0.20278 C 0.05277 0.22223 0.05746 0.24028 0.06111 0.25926 C 0.06319 0.27014 0.06545 0.2838 0.0717 0.29167 C 0.07343 0.29908 0.07621 0.31389 0.07621 0.31413 C 0.07673 0.322 0.07691 0.3301 0.07777 0.3382 C 0.07795 0.34028 0.07916 0.34422 0.07916 0.34445 " pathEditMode="relative" rAng="0" ptsTypes="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155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4121 C -0.00468 0.05278 -0.01215 0.06274 -0.01857 0.07362 C -0.02066 0.07709 -0.02083 0.08218 -0.02309 0.08565 C -0.02569 0.08959 -0.02934 0.0919 -0.03211 0.09584 C -0.03316 0.09977 -0.0335 0.1044 -0.03524 0.10788 C -0.03698 0.11158 -0.0408 0.1125 -0.04288 0.11598 C -0.04548 0.12038 -0.04774 0.12547 -0.05034 0.1301 C -0.05364 0.14283 -0.05798 0.14514 -0.0625 0.1544 C -0.07066 0.17084 -0.06423 0.16667 -0.07309 0.17038 C -0.07413 0.17454 -0.07395 0.17963 -0.07621 0.18264 C -0.07916 0.18658 -0.08524 0.19468 -0.08524 0.19468 C -0.08819 0.2051 -0.09149 0.2095 -0.09739 0.2169 C -0.10086 0.22894 -0.10347 0.23149 -0.10955 0.24121 C -0.11128 0.24375 -0.11632 0.25625 -0.11701 0.25741 C -0.11927 0.26158 -0.12326 0.26575 -0.12621 0.26945 C -0.13003 0.28612 -0.12465 0.26575 -0.13073 0.27963 C -0.13472 0.28843 -0.13437 0.29561 -0.14132 0.30186 C -0.14705 0.31713 -0.15173 0.33195 -0.16093 0.34422 C -0.16284 0.35371 -0.16545 0.36297 -0.17152 0.36852 C -0.17257 0.37061 -0.17395 0.37223 -0.17465 0.37454 C -0.17552 0.37709 -0.17517 0.38033 -0.17621 0.38264 C -0.17864 0.38843 -0.18559 0.397 -0.18975 0.4007 C -0.19027 0.40348 -0.19045 0.40625 -0.19132 0.4088 C -0.19201 0.41112 -0.19427 0.41482 -0.19427 0.41482 " pathEditMode="relative" ptsTypes="fffffffffffffffffffffff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4444 C -0.04792 0.06944 -0.05243 0.08402 -0.06111 0.10717 C -0.06407 0.11481 -0.06389 0.12291 -0.06858 0.12939 C -0.07084 0.14745 -0.07795 0.16643 -0.08525 0.18194 C -0.08698 0.19328 -0.09098 0.20416 -0.09584 0.21412 C -0.09827 0.22708 -0.09966 0.22013 -0.10504 0.23032 C -0.10712 0.23935 -0.10591 0.2368 -0.1125 0.24652 C -0.11493 0.25 -0.12014 0.25648 -0.12014 0.25671 C -0.1224 0.26574 -0.1316 0.27384 -0.13681 0.28078 C -0.15556 0.30532 -0.13403 0.28541 -0.1474 0.29699 C -0.15261 0.3074 -0.15886 0.31666 -0.16563 0.32523 C -0.16754 0.33356 -0.17466 0.34745 -0.17917 0.35347 C -0.18177 0.35694 -0.18681 0.36365 -0.18681 0.36388 C -0.18733 0.36574 -0.18768 0.36782 -0.18837 0.36967 C -0.18924 0.37175 -0.19132 0.37569 -0.19132 0.37592 " pathEditMode="relative" rAng="0" ptsTypes="ffffffffffffffA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0" y="16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967 C -0.00469 0.04213 -0.00347 0.06643 -0.00903 0.08842 C -0.00955 0.13426 -0.00955 0.17986 -0.01059 0.22569 C -0.01059 0.22847 -0.01198 0.23102 -0.01215 0.23379 C -0.01424 0.25995 -0.01406 0.275 -0.02413 0.29653 C -0.02552 0.31273 -0.02778 0.33125 -0.0349 0.34491 C -0.03628 0.35139 -0.03924 0.35579 -0.04236 0.36111 C -0.04583 0.3669 -0.04549 0.36273 -0.04549 0.36713 " pathEditMode="relative" rAng="0" ptsTypes="fffffff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26" grpId="0"/>
      <p:bldP spid="27" grpId="0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971800" y="228601"/>
            <a:ext cx="22860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 সংগ্রহ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86600" y="228601"/>
            <a:ext cx="22860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 সংরক্ষণ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37151" y="3745282"/>
            <a:ext cx="8517698" cy="281835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অবচয়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ভবিষ্যতের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মিঠা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 descr="1.jpg"/>
          <p:cNvPicPr>
            <a:picLocks noChangeAspect="1"/>
          </p:cNvPicPr>
          <p:nvPr/>
        </p:nvPicPr>
        <p:blipFill>
          <a:blip r:embed="rId2" cstate="print"/>
          <a:srcRect l="9910" r="12870"/>
          <a:stretch>
            <a:fillRect/>
          </a:stretch>
        </p:blipFill>
        <p:spPr>
          <a:xfrm>
            <a:off x="1837152" y="1352736"/>
            <a:ext cx="2354893" cy="176617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5" name="Picture 24" descr="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9541" y="1225181"/>
            <a:ext cx="2595695" cy="1890920"/>
          </a:xfrm>
          <a:prstGeom prst="octagon">
            <a:avLst>
              <a:gd name="adj" fmla="val 191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7" name="Picture 26" descr="rain-fall-animation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041" y="1352736"/>
            <a:ext cx="2689118" cy="1711852"/>
          </a:xfrm>
          <a:prstGeom prst="round2DiagRect">
            <a:avLst>
              <a:gd name="adj1" fmla="val 24532"/>
              <a:gd name="adj2" fmla="val 2646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4843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41742" y="482366"/>
            <a:ext cx="32766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 গুলোর উত্তর লিখঃ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4998" y="405122"/>
            <a:ext cx="2514600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6401" y="3912507"/>
            <a:ext cx="84947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itchFamily="2" charset="0"/>
                <a:cs typeface="NikoshBAN" pitchFamily="2" charset="0"/>
              </a:rPr>
              <a:t>লাল দলঃ 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৩টি নিরাপদ পানির উৎসের নাম লিখ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1" y="4738682"/>
            <a:ext cx="7868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u="sng" dirty="0">
                <a:latin typeface="NikoshBAN" pitchFamily="2" charset="0"/>
                <a:cs typeface="NikoshBAN" pitchFamily="2" charset="0"/>
              </a:rPr>
              <a:t>নীল দলঃ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পুকুরের পানি কীভাবে নিরাপদ করবে?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1" y="5545093"/>
            <a:ext cx="8780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itchFamily="2" charset="0"/>
                <a:cs typeface="NikoshBAN" pitchFamily="2" charset="0"/>
              </a:rPr>
              <a:t>হলুদ দলঃ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সবুজ রং করা নলকূপের পানি পান করবে কেন ?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download.png">
            <a:extLst>
              <a:ext uri="{FF2B5EF4-FFF2-40B4-BE49-F238E27FC236}">
                <a16:creationId xmlns:a16="http://schemas.microsoft.com/office/drawing/2014/main" xmlns="" id="{ADB6E154-D9AF-4EEF-8548-645C48BC3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339" y="1564234"/>
            <a:ext cx="2377443" cy="1773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894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450927" y="204592"/>
            <a:ext cx="7302674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প্রাথমিক বিজ্ঞান বইয়ের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পৃষ্টা খোলে নিরবে পড়।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837" y="1920935"/>
            <a:ext cx="3068405" cy="387484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488" y="1920935"/>
            <a:ext cx="3069348" cy="3874845"/>
          </a:xfrm>
          <a:prstGeom prst="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2209451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133600" y="1381780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লিখঃ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09800" y="420118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(২) কোন রং এর নলকূপ থেকে নিরাপদ পানি পাওয়া যায়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09800" y="206758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(১) কোনটি নিরাপদ পানি ?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667000" y="2691825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পুকুরের পানি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29200" y="2691825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ফুটানো পানি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67000" y="351538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নদীর পানি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29200" y="3515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সাগরের পানি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743200" y="4886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নীল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53000" y="48768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হলুদ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3200" y="57251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সবুজ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53000" y="5715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লাল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372071"/>
            <a:ext cx="274320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14478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96200" y="2133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0384" y="580378"/>
            <a:ext cx="2438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 গুলোতে ক্লিক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00" y="14478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96200" y="2133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96200" y="2133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96200" y="2133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96200" y="2133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696200" y="21336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ভূল উত্তর 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0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  <p:bldP spid="33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456" y="2106521"/>
            <a:ext cx="1263378" cy="1494414"/>
          </a:xfrm>
          <a:prstGeom prst="rect">
            <a:avLst/>
          </a:prstGeom>
          <a:noFill/>
        </p:spPr>
      </p:pic>
      <p:sp>
        <p:nvSpPr>
          <p:cNvPr id="19" name="Freeform 18"/>
          <p:cNvSpPr/>
          <p:nvPr/>
        </p:nvSpPr>
        <p:spPr>
          <a:xfrm>
            <a:off x="6952640" y="2959006"/>
            <a:ext cx="1386767" cy="1002995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673" tIns="46673" rIns="46673" bIns="46673" numCol="1" spcCol="1270" anchor="ctr" anchorCtr="0">
            <a:noAutofit/>
          </a:bodyPr>
          <a:lstStyle/>
          <a:p>
            <a:pPr defTabSz="163353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36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546432" y="4161137"/>
            <a:ext cx="1386767" cy="1002995"/>
          </a:xfrm>
          <a:custGeom>
            <a:avLst/>
            <a:gdLst>
              <a:gd name="connsiteX0" fmla="*/ 0 w 1849022"/>
              <a:gd name="connsiteY0" fmla="*/ 0 h 1337327"/>
              <a:gd name="connsiteX1" fmla="*/ 1849022 w 1849022"/>
              <a:gd name="connsiteY1" fmla="*/ 0 h 1337327"/>
              <a:gd name="connsiteX2" fmla="*/ 1849022 w 1849022"/>
              <a:gd name="connsiteY2" fmla="*/ 1337327 h 1337327"/>
              <a:gd name="connsiteX3" fmla="*/ 0 w 1849022"/>
              <a:gd name="connsiteY3" fmla="*/ 1337327 h 1337327"/>
              <a:gd name="connsiteX4" fmla="*/ 0 w 1849022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9022" h="1337327">
                <a:moveTo>
                  <a:pt x="0" y="0"/>
                </a:moveTo>
                <a:lnTo>
                  <a:pt x="1849022" y="0"/>
                </a:lnTo>
                <a:lnTo>
                  <a:pt x="1849022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673" tIns="46673" rIns="46673" bIns="46673" numCol="1" spcCol="1270" anchor="ctr" anchorCtr="0">
            <a:noAutofit/>
          </a:bodyPr>
          <a:lstStyle/>
          <a:p>
            <a:pPr defTabSz="163353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endParaRPr lang="en-US" sz="360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="" xmlns:a16="http://schemas.microsoft.com/office/drawing/2014/main" id="{6B5B499C-EC61-400E-86D7-C26ADEF4B167}"/>
              </a:ext>
            </a:extLst>
          </p:cNvPr>
          <p:cNvSpPr/>
          <p:nvPr/>
        </p:nvSpPr>
        <p:spPr>
          <a:xfrm>
            <a:off x="2098870" y="1355746"/>
            <a:ext cx="2446188" cy="603605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80" u="sng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E4B179-49DE-4322-A83F-DB6522E145D2}"/>
              </a:ext>
            </a:extLst>
          </p:cNvPr>
          <p:cNvSpPr txBox="1"/>
          <p:nvPr/>
        </p:nvSpPr>
        <p:spPr>
          <a:xfrm>
            <a:off x="1697603" y="3751542"/>
            <a:ext cx="3391733" cy="188820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1945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 নং ফজু খলিফা কান্দি </a:t>
            </a:r>
            <a:r>
              <a:rPr lang="bn-IN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প্রাঃ বিদ্যালয়।</a:t>
            </a:r>
          </a:p>
          <a:p>
            <a:pPr algn="ctr"/>
            <a:r>
              <a:rPr lang="bn-IN" sz="1945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মাদারিপুর।</a:t>
            </a:r>
          </a:p>
          <a:p>
            <a:pPr algn="ctr"/>
            <a:r>
              <a:rPr lang="bn-IN" sz="1945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139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nargisat1981@gmail.com</a:t>
            </a:r>
            <a:r>
              <a:rPr lang="en-US" sz="139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71E66477-0A68-4976-8525-2EF5437C2101}"/>
              </a:ext>
            </a:extLst>
          </p:cNvPr>
          <p:cNvCxnSpPr/>
          <p:nvPr/>
        </p:nvCxnSpPr>
        <p:spPr>
          <a:xfrm>
            <a:off x="5234012" y="1865515"/>
            <a:ext cx="31769" cy="3452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37BE4FBD-9782-49EC-B9C0-A32D94B2AB19}"/>
              </a:ext>
            </a:extLst>
          </p:cNvPr>
          <p:cNvCxnSpPr/>
          <p:nvPr/>
        </p:nvCxnSpPr>
        <p:spPr>
          <a:xfrm>
            <a:off x="5149100" y="1865515"/>
            <a:ext cx="31769" cy="3452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10">
            <a:extLst>
              <a:ext uri="{FF2B5EF4-FFF2-40B4-BE49-F238E27FC236}">
                <a16:creationId xmlns="" xmlns:a16="http://schemas.microsoft.com/office/drawing/2014/main" id="{B775326D-7675-46E0-9C34-1EEF6BF6FC05}"/>
              </a:ext>
            </a:extLst>
          </p:cNvPr>
          <p:cNvSpPr/>
          <p:nvPr/>
        </p:nvSpPr>
        <p:spPr>
          <a:xfrm>
            <a:off x="5480591" y="2461973"/>
            <a:ext cx="1933962" cy="1934057"/>
          </a:xfrm>
          <a:custGeom>
            <a:avLst/>
            <a:gdLst>
              <a:gd name="connsiteX0" fmla="*/ 0 w 2578616"/>
              <a:gd name="connsiteY0" fmla="*/ 1289372 h 2578743"/>
              <a:gd name="connsiteX1" fmla="*/ 1289308 w 2578616"/>
              <a:gd name="connsiteY1" fmla="*/ 0 h 2578743"/>
              <a:gd name="connsiteX2" fmla="*/ 2578616 w 2578616"/>
              <a:gd name="connsiteY2" fmla="*/ 1289372 h 2578743"/>
              <a:gd name="connsiteX3" fmla="*/ 1289308 w 2578616"/>
              <a:gd name="connsiteY3" fmla="*/ 2578744 h 2578743"/>
              <a:gd name="connsiteX4" fmla="*/ 0 w 2578616"/>
              <a:gd name="connsiteY4" fmla="*/ 1289372 h 257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8616" h="2578743">
                <a:moveTo>
                  <a:pt x="0" y="1289372"/>
                </a:moveTo>
                <a:cubicBezTo>
                  <a:pt x="0" y="577272"/>
                  <a:pt x="577243" y="0"/>
                  <a:pt x="1289308" y="0"/>
                </a:cubicBezTo>
                <a:cubicBezTo>
                  <a:pt x="2001373" y="0"/>
                  <a:pt x="2578616" y="577272"/>
                  <a:pt x="2578616" y="1289372"/>
                </a:cubicBezTo>
                <a:cubicBezTo>
                  <a:pt x="2578616" y="2001472"/>
                  <a:pt x="2001373" y="2578744"/>
                  <a:pt x="1289308" y="2578744"/>
                </a:cubicBezTo>
                <a:cubicBezTo>
                  <a:pt x="577243" y="2578744"/>
                  <a:pt x="0" y="2001472"/>
                  <a:pt x="0" y="1289372"/>
                </a:cubicBezTo>
                <a:close/>
              </a:path>
            </a:pathLst>
          </a:custGeom>
          <a:solidFill>
            <a:srgbClr val="00B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spcFirstLastPara="0" vert="horz" wrap="square" lIns="330848" tIns="330861" rIns="330848" bIns="330861" numCol="1" spcCol="1270" anchor="ctr" anchorCtr="0">
            <a:noAutofit/>
          </a:bodyPr>
          <a:lstStyle/>
          <a:p>
            <a:pPr algn="ctr" defTabSz="16668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6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="" xmlns:a16="http://schemas.microsoft.com/office/drawing/2014/main" id="{1D62640B-F403-4F84-A61F-602803E7A2BD}"/>
              </a:ext>
            </a:extLst>
          </p:cNvPr>
          <p:cNvSpPr/>
          <p:nvPr/>
        </p:nvSpPr>
        <p:spPr>
          <a:xfrm>
            <a:off x="4468878" y="1603167"/>
            <a:ext cx="3429002" cy="3714669"/>
          </a:xfrm>
          <a:prstGeom prst="blockArc">
            <a:avLst>
              <a:gd name="adj1" fmla="val 16469691"/>
              <a:gd name="adj2" fmla="val 5523492"/>
              <a:gd name="adj3" fmla="val 5637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139AA0D-AA98-4B65-943D-C79554718BE7}"/>
              </a:ext>
            </a:extLst>
          </p:cNvPr>
          <p:cNvSpPr/>
          <p:nvPr/>
        </p:nvSpPr>
        <p:spPr>
          <a:xfrm>
            <a:off x="7178775" y="2144568"/>
            <a:ext cx="548640" cy="5486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Freeform 13">
            <a:extLst>
              <a:ext uri="{FF2B5EF4-FFF2-40B4-BE49-F238E27FC236}">
                <a16:creationId xmlns="" xmlns:a16="http://schemas.microsoft.com/office/drawing/2014/main" id="{83D2AD0D-CFEA-4BB9-84B4-AFEDB8B67ECC}"/>
              </a:ext>
            </a:extLst>
          </p:cNvPr>
          <p:cNvSpPr/>
          <p:nvPr/>
        </p:nvSpPr>
        <p:spPr>
          <a:xfrm>
            <a:off x="7842598" y="1908719"/>
            <a:ext cx="2436068" cy="1002995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673" tIns="46673" rIns="46673" bIns="46673" numCol="1" spcCol="1270" anchor="ctr" anchorCtr="0">
            <a:no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 - </a:t>
            </a:r>
            <a:r>
              <a:rPr lang="bn-BD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তৃতীয় ।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362C4D5B-C48A-4E23-BF24-61FDB467F974}"/>
              </a:ext>
            </a:extLst>
          </p:cNvPr>
          <p:cNvSpPr/>
          <p:nvPr/>
        </p:nvSpPr>
        <p:spPr>
          <a:xfrm>
            <a:off x="7518921" y="3186332"/>
            <a:ext cx="548640" cy="5486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Freeform 19">
            <a:extLst>
              <a:ext uri="{FF2B5EF4-FFF2-40B4-BE49-F238E27FC236}">
                <a16:creationId xmlns="" xmlns:a16="http://schemas.microsoft.com/office/drawing/2014/main" id="{71C3F3F3-FA7A-40F8-A3F5-D9DEAD14F5D4}"/>
              </a:ext>
            </a:extLst>
          </p:cNvPr>
          <p:cNvSpPr/>
          <p:nvPr/>
        </p:nvSpPr>
        <p:spPr>
          <a:xfrm>
            <a:off x="8162767" y="2959006"/>
            <a:ext cx="2115901" cy="1002995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673" tIns="46673" rIns="46673" bIns="46673" numCol="1" spcCol="1270" anchor="ctr" anchorCtr="0">
            <a:noAutofit/>
          </a:bodyPr>
          <a:lstStyle/>
          <a:p>
            <a:pPr defTabSz="1633538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</a:pPr>
            <a:r>
              <a:rPr lang="bn-IN" sz="3000" dirty="0">
                <a:ln w="0">
                  <a:noFill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</a:t>
            </a:r>
            <a:endParaRPr lang="en-US" sz="3000" dirty="0">
              <a:ln w="0">
                <a:noFill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D5604B0E-ADAA-41BE-AE0B-2951920A380F}"/>
              </a:ext>
            </a:extLst>
          </p:cNvPr>
          <p:cNvSpPr/>
          <p:nvPr/>
        </p:nvSpPr>
        <p:spPr>
          <a:xfrm>
            <a:off x="7159760" y="4235222"/>
            <a:ext cx="548640" cy="548640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21">
            <a:extLst>
              <a:ext uri="{FF2B5EF4-FFF2-40B4-BE49-F238E27FC236}">
                <a16:creationId xmlns="" xmlns:a16="http://schemas.microsoft.com/office/drawing/2014/main" id="{5937BBD0-441F-49F1-BB9D-413224F4ECCF}"/>
              </a:ext>
            </a:extLst>
          </p:cNvPr>
          <p:cNvSpPr/>
          <p:nvPr/>
        </p:nvSpPr>
        <p:spPr>
          <a:xfrm>
            <a:off x="7609255" y="3734972"/>
            <a:ext cx="3138553" cy="2431898"/>
          </a:xfrm>
          <a:custGeom>
            <a:avLst/>
            <a:gdLst>
              <a:gd name="connsiteX0" fmla="*/ 0 w 5285856"/>
              <a:gd name="connsiteY0" fmla="*/ 0 h 1337327"/>
              <a:gd name="connsiteX1" fmla="*/ 5285856 w 5285856"/>
              <a:gd name="connsiteY1" fmla="*/ 0 h 1337327"/>
              <a:gd name="connsiteX2" fmla="*/ 5285856 w 5285856"/>
              <a:gd name="connsiteY2" fmla="*/ 1337327 h 1337327"/>
              <a:gd name="connsiteX3" fmla="*/ 0 w 5285856"/>
              <a:gd name="connsiteY3" fmla="*/ 1337327 h 1337327"/>
              <a:gd name="connsiteX4" fmla="*/ 0 w 5285856"/>
              <a:gd name="connsiteY4" fmla="*/ 0 h 1337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5856" h="1337327">
                <a:moveTo>
                  <a:pt x="0" y="0"/>
                </a:moveTo>
                <a:lnTo>
                  <a:pt x="5285856" y="0"/>
                </a:lnTo>
                <a:lnTo>
                  <a:pt x="5285856" y="1337327"/>
                </a:lnTo>
                <a:lnTo>
                  <a:pt x="0" y="1337327"/>
                </a:lnTo>
                <a:lnTo>
                  <a:pt x="0" y="0"/>
                </a:lnTo>
                <a:close/>
              </a:path>
            </a:pathLst>
          </a:cu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6673" tIns="46673" rIns="46673" bIns="46673" numCol="1" spcCol="1270" anchor="ctr" anchorCtr="0">
            <a:noAutofit/>
          </a:bodyPr>
          <a:lstStyle/>
          <a:p>
            <a:pPr algn="ctr"/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চতুর্থ।</a:t>
            </a:r>
          </a:p>
          <a:p>
            <a:pPr algn="ctr"/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 শিরোনামঃ </a:t>
            </a:r>
            <a:r>
              <a:rPr lang="bn-IN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জীবনের জন্য </a:t>
            </a:r>
            <a:r>
              <a:rPr lang="bn-BD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পানি।</a:t>
            </a:r>
            <a:endParaRPr lang="bn-IN" sz="2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0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 পানির বিভিন্ন উৎস। </a:t>
            </a:r>
            <a:endParaRPr lang="en-US" sz="2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0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1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9" grpId="0"/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981200" y="1091626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(৩) পুকুরের পানি কীভাবে নিরাপদ করা যায়?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16764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ছেঁকে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0" y="16764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অনেক্ষন রেখে দিয়ে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2200" y="2286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ফুটিয়ে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0" y="228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ময়লা সরিয়ে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2768026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(৪) নলকূপের পানিতে কি মেশানো থাকে?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8400" y="33629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আয়রন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86400" y="33629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আকরিক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4048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ময়লা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86400" y="404878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আর্সেনিক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057400" y="4596826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(৫)সাগরের পানির স্বাদ কি রকম?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38400" y="51917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নোনা 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410200" y="51816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মিঠা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38400" y="58775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টক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410200" y="587758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ঝাল  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3516" y="441693"/>
            <a:ext cx="28194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 বোর্ডে লিখঃ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20000" y="4572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0000" y="4572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0" y="45720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হয়েছে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001000" y="8382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ভূল উত্তর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76381" y="506448"/>
            <a:ext cx="2438400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অপশন গুলোতে ক্লিক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673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426" y="2330626"/>
            <a:ext cx="74686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কোন কোন উৎসের পানি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নিরাপদ ?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উৎসের পানি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নিরাপদ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নয়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bn-I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পানি পান করার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৩টি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উপায়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লিখ?</a:t>
            </a:r>
          </a:p>
          <a:p>
            <a:pPr marL="514350" indent="-514350">
              <a:buAutoNum type="arabicParenBoth"/>
            </a:pP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আর্সেনিক যুক্ত</a:t>
            </a:r>
            <a:r>
              <a:rPr lang="bn-IN" sz="3600" dirty="0">
                <a:ln w="0"/>
                <a:latin typeface="NikoshBAN" pitchFamily="2" charset="0"/>
                <a:cs typeface="NikoshBAN" pitchFamily="2" charset="0"/>
              </a:rPr>
              <a:t> পানি নিরাপদ নয় কেন?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408" y="522383"/>
            <a:ext cx="284654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30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7191" y="797491"/>
            <a:ext cx="2961362" cy="83820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28995"/>
              </a:avLst>
            </a:prstTxWarp>
            <a:spAutoFit/>
          </a:bodyPr>
          <a:lstStyle/>
          <a:p>
            <a:pPr algn="ctr"/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7172" y="3161799"/>
            <a:ext cx="4634630" cy="1077218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তোমার এলাকায় নিরাপদ পানির কী কী উৎস আছে তা লিখে আনবে ।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957191" y="2288099"/>
            <a:ext cx="3193094" cy="2509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444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893" y="0"/>
            <a:ext cx="900621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4521634" y="259782"/>
            <a:ext cx="4171950" cy="73820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numCol="1" rtlCol="0" anchor="ctr">
            <a:prstTxWarp prst="textWave2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5182" y="3237913"/>
            <a:ext cx="4796725" cy="1380158"/>
          </a:xfrm>
          <a:prstGeom prst="rect">
            <a:avLst/>
          </a:prstGeom>
          <a:noFill/>
        </p:spPr>
        <p:txBody>
          <a:bodyPr wrap="square" numCol="1" rtlCol="0">
            <a:prstTxWarp prst="textInflate">
              <a:avLst>
                <a:gd name="adj" fmla="val 20000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9600" dirty="0">
                <a:ln>
                  <a:solidFill>
                    <a:schemeClr val="accent2">
                      <a:lumMod val="75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n>
                <a:solidFill>
                  <a:schemeClr val="accent2">
                    <a:lumMod val="75000"/>
                  </a:schemeClr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58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CA5VBC3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2224" y="838200"/>
            <a:ext cx="2779776" cy="1905000"/>
          </a:xfrm>
          <a:prstGeom prst="rect">
            <a:avLst/>
          </a:prstGeom>
          <a:ln w="38100">
            <a:noFill/>
          </a:ln>
          <a:effectLst/>
        </p:spPr>
      </p:pic>
      <p:pic>
        <p:nvPicPr>
          <p:cNvPr id="7" name="Picture 6" descr="kh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3352800"/>
            <a:ext cx="2743200" cy="18288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8" name="Picture 7" descr="1.jpg"/>
          <p:cNvPicPr>
            <a:picLocks noChangeAspect="1"/>
          </p:cNvPicPr>
          <p:nvPr/>
        </p:nvPicPr>
        <p:blipFill>
          <a:blip r:embed="rId5" cstate="print"/>
          <a:srcRect l="9910" r="12870"/>
          <a:stretch>
            <a:fillRect/>
          </a:stretch>
        </p:blipFill>
        <p:spPr>
          <a:xfrm>
            <a:off x="4800600" y="762000"/>
            <a:ext cx="2743200" cy="20574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9" name="Picture 8" descr="image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1" y="3367038"/>
            <a:ext cx="2700079" cy="1966962"/>
          </a:xfrm>
          <a:prstGeom prst="octagon">
            <a:avLst/>
          </a:prstGeom>
          <a:ln>
            <a:noFill/>
          </a:ln>
          <a:effectLst/>
        </p:spPr>
      </p:pic>
      <p:pic>
        <p:nvPicPr>
          <p:cNvPr id="10" name="Picture 9" descr="inde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17970" y="3429000"/>
            <a:ext cx="2721430" cy="1828800"/>
          </a:xfrm>
          <a:prstGeom prst="roundRect">
            <a:avLst/>
          </a:prstGeom>
          <a:ln>
            <a:noFill/>
          </a:ln>
          <a:effectLst/>
        </p:spPr>
      </p:pic>
      <p:pic>
        <p:nvPicPr>
          <p:cNvPr id="11" name="Picture 10" descr="401.jpg"/>
          <p:cNvPicPr>
            <a:picLocks noChangeAspect="1"/>
          </p:cNvPicPr>
          <p:nvPr/>
        </p:nvPicPr>
        <p:blipFill>
          <a:blip r:embed="rId8" cstate="print">
            <a:lum bright="20000" contrast="30000"/>
          </a:blip>
          <a:stretch>
            <a:fillRect/>
          </a:stretch>
        </p:blipFill>
        <p:spPr>
          <a:xfrm>
            <a:off x="7696200" y="838200"/>
            <a:ext cx="273368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1899555" y="2830081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নদী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19700" y="2780243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কুয়া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9600" y="2787649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97574" y="5239332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খাল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5282626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নলকূপ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91500" y="5295901"/>
            <a:ext cx="1905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সাগর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5200" y="5892226"/>
            <a:ext cx="5638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 উৎসের পানি পান করা নিরাপদ নয় ।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19300" y="5968426"/>
            <a:ext cx="8229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যা যা দেখ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ছো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এ সব উৎসের পানি আমরা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পান করি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02574" y="5942010"/>
            <a:ext cx="5257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 উৎসের পানি পান করিনা কেন 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3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7" grpId="0"/>
      <p:bldP spid="28" grpId="0"/>
      <p:bldP spid="28" grpId="1"/>
      <p:bldP spid="30" grpId="0"/>
      <p:bldP spid="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83493" y="391334"/>
            <a:ext cx="4419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93709" y="2573062"/>
            <a:ext cx="4539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n w="0"/>
                <a:latin typeface="NikoshBAN" pitchFamily="2" charset="0"/>
                <a:cs typeface="NikoshBAN" pitchFamily="2" charset="0"/>
              </a:rPr>
              <a:t>নিরাপদ এবং অনিরাপদ পানি । </a:t>
            </a:r>
            <a:endParaRPr lang="en-US" sz="66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rain-fall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050" y="1173934"/>
            <a:ext cx="4435745" cy="2219450"/>
          </a:xfrm>
          <a:prstGeom prst="round2DiagRect">
            <a:avLst>
              <a:gd name="adj1" fmla="val 0"/>
              <a:gd name="adj2" fmla="val 0"/>
            </a:avLst>
          </a:prstGeom>
          <a:noFill/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401.jpg"/>
          <p:cNvPicPr>
            <a:picLocks noChangeAspect="1"/>
          </p:cNvPicPr>
          <p:nvPr/>
        </p:nvPicPr>
        <p:blipFill rotWithShape="1">
          <a:blip r:embed="rId3" cstate="print">
            <a:lum bright="20000" contrast="30000"/>
          </a:blip>
          <a:srcRect l="1818" t="1317" r="2727" b="3847"/>
          <a:stretch/>
        </p:blipFill>
        <p:spPr>
          <a:xfrm>
            <a:off x="5097050" y="3393384"/>
            <a:ext cx="4435745" cy="2413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881" y="1139686"/>
            <a:ext cx="2590501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44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524000" y="6477000"/>
            <a:ext cx="457200" cy="457200"/>
          </a:xfrm>
          <a:prstGeom prst="ellipse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7740" y="678360"/>
            <a:ext cx="2209800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71383" y="1787606"/>
            <a:ext cx="54102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শিক্ষার্থীরা----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2981980"/>
            <a:ext cx="731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১.১.২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উৎসের পানি নিরাপদ তা বলতে 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896380"/>
            <a:ext cx="7315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১.২.২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উৎসের পানি নিরাপদ নয় তা  বলতে পারবে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724400"/>
            <a:ext cx="7467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১.২.৩ 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পানি পান করার উপায়গুলো বলতে পারবে।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ame 13"/>
          <p:cNvSpPr/>
          <p:nvPr/>
        </p:nvSpPr>
        <p:spPr>
          <a:xfrm>
            <a:off x="2286000" y="2819400"/>
            <a:ext cx="7924800" cy="2743200"/>
          </a:xfrm>
          <a:prstGeom prst="frame">
            <a:avLst>
              <a:gd name="adj1" fmla="val 1052"/>
            </a:avLst>
          </a:prstGeom>
          <a:noFill/>
          <a:ln w="19050">
            <a:noFill/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5743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-30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>
          <a:xfrm>
            <a:off x="2727054" y="914400"/>
            <a:ext cx="3521346" cy="232534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9" name="Picture 8" descr="1.jpg"/>
          <p:cNvPicPr>
            <a:picLocks noChangeAspect="1"/>
          </p:cNvPicPr>
          <p:nvPr/>
        </p:nvPicPr>
        <p:blipFill>
          <a:blip r:embed="rId4" cstate="print"/>
          <a:srcRect l="9910" r="12870"/>
          <a:stretch>
            <a:fillRect/>
          </a:stretch>
        </p:blipFill>
        <p:spPr>
          <a:xfrm>
            <a:off x="6324600" y="914400"/>
            <a:ext cx="3352800" cy="2362200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4" name="Group 23"/>
          <p:cNvGrpSpPr/>
          <p:nvPr/>
        </p:nvGrpSpPr>
        <p:grpSpPr>
          <a:xfrm>
            <a:off x="1828800" y="228600"/>
            <a:ext cx="8610600" cy="609600"/>
            <a:chOff x="304800" y="228600"/>
            <a:chExt cx="8610600" cy="609600"/>
          </a:xfrm>
          <a:noFill/>
        </p:grpSpPr>
        <p:sp>
          <p:nvSpPr>
            <p:cNvPr id="23" name="Rectangle 22"/>
            <p:cNvSpPr/>
            <p:nvPr/>
          </p:nvSpPr>
          <p:spPr>
            <a:xfrm>
              <a:off x="304800" y="228600"/>
              <a:ext cx="8610600" cy="533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438400" y="253425"/>
              <a:ext cx="4495800" cy="58477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নিরাপদ পানি </a:t>
              </a:r>
              <a:endPara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89762" y="182880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নলকূপ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98904" y="1828801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কুয়া 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4215826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ঝর্ণা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72600" y="4267201"/>
            <a:ext cx="11430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বৃষ্টি 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46013" y="5694497"/>
            <a:ext cx="480477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ছবিতে কী কী দেখতে পাচ্ছ?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971800" y="3464790"/>
            <a:ext cx="2971800" cy="1912234"/>
          </a:xfrm>
          <a:prstGeom prst="roundRect">
            <a:avLst>
              <a:gd name="adj" fmla="val 0"/>
            </a:avLst>
          </a:prstGeom>
          <a:noFill/>
          <a:ln w="57150">
            <a:noFill/>
            <a:miter lim="800000"/>
            <a:headEnd/>
            <a:tailEnd/>
          </a:ln>
          <a:effectLst/>
        </p:spPr>
      </p:pic>
      <p:pic>
        <p:nvPicPr>
          <p:cNvPr id="26" name="Picture 25" descr="rain-fall-animation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3469180"/>
            <a:ext cx="3048000" cy="1940311"/>
          </a:xfrm>
          <a:prstGeom prst="round2DiagRect">
            <a:avLst>
              <a:gd name="adj1" fmla="val 0"/>
              <a:gd name="adj2" fmla="val 0"/>
            </a:avLst>
          </a:prstGeom>
          <a:noFill/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2945182" y="5657643"/>
            <a:ext cx="66294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সমস্ত উৎসের পানি পান করা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নিরাপদ?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71800" y="5690109"/>
            <a:ext cx="6717604" cy="646331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সমস্ত উৎসের পানি পান করা নিরাপদ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10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5" grpId="0"/>
      <p:bldP spid="25" grpId="1"/>
      <p:bldP spid="28" grpId="0"/>
      <p:bldP spid="28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67000" y="2611405"/>
            <a:ext cx="6781800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পুকুর অথবা নদীর পানি কীভাবে নিরাপদ করা যায়? 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CA5VBC3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0301" y="506453"/>
            <a:ext cx="3795387" cy="20047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Picture 14" descr="401.jpg"/>
          <p:cNvPicPr>
            <a:picLocks noChangeAspect="1"/>
          </p:cNvPicPr>
          <p:nvPr/>
        </p:nvPicPr>
        <p:blipFill rotWithShape="1">
          <a:blip r:embed="rId3" cstate="print">
            <a:lum bright="20000" contrast="30000"/>
          </a:blip>
          <a:srcRect l="1766" t="4164" r="1394" b="2707"/>
          <a:stretch/>
        </p:blipFill>
        <p:spPr>
          <a:xfrm>
            <a:off x="2226364" y="506453"/>
            <a:ext cx="3719325" cy="2004742"/>
          </a:xfrm>
          <a:prstGeom prst="rect">
            <a:avLst/>
          </a:prstGeom>
          <a:noFill/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126" y="3296389"/>
            <a:ext cx="1789548" cy="18372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3019555" y="5206741"/>
            <a:ext cx="607669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ফুটিয়ে নিরাপদ করা যায় ।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পরে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ঠান্ডা করে পান করতে হয়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0058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37280" y="203193"/>
            <a:ext cx="2558713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নিরাপদ পানি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7" y="2606617"/>
            <a:ext cx="1779440" cy="2359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148" y="400940"/>
            <a:ext cx="1379262" cy="29182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TextBox 12"/>
          <p:cNvSpPr txBox="1"/>
          <p:nvPr/>
        </p:nvSpPr>
        <p:spPr>
          <a:xfrm>
            <a:off x="1697538" y="3319427"/>
            <a:ext cx="2848363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ফিল্টার করা পানি।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5992" y="2882525"/>
            <a:ext cx="34290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বোতলে </a:t>
            </a:r>
            <a:r>
              <a:rPr lang="en-US" sz="2800" dirty="0" err="1">
                <a:ln w="0"/>
                <a:latin typeface="NikoshBAN" pitchFamily="2" charset="0"/>
                <a:cs typeface="NikoshBAN" pitchFamily="2" charset="0"/>
              </a:rPr>
              <a:t>প্র</a:t>
            </a:r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ক্রিয়াজাত করা পানি।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37279" y="5074408"/>
            <a:ext cx="25908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n w="0"/>
                <a:latin typeface="NikoshBAN" pitchFamily="2" charset="0"/>
                <a:cs typeface="NikoshBAN" pitchFamily="2" charset="0"/>
              </a:rPr>
              <a:t>ফুটানো পানি। </a:t>
            </a:r>
            <a:endParaRPr lang="en-US" sz="28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B7B678-C0CA-44B5-96BF-284F0E130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471" y="1277655"/>
            <a:ext cx="2052968" cy="114966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76600" y="5829425"/>
            <a:ext cx="579120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 সমস্ত পানিও পান করা নিরাপদ 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731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53052" y="396279"/>
            <a:ext cx="222849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IN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4473" y="4485104"/>
            <a:ext cx="7315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উৎসের পানি নিরাপদ তা </a:t>
            </a:r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বল?  </a:t>
            </a:r>
            <a:r>
              <a:rPr lang="bn-BD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B7B678-C0CA-44B5-96BF-284F0E130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30" y="1844184"/>
            <a:ext cx="3119190" cy="17467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196" b="9949"/>
          <a:stretch/>
        </p:blipFill>
        <p:spPr>
          <a:xfrm>
            <a:off x="7312950" y="1721184"/>
            <a:ext cx="2268596" cy="210373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129713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729</Words>
  <Application>Microsoft Office PowerPoint</Application>
  <PresentationFormat>Widescreen</PresentationFormat>
  <Paragraphs>164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Kawsar Ahamed</cp:lastModifiedBy>
  <cp:revision>140</cp:revision>
  <dcterms:created xsi:type="dcterms:W3CDTF">2019-11-01T16:25:23Z</dcterms:created>
  <dcterms:modified xsi:type="dcterms:W3CDTF">2021-07-04T04:19:01Z</dcterms:modified>
</cp:coreProperties>
</file>