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87" r:id="rId2"/>
    <p:sldId id="298" r:id="rId3"/>
    <p:sldId id="288" r:id="rId4"/>
    <p:sldId id="289" r:id="rId5"/>
    <p:sldId id="290" r:id="rId6"/>
    <p:sldId id="291" r:id="rId7"/>
    <p:sldId id="292" r:id="rId8"/>
    <p:sldId id="293" r:id="rId9"/>
    <p:sldId id="294" r:id="rId10"/>
    <p:sldId id="295" r:id="rId11"/>
    <p:sldId id="266" r:id="rId12"/>
    <p:sldId id="277" r:id="rId13"/>
    <p:sldId id="280" r:id="rId14"/>
    <p:sldId id="278" r:id="rId15"/>
    <p:sldId id="272" r:id="rId16"/>
    <p:sldId id="274" r:id="rId17"/>
    <p:sldId id="275" r:id="rId18"/>
    <p:sldId id="297" r:id="rId19"/>
  </p:sldIdLst>
  <p:sldSz cx="118872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FBA1"/>
    <a:srgbClr val="0040C0"/>
    <a:srgbClr val="EFABE7"/>
    <a:srgbClr val="9BFBAB"/>
    <a:srgbClr val="FDFBAF"/>
    <a:srgbClr val="D1EBFF"/>
    <a:srgbClr val="F6D2F2"/>
    <a:srgbClr val="99F9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7794" autoAdjust="0"/>
    <p:restoredTop sz="94660"/>
  </p:normalViewPr>
  <p:slideViewPr>
    <p:cSldViewPr>
      <p:cViewPr>
        <p:scale>
          <a:sx n="55" d="100"/>
          <a:sy n="55" d="100"/>
        </p:scale>
        <p:origin x="-882" y="-300"/>
      </p:cViewPr>
      <p:guideLst>
        <p:guide orient="horz" pos="2160"/>
        <p:guide pos="37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76" d="100"/>
          <a:sy n="76" d="100"/>
        </p:scale>
        <p:origin x="-2406" y="48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F639B-573C-489D-A3EB-6EE5F4E78C88}" type="doc">
      <dgm:prSet loTypeId="urn:microsoft.com/office/officeart/2008/layout/RadialCluster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0982639-EABD-4975-9E74-F3F6658545C2}">
      <dgm:prSet phldrT="[Text]"/>
      <dgm:spPr>
        <a:solidFill>
          <a:srgbClr val="9BFBAB"/>
        </a:solidFill>
      </dgm:spPr>
      <dgm:t>
        <a:bodyPr/>
        <a:lstStyle/>
        <a:p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549FDE5B-C040-42B4-8634-5DD8EC475C9E}" type="parTrans" cxnId="{090394BE-A78D-4290-B8AC-9AFE21D7070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076EF12B-9A85-4C2A-92E2-ADA71BCFAA17}" type="sibTrans" cxnId="{090394BE-A78D-4290-B8AC-9AFE21D7070A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2EF69EC-2582-477A-B915-223FA7E23612}">
      <dgm:prSet phldrT="[Text]" custT="1"/>
      <dgm:spPr>
        <a:solidFill>
          <a:srgbClr val="F6D2F2"/>
        </a:solidFill>
      </dgm:spPr>
      <dgm:t>
        <a:bodyPr/>
        <a:lstStyle/>
        <a:p>
          <a:r>
            <a: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3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3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gm:t>
    </dgm:pt>
    <dgm:pt modelId="{316F28BE-F03A-4AB3-8240-17EE7241DE6A}" type="parTrans" cxnId="{308BA0CB-AFED-475B-AB55-5F6CDAAE28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A2D496A-6606-4AD4-B85F-8C1F85E6BB17}" type="sibTrans" cxnId="{308BA0CB-AFED-475B-AB55-5F6CDAAE28B6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EEDE66F-7E62-48E5-8724-6013A623B248}">
      <dgm:prSet phldrT="[Text]"/>
      <dgm:spPr>
        <a:solidFill>
          <a:srgbClr val="0040C0"/>
        </a:solidFill>
      </dgm:spPr>
      <dgm:t>
        <a:bodyPr/>
        <a:lstStyle/>
        <a:p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কর্মসংস্থান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8ED8043B-31FA-498D-BD07-365FE895AAA1}" type="parTrans" cxnId="{E0A3D9CC-7DBB-468E-B449-C8E32320577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0AC7186-D747-4F92-8F4E-E3BE426AB059}" type="sibTrans" cxnId="{E0A3D9CC-7DBB-468E-B449-C8E32320577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6CB9C43E-9F29-45EF-AE7F-6E4AB7C0293F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এবি</a:t>
          </a:r>
          <a:r>
            <a:rPr lang="en-US" sz="28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28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gm:t>
    </dgm:pt>
    <dgm:pt modelId="{82056C9E-CFCF-4636-A8FE-47B5145FE624}" type="parTrans" cxnId="{5A28CF5C-71D8-4A4B-A2DF-7D267C165C1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B1723181-FF90-43D3-AE3F-5AAFEFA6A056}" type="sibTrans" cxnId="{5A28CF5C-71D8-4A4B-A2DF-7D267C165C18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8A6BDAE6-3AD5-4DA2-A600-18E790F12EFB}">
      <dgm:prSet/>
      <dgm:spPr>
        <a:solidFill>
          <a:srgbClr val="D1EBFF"/>
        </a:solidFill>
      </dgm:spPr>
      <dgm:t>
        <a:bodyPr/>
        <a:lstStyle/>
        <a:p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রূপালী</a:t>
          </a:r>
          <a:r>
            <a:rPr lang="en-US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5D5CC649-1773-4AA9-8E2F-6D13C001C2F5}" type="parTrans" cxnId="{AC2ABDC2-028E-4AA7-A47E-8E49F82748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F3D8462-1488-4698-B06B-5DA087792E01}" type="sibTrans" cxnId="{AC2ABDC2-028E-4AA7-A47E-8E49F8274874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3CE3A9F-676D-4A0A-BB96-3305AD3DD7B1}" type="pres">
      <dgm:prSet presAssocID="{A40F639B-573C-489D-A3EB-6EE5F4E78C8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DA7B649-C57E-4F94-8FC9-620D8DB54908}" type="pres">
      <dgm:prSet presAssocID="{80982639-EABD-4975-9E74-F3F6658545C2}" presName="singleCycle" presStyleCnt="0"/>
      <dgm:spPr/>
    </dgm:pt>
    <dgm:pt modelId="{01A12448-BB04-4BC4-9372-A9838271BD39}" type="pres">
      <dgm:prSet presAssocID="{80982639-EABD-4975-9E74-F3F6658545C2}" presName="singleCenter" presStyleLbl="node1" presStyleIdx="0" presStyleCnt="5" custScaleX="11389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6D2A9514-3CDA-4D8B-AE90-0A876153E048}" type="pres">
      <dgm:prSet presAssocID="{316F28BE-F03A-4AB3-8240-17EE7241DE6A}" presName="Name56" presStyleLbl="parChTrans1D2" presStyleIdx="0" presStyleCnt="4"/>
      <dgm:spPr/>
      <dgm:t>
        <a:bodyPr/>
        <a:lstStyle/>
        <a:p>
          <a:endParaRPr lang="en-US"/>
        </a:p>
      </dgm:t>
    </dgm:pt>
    <dgm:pt modelId="{DCCAEC01-3ABD-473F-B8D4-091862EAF3C6}" type="pres">
      <dgm:prSet presAssocID="{D2EF69EC-2582-477A-B915-223FA7E23612}" presName="text0" presStyleLbl="node1" presStyleIdx="1" presStyleCnt="5" custScaleX="337972" custRadScaleRad="81976" custRadScaleInc="200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2BF313-C991-4D62-ABEF-9B0B1F9065EF}" type="pres">
      <dgm:prSet presAssocID="{5D5CC649-1773-4AA9-8E2F-6D13C001C2F5}" presName="Name56" presStyleLbl="parChTrans1D2" presStyleIdx="1" presStyleCnt="4"/>
      <dgm:spPr/>
      <dgm:t>
        <a:bodyPr/>
        <a:lstStyle/>
        <a:p>
          <a:endParaRPr lang="en-US"/>
        </a:p>
      </dgm:t>
    </dgm:pt>
    <dgm:pt modelId="{06518473-4427-4E90-B84D-A2931E40A0E4}" type="pres">
      <dgm:prSet presAssocID="{8A6BDAE6-3AD5-4DA2-A600-18E790F12EFB}" presName="text0" presStyleLbl="node1" presStyleIdx="2" presStyleCnt="5" custScaleX="211789" custRadScaleRad="135847" custRadScaleInc="-3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B5A8D4-BB03-42C6-B96C-7372CCF83AE7}" type="pres">
      <dgm:prSet presAssocID="{8ED8043B-31FA-498D-BD07-365FE895AAA1}" presName="Name56" presStyleLbl="parChTrans1D2" presStyleIdx="2" presStyleCnt="4"/>
      <dgm:spPr/>
      <dgm:t>
        <a:bodyPr/>
        <a:lstStyle/>
        <a:p>
          <a:endParaRPr lang="en-US"/>
        </a:p>
      </dgm:t>
    </dgm:pt>
    <dgm:pt modelId="{579AAEDC-5026-49BC-B2AE-EE7E4170A730}" type="pres">
      <dgm:prSet presAssocID="{4EEDE66F-7E62-48E5-8724-6013A623B248}" presName="text0" presStyleLbl="node1" presStyleIdx="3" presStyleCnt="5" custScaleX="375358" custRadScaleRad="80542" custRadScaleInc="-20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DD878-3133-4245-A10C-5F4BC217FA3A}" type="pres">
      <dgm:prSet presAssocID="{82056C9E-CFCF-4636-A8FE-47B5145FE624}" presName="Name56" presStyleLbl="parChTrans1D2" presStyleIdx="3" presStyleCnt="4"/>
      <dgm:spPr/>
      <dgm:t>
        <a:bodyPr/>
        <a:lstStyle/>
        <a:p>
          <a:endParaRPr lang="en-US"/>
        </a:p>
      </dgm:t>
    </dgm:pt>
    <dgm:pt modelId="{5EDB4D2C-D0AC-491F-AC07-CF176BDCBCF4}" type="pres">
      <dgm:prSet presAssocID="{6CB9C43E-9F29-45EF-AE7F-6E4AB7C0293F}" presName="text0" presStyleLbl="node1" presStyleIdx="4" presStyleCnt="5" custScaleX="216236" custRadScaleRad="137565" custRadScaleInc="2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EB2737-36D7-4D31-964A-5C8439E99531}" type="presOf" srcId="{5D5CC649-1773-4AA9-8E2F-6D13C001C2F5}" destId="{CF2BF313-C991-4D62-ABEF-9B0B1F9065EF}" srcOrd="0" destOrd="0" presId="urn:microsoft.com/office/officeart/2008/layout/RadialCluster"/>
    <dgm:cxn modelId="{9DD7FDD9-1282-4472-ACF3-E88F4A78BEC2}" type="presOf" srcId="{316F28BE-F03A-4AB3-8240-17EE7241DE6A}" destId="{6D2A9514-3CDA-4D8B-AE90-0A876153E048}" srcOrd="0" destOrd="0" presId="urn:microsoft.com/office/officeart/2008/layout/RadialCluster"/>
    <dgm:cxn modelId="{BC62F58F-221F-4BAE-89DD-2575DBBE376F}" type="presOf" srcId="{80982639-EABD-4975-9E74-F3F6658545C2}" destId="{01A12448-BB04-4BC4-9372-A9838271BD39}" srcOrd="0" destOrd="0" presId="urn:microsoft.com/office/officeart/2008/layout/RadialCluster"/>
    <dgm:cxn modelId="{4F2AA0BA-7F3B-4C89-BE16-E8D7E386F57F}" type="presOf" srcId="{D2EF69EC-2582-477A-B915-223FA7E23612}" destId="{DCCAEC01-3ABD-473F-B8D4-091862EAF3C6}" srcOrd="0" destOrd="0" presId="urn:microsoft.com/office/officeart/2008/layout/RadialCluster"/>
    <dgm:cxn modelId="{E0A3D9CC-7DBB-468E-B449-C8E323205770}" srcId="{80982639-EABD-4975-9E74-F3F6658545C2}" destId="{4EEDE66F-7E62-48E5-8724-6013A623B248}" srcOrd="2" destOrd="0" parTransId="{8ED8043B-31FA-498D-BD07-365FE895AAA1}" sibTransId="{F0AC7186-D747-4F92-8F4E-E3BE426AB059}"/>
    <dgm:cxn modelId="{090394BE-A78D-4290-B8AC-9AFE21D7070A}" srcId="{A40F639B-573C-489D-A3EB-6EE5F4E78C88}" destId="{80982639-EABD-4975-9E74-F3F6658545C2}" srcOrd="0" destOrd="0" parTransId="{549FDE5B-C040-42B4-8634-5DD8EC475C9E}" sibTransId="{076EF12B-9A85-4C2A-92E2-ADA71BCFAA17}"/>
    <dgm:cxn modelId="{308BA0CB-AFED-475B-AB55-5F6CDAAE28B6}" srcId="{80982639-EABD-4975-9E74-F3F6658545C2}" destId="{D2EF69EC-2582-477A-B915-223FA7E23612}" srcOrd="0" destOrd="0" parTransId="{316F28BE-F03A-4AB3-8240-17EE7241DE6A}" sibTransId="{8A2D496A-6606-4AD4-B85F-8C1F85E6BB17}"/>
    <dgm:cxn modelId="{08B0AC93-8797-4E39-BBC8-B393B96B49A8}" type="presOf" srcId="{4EEDE66F-7E62-48E5-8724-6013A623B248}" destId="{579AAEDC-5026-49BC-B2AE-EE7E4170A730}" srcOrd="0" destOrd="0" presId="urn:microsoft.com/office/officeart/2008/layout/RadialCluster"/>
    <dgm:cxn modelId="{5A28CF5C-71D8-4A4B-A2DF-7D267C165C18}" srcId="{80982639-EABD-4975-9E74-F3F6658545C2}" destId="{6CB9C43E-9F29-45EF-AE7F-6E4AB7C0293F}" srcOrd="3" destOrd="0" parTransId="{82056C9E-CFCF-4636-A8FE-47B5145FE624}" sibTransId="{B1723181-FF90-43D3-AE3F-5AAFEFA6A056}"/>
    <dgm:cxn modelId="{A33E51A8-755A-4DA0-80CD-26B7DC3F8C41}" type="presOf" srcId="{A40F639B-573C-489D-A3EB-6EE5F4E78C88}" destId="{23CE3A9F-676D-4A0A-BB96-3305AD3DD7B1}" srcOrd="0" destOrd="0" presId="urn:microsoft.com/office/officeart/2008/layout/RadialCluster"/>
    <dgm:cxn modelId="{C51A2ED6-BDA9-4251-885A-7CE65E4619AC}" type="presOf" srcId="{8A6BDAE6-3AD5-4DA2-A600-18E790F12EFB}" destId="{06518473-4427-4E90-B84D-A2931E40A0E4}" srcOrd="0" destOrd="0" presId="urn:microsoft.com/office/officeart/2008/layout/RadialCluster"/>
    <dgm:cxn modelId="{AC2ABDC2-028E-4AA7-A47E-8E49F8274874}" srcId="{80982639-EABD-4975-9E74-F3F6658545C2}" destId="{8A6BDAE6-3AD5-4DA2-A600-18E790F12EFB}" srcOrd="1" destOrd="0" parTransId="{5D5CC649-1773-4AA9-8E2F-6D13C001C2F5}" sibTransId="{1F3D8462-1488-4698-B06B-5DA087792E01}"/>
    <dgm:cxn modelId="{0B038B81-1461-4652-B514-701B45767E93}" type="presOf" srcId="{8ED8043B-31FA-498D-BD07-365FE895AAA1}" destId="{3EB5A8D4-BB03-42C6-B96C-7372CCF83AE7}" srcOrd="0" destOrd="0" presId="urn:microsoft.com/office/officeart/2008/layout/RadialCluster"/>
    <dgm:cxn modelId="{1EDB1F96-B61E-4F53-B8EB-B582F9B6BA03}" type="presOf" srcId="{82056C9E-CFCF-4636-A8FE-47B5145FE624}" destId="{7ADDD878-3133-4245-A10C-5F4BC217FA3A}" srcOrd="0" destOrd="0" presId="urn:microsoft.com/office/officeart/2008/layout/RadialCluster"/>
    <dgm:cxn modelId="{B5B85DD0-EFD4-4B2B-A316-9D82DF1AF67A}" type="presOf" srcId="{6CB9C43E-9F29-45EF-AE7F-6E4AB7C0293F}" destId="{5EDB4D2C-D0AC-491F-AC07-CF176BDCBCF4}" srcOrd="0" destOrd="0" presId="urn:microsoft.com/office/officeart/2008/layout/RadialCluster"/>
    <dgm:cxn modelId="{FE41F362-AC2E-4C0B-8DA5-17BFF217BF0B}" type="presParOf" srcId="{23CE3A9F-676D-4A0A-BB96-3305AD3DD7B1}" destId="{CDA7B649-C57E-4F94-8FC9-620D8DB54908}" srcOrd="0" destOrd="0" presId="urn:microsoft.com/office/officeart/2008/layout/RadialCluster"/>
    <dgm:cxn modelId="{33845B0F-36E7-43EF-89A7-9CF7D810CA78}" type="presParOf" srcId="{CDA7B649-C57E-4F94-8FC9-620D8DB54908}" destId="{01A12448-BB04-4BC4-9372-A9838271BD39}" srcOrd="0" destOrd="0" presId="urn:microsoft.com/office/officeart/2008/layout/RadialCluster"/>
    <dgm:cxn modelId="{06B5A4FE-E0A1-46DC-94D8-C43C5A2CC065}" type="presParOf" srcId="{CDA7B649-C57E-4F94-8FC9-620D8DB54908}" destId="{6D2A9514-3CDA-4D8B-AE90-0A876153E048}" srcOrd="1" destOrd="0" presId="urn:microsoft.com/office/officeart/2008/layout/RadialCluster"/>
    <dgm:cxn modelId="{96B0EB22-F8A4-489E-97B3-40AAE7490ED7}" type="presParOf" srcId="{CDA7B649-C57E-4F94-8FC9-620D8DB54908}" destId="{DCCAEC01-3ABD-473F-B8D4-091862EAF3C6}" srcOrd="2" destOrd="0" presId="urn:microsoft.com/office/officeart/2008/layout/RadialCluster"/>
    <dgm:cxn modelId="{319BB82B-ABAA-4E73-A4C6-609CF192B721}" type="presParOf" srcId="{CDA7B649-C57E-4F94-8FC9-620D8DB54908}" destId="{CF2BF313-C991-4D62-ABEF-9B0B1F9065EF}" srcOrd="3" destOrd="0" presId="urn:microsoft.com/office/officeart/2008/layout/RadialCluster"/>
    <dgm:cxn modelId="{5675CA0A-7D69-4C08-9D9F-F65CB8B09DBC}" type="presParOf" srcId="{CDA7B649-C57E-4F94-8FC9-620D8DB54908}" destId="{06518473-4427-4E90-B84D-A2931E40A0E4}" srcOrd="4" destOrd="0" presId="urn:microsoft.com/office/officeart/2008/layout/RadialCluster"/>
    <dgm:cxn modelId="{1E0F88E6-08C1-43B2-87D8-8B79EF1241D0}" type="presParOf" srcId="{CDA7B649-C57E-4F94-8FC9-620D8DB54908}" destId="{3EB5A8D4-BB03-42C6-B96C-7372CCF83AE7}" srcOrd="5" destOrd="0" presId="urn:microsoft.com/office/officeart/2008/layout/RadialCluster"/>
    <dgm:cxn modelId="{E5DDDB81-436F-4AA7-8A1C-86843E46D216}" type="presParOf" srcId="{CDA7B649-C57E-4F94-8FC9-620D8DB54908}" destId="{579AAEDC-5026-49BC-B2AE-EE7E4170A730}" srcOrd="6" destOrd="0" presId="urn:microsoft.com/office/officeart/2008/layout/RadialCluster"/>
    <dgm:cxn modelId="{D5A3E23E-F6CF-4DB4-AE14-D27FC2A37882}" type="presParOf" srcId="{CDA7B649-C57E-4F94-8FC9-620D8DB54908}" destId="{7ADDD878-3133-4245-A10C-5F4BC217FA3A}" srcOrd="7" destOrd="0" presId="urn:microsoft.com/office/officeart/2008/layout/RadialCluster"/>
    <dgm:cxn modelId="{BE847495-154A-432D-9951-C75389E4EE34}" type="presParOf" srcId="{CDA7B649-C57E-4F94-8FC9-620D8DB54908}" destId="{5EDB4D2C-D0AC-491F-AC07-CF176BDCBCF4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A12448-BB04-4BC4-9372-A9838271BD39}">
      <dsp:nvSpPr>
        <dsp:cNvPr id="0" name=""/>
        <dsp:cNvSpPr/>
      </dsp:nvSpPr>
      <dsp:spPr>
        <a:xfrm>
          <a:off x="4524580" y="1680210"/>
          <a:ext cx="1640293" cy="1440180"/>
        </a:xfrm>
        <a:prstGeom prst="roundRect">
          <a:avLst/>
        </a:prstGeom>
        <a:solidFill>
          <a:srgbClr val="9BFBA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বাংলাদেশ</a:t>
          </a:r>
          <a:r>
            <a:rPr lang="en-US" sz="26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600" kern="1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2600" kern="1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sp:txBody>
      <dsp:txXfrm>
        <a:off x="4594884" y="1750514"/>
        <a:ext cx="1499685" cy="1299572"/>
      </dsp:txXfrm>
    </dsp:sp>
    <dsp:sp modelId="{6D2A9514-3CDA-4D8B-AE90-0A876153E048}">
      <dsp:nvSpPr>
        <dsp:cNvPr id="0" name=""/>
        <dsp:cNvSpPr/>
      </dsp:nvSpPr>
      <dsp:spPr>
        <a:xfrm rot="16254189">
          <a:off x="5174423" y="1495667"/>
          <a:ext cx="36913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130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CAEC01-3ABD-473F-B8D4-091862EAF3C6}">
      <dsp:nvSpPr>
        <dsp:cNvPr id="0" name=""/>
        <dsp:cNvSpPr/>
      </dsp:nvSpPr>
      <dsp:spPr>
        <a:xfrm>
          <a:off x="3738922" y="346204"/>
          <a:ext cx="3261161" cy="964920"/>
        </a:xfrm>
        <a:prstGeom prst="roundRect">
          <a:avLst/>
        </a:prstGeom>
        <a:solidFill>
          <a:srgbClr val="F6D2F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কৃষি</a:t>
          </a:r>
          <a:r>
            <a:rPr lang="en-US" sz="3200" kern="12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  </a:t>
          </a:r>
          <a:r>
            <a:rPr lang="en-US" sz="3200" kern="1200" dirty="0" err="1" smtClean="0">
              <a:solidFill>
                <a:srgbClr val="7030A0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3200" kern="1200" dirty="0">
            <a:solidFill>
              <a:srgbClr val="7030A0"/>
            </a:solidFill>
            <a:latin typeface="NikoshBAN" pitchFamily="2" charset="0"/>
            <a:cs typeface="NikoshBAN" pitchFamily="2" charset="0"/>
          </a:endParaRPr>
        </a:p>
      </dsp:txBody>
      <dsp:txXfrm>
        <a:off x="3786026" y="393308"/>
        <a:ext cx="3166953" cy="870712"/>
      </dsp:txXfrm>
    </dsp:sp>
    <dsp:sp modelId="{CF2BF313-C991-4D62-ABEF-9B0B1F9065EF}">
      <dsp:nvSpPr>
        <dsp:cNvPr id="0" name=""/>
        <dsp:cNvSpPr/>
      </dsp:nvSpPr>
      <dsp:spPr>
        <a:xfrm rot="21495969">
          <a:off x="6164699" y="2363946"/>
          <a:ext cx="7619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197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518473-4427-4E90-B84D-A2931E40A0E4}">
      <dsp:nvSpPr>
        <dsp:cNvPr id="0" name=""/>
        <dsp:cNvSpPr/>
      </dsp:nvSpPr>
      <dsp:spPr>
        <a:xfrm>
          <a:off x="6926504" y="1839027"/>
          <a:ext cx="2043595" cy="964920"/>
        </a:xfrm>
        <a:prstGeom prst="roundRect">
          <a:avLst/>
        </a:prstGeom>
        <a:solidFill>
          <a:srgbClr val="D1EB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রূপালী</a:t>
          </a:r>
          <a:r>
            <a:rPr lang="en-US" sz="25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500" kern="1200" dirty="0" err="1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25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6973608" y="1886131"/>
        <a:ext cx="1949387" cy="870712"/>
      </dsp:txXfrm>
    </dsp:sp>
    <dsp:sp modelId="{3EB5A8D4-BB03-42C6-B96C-7372CCF83AE7}">
      <dsp:nvSpPr>
        <dsp:cNvPr id="0" name=""/>
        <dsp:cNvSpPr/>
      </dsp:nvSpPr>
      <dsp:spPr>
        <a:xfrm rot="5344839">
          <a:off x="5188209" y="3291182"/>
          <a:ext cx="3416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1629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9AAEDC-5026-49BC-B2AE-EE7E4170A730}">
      <dsp:nvSpPr>
        <dsp:cNvPr id="0" name=""/>
        <dsp:cNvSpPr/>
      </dsp:nvSpPr>
      <dsp:spPr>
        <a:xfrm>
          <a:off x="3558553" y="3461975"/>
          <a:ext cx="3621906" cy="964920"/>
        </a:xfrm>
        <a:prstGeom prst="roundRect">
          <a:avLst/>
        </a:prstGeom>
        <a:solidFill>
          <a:srgbClr val="004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কর্মসংস্থান</a:t>
          </a:r>
          <a:r>
            <a:rPr lang="en-US" sz="3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300" kern="1200" dirty="0" err="1" smtClean="0">
              <a:latin typeface="NikoshBAN" pitchFamily="2" charset="0"/>
              <a:cs typeface="NikoshBAN" pitchFamily="2" charset="0"/>
            </a:rPr>
            <a:t>ব্যাংক</a:t>
          </a:r>
          <a:endParaRPr lang="en-US" sz="3300" kern="1200" dirty="0">
            <a:latin typeface="NikoshBAN" pitchFamily="2" charset="0"/>
            <a:cs typeface="NikoshBAN" pitchFamily="2" charset="0"/>
          </a:endParaRPr>
        </a:p>
      </dsp:txBody>
      <dsp:txXfrm>
        <a:off x="3605657" y="3509079"/>
        <a:ext cx="3527698" cy="870712"/>
      </dsp:txXfrm>
    </dsp:sp>
    <dsp:sp modelId="{7ADDD878-3133-4245-A10C-5F4BC217FA3A}">
      <dsp:nvSpPr>
        <dsp:cNvPr id="0" name=""/>
        <dsp:cNvSpPr/>
      </dsp:nvSpPr>
      <dsp:spPr>
        <a:xfrm rot="10870362">
          <a:off x="3750743" y="2375591"/>
          <a:ext cx="77391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73918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DB4D2C-D0AC-491F-AC07-CF176BDCBCF4}">
      <dsp:nvSpPr>
        <dsp:cNvPr id="0" name=""/>
        <dsp:cNvSpPr/>
      </dsp:nvSpPr>
      <dsp:spPr>
        <a:xfrm>
          <a:off x="1664318" y="1863856"/>
          <a:ext cx="2086505" cy="964920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এবি</a:t>
          </a:r>
          <a:r>
            <a:rPr lang="en-US" sz="2800" kern="1200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2800" kern="1200" dirty="0" err="1" smtClean="0">
              <a:solidFill>
                <a:schemeClr val="bg1"/>
              </a:solidFill>
              <a:latin typeface="NikoshBAN" pitchFamily="2" charset="0"/>
              <a:cs typeface="NikoshBAN" pitchFamily="2" charset="0"/>
            </a:rPr>
            <a:t>ব্যাংক</a:t>
          </a:r>
          <a:endParaRPr lang="en-US" sz="2800" kern="1200" dirty="0">
            <a:solidFill>
              <a:schemeClr val="bg1"/>
            </a:solidFill>
            <a:latin typeface="NikoshBAN" pitchFamily="2" charset="0"/>
            <a:cs typeface="NikoshBAN" pitchFamily="2" charset="0"/>
          </a:endParaRPr>
        </a:p>
      </dsp:txBody>
      <dsp:txXfrm>
        <a:off x="1711422" y="1910960"/>
        <a:ext cx="1992297" cy="8707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2A92-4468-4457-83F9-704BE21784C3}" type="datetimeFigureOut">
              <a:rPr lang="en-US" smtClean="0"/>
              <a:t>7/4/2021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685800"/>
            <a:ext cx="59436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4D01B-593F-4C41-A796-1C20D8776D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78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2130428"/>
            <a:ext cx="1010412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3080" y="3886200"/>
            <a:ext cx="832104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2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204100" y="274641"/>
            <a:ext cx="347741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844" y="274641"/>
            <a:ext cx="10234137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82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365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9007" y="4406903"/>
            <a:ext cx="1010412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9007" y="2906713"/>
            <a:ext cx="1010412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52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844" y="1600203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25740" y="1600203"/>
            <a:ext cx="68557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50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535113"/>
            <a:ext cx="525224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60" y="2174875"/>
            <a:ext cx="525224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38534" y="1535113"/>
            <a:ext cx="525430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38534" y="2174875"/>
            <a:ext cx="525430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81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864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July 4, 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9761" y="304800"/>
            <a:ext cx="2117408" cy="85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26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2" y="273050"/>
            <a:ext cx="3910807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7565" y="273053"/>
            <a:ext cx="664527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2" y="1435103"/>
            <a:ext cx="3910807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60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9974" y="4800600"/>
            <a:ext cx="713232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29974" y="612775"/>
            <a:ext cx="713232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29974" y="5367338"/>
            <a:ext cx="713232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56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360" y="274638"/>
            <a:ext cx="1069848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1600203"/>
            <a:ext cx="10698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61460" y="6356353"/>
            <a:ext cx="3764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9160" y="6356353"/>
            <a:ext cx="2773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48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" y="228600"/>
            <a:ext cx="11292840" cy="6435713"/>
          </a:xfrm>
          <a:prstGeom prst="rect">
            <a:avLst/>
          </a:prstGeom>
        </p:spPr>
      </p:pic>
      <p:sp>
        <p:nvSpPr>
          <p:cNvPr id="3" name="Frame 2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9" y="533400"/>
            <a:ext cx="118103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অর্থনীতি</a:t>
            </a:r>
            <a:r>
              <a:rPr lang="en-US" sz="88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8800" b="1" dirty="0" smtClean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b="1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860" y="3695141"/>
            <a:ext cx="118871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9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9600" b="1" dirty="0" err="1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9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en-US" sz="9600" b="1" dirty="0" err="1" smtClean="0">
                <a:solidFill>
                  <a:srgbClr val="0BFB3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9600" b="1" dirty="0" err="1" smtClean="0">
                <a:solidFill>
                  <a:srgbClr val="3B0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9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9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0"/>
            <a:ext cx="59346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34601" y="0"/>
            <a:ext cx="59346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51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8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17957" y="1713130"/>
            <a:ext cx="462084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595" y="3581400"/>
            <a:ext cx="9906001" cy="762000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7957" y="4495800"/>
            <a:ext cx="10005060" cy="2057400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“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অর্পণ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।”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24600" y="1524000"/>
            <a:ext cx="489204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০৩মি</a:t>
            </a:r>
            <a:r>
              <a:rPr lang="en-US" sz="2400" dirty="0" smtClean="0">
                <a:ln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</a:t>
            </a:r>
            <a:endParaRPr lang="en-US" sz="2400" dirty="0">
              <a:ln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691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4073" y="533400"/>
            <a:ext cx="6926750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n w="11430"/>
              <a:solidFill>
                <a:srgbClr val="004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4073" y="1440873"/>
            <a:ext cx="11049000" cy="182187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4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4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4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মুল্যমানের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চাহিদার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সংগতি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১০০০, ৫০০, ১০০, ৫০, ২০, ১০,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কাগজি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৫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২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১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ধাতব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নুন্যতম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রিজার্ভ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4073" y="3699164"/>
            <a:ext cx="11049000" cy="133003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বজায়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ব্যাংকগুলোকে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নিরীক্ষার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2315" y="5342627"/>
            <a:ext cx="11049000" cy="914399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8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800" dirty="0" smtClean="0"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স্থিতিশীল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সচেষ্ঠ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457200" y="1295400"/>
            <a:ext cx="11048999" cy="2286001"/>
            <a:chOff x="374073" y="990600"/>
            <a:chExt cx="11026757" cy="2286001"/>
          </a:xfrm>
        </p:grpSpPr>
        <p:sp>
          <p:nvSpPr>
            <p:cNvPr id="10" name="Rectangle 9"/>
            <p:cNvSpPr/>
            <p:nvPr/>
          </p:nvSpPr>
          <p:spPr>
            <a:xfrm>
              <a:off x="8822159" y="1143000"/>
              <a:ext cx="2578671" cy="1821873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543502" y="1143000"/>
              <a:ext cx="2278658" cy="1801089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01726" y="1043795"/>
              <a:ext cx="3070860" cy="1219200"/>
            </a:xfrm>
            <a:prstGeom prst="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74073" y="2209799"/>
              <a:ext cx="3070860" cy="1066801"/>
            </a:xfrm>
            <a:prstGeom prst="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444933" y="990600"/>
              <a:ext cx="3070860" cy="1219200"/>
            </a:xfrm>
            <a:prstGeom prst="rect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438006" y="2209799"/>
              <a:ext cx="3070860" cy="1066802"/>
            </a:xfrm>
            <a:prstGeom prst="rect">
              <a:avLst/>
            </a:prstGeom>
            <a:blipFill dpi="0"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Frame 16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077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04800"/>
            <a:ext cx="11277600" cy="1038045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সম্পাদিত</a:t>
            </a:r>
            <a:r>
              <a:rPr lang="en-US" sz="24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2400" dirty="0">
              <a:ln w="11430"/>
              <a:solidFill>
                <a:srgbClr val="004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447800"/>
            <a:ext cx="11277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গছ্ছিত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অস্থাবর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খরচে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তত্ত্বাবধান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সংরক্ষণ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9" y="2743200"/>
            <a:ext cx="11277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ঋণদন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নেয়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বিনা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সুদে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038600"/>
            <a:ext cx="11277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পরামর্শদাতা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প্রণয়ন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সমস্যা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সমাধানে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09" y="5181600"/>
            <a:ext cx="11277600" cy="1143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প্রতিনিধি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তদারক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বিদেশী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সংস্থাগুলোর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রক্ষা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সম্পাদন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115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1492370"/>
            <a:ext cx="112776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আন্তঃব্যাংক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দেনা-পাওনার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2509" y="2286000"/>
            <a:ext cx="11277600" cy="1447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২)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ঋণ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বানিজ্যিক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ব্যাংকগুলোর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ঋণদান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অন্যতম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সাধারণত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পরিবর্তন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খোলা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ঋণপত্র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ক্রয়-বিক্রয়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4038600"/>
            <a:ext cx="11277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আশ্রয়স্থল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: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তালিকাভুক্ত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ব্যাংকগুলোর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সংকটকালে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ঋণদানের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আশ্রয়স্থল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2509" y="5334000"/>
            <a:ext cx="112776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৪)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বাধ্যতামুলক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তহবিল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সংক্ষণ</a:t>
            </a:r>
            <a:r>
              <a:rPr lang="en-US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তালিকাভুক্ত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ব্যাংকগুলোর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চলতি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স্থায়ী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আমানতের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নিজের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গছ্ছিত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রাখে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2509" y="494581"/>
            <a:ext cx="7211291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ব্যাংকার</a:t>
            </a:r>
            <a:endParaRPr lang="en-US" sz="3200" dirty="0">
              <a:ln w="11430"/>
              <a:solidFill>
                <a:srgbClr val="004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5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457200"/>
            <a:ext cx="7086600" cy="6096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উন্নয়নমূলক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কার্যাবলি</a:t>
            </a:r>
            <a:endParaRPr lang="en-US" sz="3200" dirty="0">
              <a:ln w="11430"/>
              <a:solidFill>
                <a:srgbClr val="004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371600"/>
            <a:ext cx="10972800" cy="1524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অধিভূক্ত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নিয়োজিত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কর্মচারিদের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কর্মকুশলতা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প্রশিক্ষনের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ব্যাংকিং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চেষ্ঠা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3664789"/>
            <a:ext cx="10972800" cy="990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এ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বিশ্বব্যাংক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আই,এম,এফ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অন্যান্য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সংস্থার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প্রতিনিধিত্ব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5257800"/>
            <a:ext cx="10972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এ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আন্তর্জাতিক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প্রতিষ্ঠানগুলোর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প্রয়োজনবোধে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প্রার্থনা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821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70860" y="381002"/>
            <a:ext cx="5250180" cy="64611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420" y="4267202"/>
            <a:ext cx="10401300" cy="584775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৫টি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সংক্ষেপে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/>
          </a:p>
        </p:txBody>
      </p:sp>
      <p:sp>
        <p:nvSpPr>
          <p:cNvPr id="4" name="Rounded Rectangle 3"/>
          <p:cNvSpPr/>
          <p:nvPr/>
        </p:nvSpPr>
        <p:spPr>
          <a:xfrm>
            <a:off x="7391400" y="1981200"/>
            <a:ext cx="2133600" cy="158194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 ০৭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3420" y="5029200"/>
            <a:ext cx="104013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নিরীক্ষা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জমা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ঋণদন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পরামর্শদাতা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আশ্রয়স্থল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574" y="1495245"/>
            <a:ext cx="4556760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63340" y="614958"/>
            <a:ext cx="34671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6624" y="1561834"/>
            <a:ext cx="10725221" cy="1562366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যাবতীয়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(ক)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সমবায়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(খ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	(গ)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সোনালী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(ঘ)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বিশেষায়িত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মাধ্যমে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5485165" y="1941336"/>
            <a:ext cx="934880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ame 7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9600" y="3276600"/>
            <a:ext cx="10820400" cy="157144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২) </a:t>
            </a:r>
            <a:r>
              <a:rPr lang="en-US" sz="2400" dirty="0" err="1" smtClean="0"/>
              <a:t>বাংলাদেশ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কে</a:t>
            </a:r>
            <a:r>
              <a:rPr lang="en-US" sz="2400" dirty="0" smtClean="0"/>
              <a:t> ?</a:t>
            </a:r>
          </a:p>
          <a:p>
            <a:endParaRPr lang="en-US" sz="2400" dirty="0" smtClean="0"/>
          </a:p>
          <a:p>
            <a:r>
              <a:rPr lang="en-US" sz="2400" dirty="0" smtClean="0"/>
              <a:t>ক) </a:t>
            </a:r>
            <a:r>
              <a:rPr lang="en-US" sz="2400" dirty="0" err="1" smtClean="0"/>
              <a:t>প্রেসিডেন্ট</a:t>
            </a:r>
            <a:r>
              <a:rPr lang="en-US" sz="2400" dirty="0" smtClean="0"/>
              <a:t>                                                            খ) </a:t>
            </a:r>
            <a:r>
              <a:rPr lang="en-US" sz="2400" dirty="0" err="1" smtClean="0"/>
              <a:t>প্রধানমন্ত্রী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গ) </a:t>
            </a:r>
            <a:r>
              <a:rPr lang="en-US" sz="2400" dirty="0" err="1" smtClean="0"/>
              <a:t>গভর্ণর</a:t>
            </a:r>
            <a:r>
              <a:rPr lang="en-US" sz="2400" dirty="0" smtClean="0"/>
              <a:t>                                                                   ঘ) </a:t>
            </a:r>
            <a:r>
              <a:rPr lang="en-US" sz="2400" dirty="0" err="1" smtClean="0"/>
              <a:t>মহাব্যবস্থাপক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7" name="Freeform 6"/>
          <p:cNvSpPr/>
          <p:nvPr/>
        </p:nvSpPr>
        <p:spPr>
          <a:xfrm>
            <a:off x="533400" y="4114800"/>
            <a:ext cx="934880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09600" y="5029200"/>
            <a:ext cx="10820400" cy="1600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/>
              <a:t>৩) </a:t>
            </a:r>
            <a:r>
              <a:rPr lang="en-US" sz="2400" dirty="0" err="1" smtClean="0"/>
              <a:t>কেন্দ্রীয়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ব্যাংকের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প্রধান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r>
              <a:rPr lang="en-US" sz="2400" dirty="0" smtClean="0"/>
              <a:t> </a:t>
            </a:r>
            <a:r>
              <a:rPr lang="en-US" sz="2400" dirty="0" err="1" smtClean="0"/>
              <a:t>কোনটি</a:t>
            </a:r>
            <a:r>
              <a:rPr lang="en-US" sz="2400" dirty="0" smtClean="0"/>
              <a:t> ? </a:t>
            </a:r>
          </a:p>
          <a:p>
            <a:r>
              <a:rPr lang="en-US" sz="2400" dirty="0" smtClean="0"/>
              <a:t>ক) </a:t>
            </a:r>
            <a:r>
              <a:rPr lang="en-US" sz="2400" dirty="0" err="1" smtClean="0"/>
              <a:t>ঋণ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                                                       খ) </a:t>
            </a:r>
            <a:r>
              <a:rPr lang="en-US" sz="2400" dirty="0" err="1" smtClean="0"/>
              <a:t>ব্যাংক</a:t>
            </a:r>
            <a:r>
              <a:rPr lang="en-US" sz="2400" dirty="0" smtClean="0"/>
              <a:t> </a:t>
            </a:r>
            <a:r>
              <a:rPr lang="en-US" sz="2400" dirty="0" err="1" smtClean="0"/>
              <a:t>হার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ঠিক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</a:t>
            </a:r>
          </a:p>
          <a:p>
            <a:r>
              <a:rPr lang="en-US" sz="2400" dirty="0" smtClean="0"/>
              <a:t>গ) </a:t>
            </a:r>
            <a:r>
              <a:rPr lang="en-US" sz="2400" dirty="0" err="1" smtClean="0"/>
              <a:t>অর্থ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স্থানান্তর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                                               ঘ) </a:t>
            </a:r>
            <a:r>
              <a:rPr lang="en-US" sz="2400" dirty="0" err="1" smtClean="0"/>
              <a:t>মুদ্রা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প্রচলন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করা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9" name="Freeform 8"/>
          <p:cNvSpPr/>
          <p:nvPr/>
        </p:nvSpPr>
        <p:spPr>
          <a:xfrm>
            <a:off x="6400800" y="5715000"/>
            <a:ext cx="934880" cy="645936"/>
          </a:xfrm>
          <a:custGeom>
            <a:avLst/>
            <a:gdLst>
              <a:gd name="connsiteX0" fmla="*/ 0 w 719138"/>
              <a:gd name="connsiteY0" fmla="*/ 389239 h 645936"/>
              <a:gd name="connsiteX1" fmla="*/ 180109 w 719138"/>
              <a:gd name="connsiteY1" fmla="*/ 597057 h 645936"/>
              <a:gd name="connsiteX2" fmla="*/ 207818 w 719138"/>
              <a:gd name="connsiteY2" fmla="*/ 597057 h 645936"/>
              <a:gd name="connsiteX3" fmla="*/ 665018 w 719138"/>
              <a:gd name="connsiteY3" fmla="*/ 56730 h 645936"/>
              <a:gd name="connsiteX4" fmla="*/ 692727 w 719138"/>
              <a:gd name="connsiteY4" fmla="*/ 42875 h 645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138" h="645936">
                <a:moveTo>
                  <a:pt x="0" y="389239"/>
                </a:moveTo>
                <a:cubicBezTo>
                  <a:pt x="60036" y="458512"/>
                  <a:pt x="145473" y="562421"/>
                  <a:pt x="180109" y="597057"/>
                </a:cubicBezTo>
                <a:cubicBezTo>
                  <a:pt x="214745" y="631693"/>
                  <a:pt x="127000" y="687111"/>
                  <a:pt x="207818" y="597057"/>
                </a:cubicBezTo>
                <a:cubicBezTo>
                  <a:pt x="288636" y="507003"/>
                  <a:pt x="584200" y="149094"/>
                  <a:pt x="665018" y="56730"/>
                </a:cubicBezTo>
                <a:cubicBezTo>
                  <a:pt x="745836" y="-35634"/>
                  <a:pt x="719281" y="3620"/>
                  <a:pt x="692727" y="42875"/>
                </a:cubicBezTo>
              </a:path>
            </a:pathLst>
          </a:cu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83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625090" y="1447800"/>
            <a:ext cx="6339840" cy="1524000"/>
          </a:xfrm>
          <a:prstGeom prst="round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" y="4419602"/>
            <a:ext cx="10401300" cy="954107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কয়টি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সেগুলো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বাসা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0" name="Frame 9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728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98027" y="2133914"/>
            <a:ext cx="10401300" cy="2646878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6600" dirty="0" err="1" smtClean="0">
                <a:latin typeface="NikoshBAN" pitchFamily="2" charset="0"/>
              </a:rPr>
              <a:t>ধন্যবাদ</a:t>
            </a:r>
            <a:r>
              <a:rPr lang="en-US" sz="16600" dirty="0" smtClean="0">
                <a:latin typeface="NikoshBAN" pitchFamily="2" charset="0"/>
              </a:rPr>
              <a:t> </a:t>
            </a:r>
            <a:endParaRPr lang="en-US" sz="16600" dirty="0"/>
          </a:p>
        </p:txBody>
      </p:sp>
      <p:sp>
        <p:nvSpPr>
          <p:cNvPr id="8" name="Rectangle 7"/>
          <p:cNvSpPr/>
          <p:nvPr/>
        </p:nvSpPr>
        <p:spPr>
          <a:xfrm>
            <a:off x="-23037" y="49618"/>
            <a:ext cx="604266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795010" y="28353"/>
            <a:ext cx="6092190" cy="6858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ame 9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00B050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52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4360" y="3962400"/>
            <a:ext cx="4556760" cy="1969770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মোঃআবতাবুল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আলম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প্রভাষক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sz="14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অর্থনীতি</a:t>
            </a:r>
            <a:r>
              <a:rPr lang="en-US" sz="1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  <a:p>
            <a:pPr algn="ctr"/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জনতা</a:t>
            </a:r>
            <a:r>
              <a:rPr lang="en-US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কলেজ</a:t>
            </a:r>
            <a:endParaRPr lang="en-US" sz="24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n-US" sz="2000" b="1" cap="none" spc="0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ডিমলা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নি</a:t>
            </a:r>
            <a:r>
              <a:rPr lang="bn-IN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ল</a:t>
            </a:r>
            <a:r>
              <a:rPr lang="en-US" sz="20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ফামারী</a:t>
            </a:r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।</a:t>
            </a:r>
          </a:p>
          <a:p>
            <a:pPr algn="ctr"/>
            <a:r>
              <a:rPr lang="en-US" sz="20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Email:abtabul72@gmail.com</a:t>
            </a:r>
          </a:p>
          <a:p>
            <a:pPr algn="ctr"/>
            <a:r>
              <a:rPr lang="en-US" sz="2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মোবাইলঃ০১৭১৬৫৩১৪৮৭</a:t>
            </a:r>
            <a:endParaRPr lang="en-US" sz="2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05408" y="761096"/>
            <a:ext cx="2565126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800" dirty="0" err="1" smtClean="0"/>
              <a:t>শিক্ষক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endParaRPr lang="en-US" sz="2800" dirty="0"/>
          </a:p>
        </p:txBody>
      </p:sp>
      <p:sp>
        <p:nvSpPr>
          <p:cNvPr id="14" name="Oval 13"/>
          <p:cNvSpPr/>
          <p:nvPr/>
        </p:nvSpPr>
        <p:spPr>
          <a:xfrm>
            <a:off x="4572000" y="152400"/>
            <a:ext cx="2857501" cy="1033790"/>
          </a:xfrm>
          <a:prstGeom prst="ellipse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rgbClr val="7030A0"/>
                  </a:solidFill>
                </a:ln>
              </a:rPr>
              <a:t>পরিচিতি</a:t>
            </a:r>
            <a:endParaRPr lang="en-US" sz="2800" dirty="0">
              <a:ln>
                <a:solidFill>
                  <a:srgbClr val="7030A0"/>
                </a:solidFill>
              </a:ln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46420" y="1600201"/>
            <a:ext cx="5448300" cy="4343399"/>
          </a:xfrm>
          <a:prstGeom prst="rect">
            <a:avLst/>
          </a:prstGeom>
          <a:noFill/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4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অর্থনীতি</a:t>
            </a:r>
            <a:r>
              <a:rPr lang="en-US" sz="4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শ্রেণিঃএকাদশ-দ্বাদশ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পত্র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40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Money &amp; Banking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4" y="1406105"/>
            <a:ext cx="4589252" cy="24800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7162800" y="1752600"/>
            <a:ext cx="2225288" cy="523220"/>
          </a:xfrm>
          <a:prstGeom prst="rect">
            <a:avLst/>
          </a:prstGeom>
          <a:ln w="381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2800" dirty="0" err="1" smtClean="0"/>
              <a:t>পাঠ</a:t>
            </a:r>
            <a:r>
              <a:rPr lang="en-US" sz="2800" dirty="0" smtClean="0"/>
              <a:t> </a:t>
            </a:r>
            <a:r>
              <a:rPr lang="en-US" sz="2800" dirty="0" err="1" smtClean="0"/>
              <a:t>পরিচিতি</a:t>
            </a:r>
            <a:r>
              <a:rPr lang="en-US" sz="2800" dirty="0" smtClean="0"/>
              <a:t>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0807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1143000" y="1594757"/>
            <a:ext cx="2438400" cy="1600200"/>
          </a:xfrm>
          <a:prstGeom prst="round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800600" y="1594757"/>
            <a:ext cx="2590800" cy="1600200"/>
          </a:xfrm>
          <a:prstGeom prst="round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8382000" y="1594756"/>
            <a:ext cx="2438400" cy="1556657"/>
          </a:xfrm>
          <a:prstGeom prst="round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00600" y="3505200"/>
            <a:ext cx="2438400" cy="1600200"/>
          </a:xfrm>
          <a:prstGeom prst="round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382000" y="3467100"/>
            <a:ext cx="2438400" cy="1752600"/>
          </a:xfrm>
          <a:prstGeom prst="round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95300" y="5426529"/>
            <a:ext cx="4305300" cy="762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পাচ্ছো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800600" y="5426529"/>
            <a:ext cx="6553200" cy="7620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লোগো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505200"/>
            <a:ext cx="2819400" cy="1675529"/>
          </a:xfrm>
          <a:prstGeom prst="roundRect">
            <a:avLst>
              <a:gd name="adj" fmla="val 16667"/>
            </a:avLst>
          </a:prstGeom>
          <a:ln w="1905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4195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926364609"/>
              </p:ext>
            </p:extLst>
          </p:nvPr>
        </p:nvGraphicFramePr>
        <p:xfrm>
          <a:off x="533400" y="381000"/>
          <a:ext cx="10668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257800"/>
            <a:ext cx="10698163" cy="1143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অবস্থিত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ব্যাংককে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6597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2967335"/>
            <a:ext cx="99822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endParaRPr lang="en-US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 Central Bank )</a:t>
            </a:r>
          </a:p>
          <a:p>
            <a:pPr algn="ctr"/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1447800" y="762000"/>
            <a:ext cx="8839200" cy="1828800"/>
          </a:xfrm>
          <a:prstGeom prst="downArrow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064156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762000"/>
            <a:ext cx="10104120" cy="1295400"/>
          </a:xfrm>
          <a:ln w="57150">
            <a:solidFill>
              <a:srgbClr val="00B050"/>
            </a:solidFill>
          </a:ln>
        </p:spPr>
        <p:txBody>
          <a:bodyPr>
            <a:normAutofit fontScale="25000" lnSpcReduction="20000"/>
          </a:bodyPr>
          <a:lstStyle/>
          <a:p>
            <a:pPr algn="ctr"/>
            <a:endParaRPr lang="en-US" sz="4800" dirty="0" smtClean="0">
              <a:solidFill>
                <a:schemeClr val="tx1"/>
              </a:solidFill>
            </a:endParaRPr>
          </a:p>
          <a:p>
            <a:pPr algn="ctr"/>
            <a:endParaRPr lang="en-US" sz="4800" dirty="0">
              <a:solidFill>
                <a:schemeClr val="tx1"/>
              </a:solidFill>
            </a:endParaRPr>
          </a:p>
          <a:p>
            <a:pPr algn="ctr"/>
            <a:r>
              <a:rPr lang="en-US" sz="19200" dirty="0" err="1" smtClean="0">
                <a:solidFill>
                  <a:schemeClr val="tx1"/>
                </a:solidFill>
              </a:rPr>
              <a:t>এই</a:t>
            </a:r>
            <a:r>
              <a:rPr lang="en-US" sz="19200" dirty="0" smtClean="0">
                <a:solidFill>
                  <a:schemeClr val="tx1"/>
                </a:solidFill>
              </a:rPr>
              <a:t> </a:t>
            </a:r>
            <a:r>
              <a:rPr lang="en-US" sz="19200" dirty="0" err="1" smtClean="0">
                <a:solidFill>
                  <a:schemeClr val="tx1"/>
                </a:solidFill>
              </a:rPr>
              <a:t>পাঠ</a:t>
            </a:r>
            <a:r>
              <a:rPr lang="en-US" sz="19200" dirty="0" smtClean="0">
                <a:solidFill>
                  <a:schemeClr val="tx1"/>
                </a:solidFill>
              </a:rPr>
              <a:t> </a:t>
            </a:r>
            <a:r>
              <a:rPr lang="en-US" sz="19200" dirty="0" err="1">
                <a:solidFill>
                  <a:schemeClr val="tx1"/>
                </a:solidFill>
              </a:rPr>
              <a:t>শেষে</a:t>
            </a:r>
            <a:r>
              <a:rPr lang="en-US" sz="19200" dirty="0">
                <a:solidFill>
                  <a:schemeClr val="tx1"/>
                </a:solidFill>
              </a:rPr>
              <a:t> </a:t>
            </a:r>
            <a:r>
              <a:rPr lang="en-US" sz="19200" dirty="0" err="1" smtClean="0">
                <a:solidFill>
                  <a:schemeClr val="tx1"/>
                </a:solidFill>
              </a:rPr>
              <a:t>শিক্ষার্থীরা</a:t>
            </a:r>
            <a:r>
              <a:rPr lang="en-US" sz="19200" dirty="0" smtClean="0">
                <a:solidFill>
                  <a:schemeClr val="tx1"/>
                </a:solidFill>
              </a:rPr>
              <a:t> -</a:t>
            </a:r>
            <a:r>
              <a:rPr lang="en-US" sz="19200" dirty="0" smtClean="0">
                <a:solidFill>
                  <a:schemeClr val="tx1"/>
                </a:solidFill>
              </a:rPr>
              <a:t>-</a:t>
            </a:r>
            <a:endParaRPr lang="en-US" sz="19200" dirty="0">
              <a:solidFill>
                <a:schemeClr val="tx1"/>
              </a:solidFill>
            </a:endParaRPr>
          </a:p>
          <a:p>
            <a:pPr algn="ctr"/>
            <a:endParaRPr lang="en-US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989672" y="3036498"/>
            <a:ext cx="10104120" cy="2439119"/>
          </a:xfrm>
          <a:prstGeom prst="roundRect">
            <a:avLst/>
          </a:prstGeom>
          <a:noFill/>
          <a:ln w="57150">
            <a:solidFill>
              <a:srgbClr val="79FBA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কার্যাবলী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pPr marL="571500" indent="-571500" fontAlgn="auto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  <a:defRPr/>
            </a:pP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96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304801"/>
            <a:ext cx="10104120" cy="76199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algn="ctr"/>
            <a:endParaRPr lang="en-US" sz="320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57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57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57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57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57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7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57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57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4182" y="1219200"/>
            <a:ext cx="10953456" cy="1066800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ব্যবস্থাকে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সবোর্চ্চ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ক্ষমতাপ্রাপ্ত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5" name="Rectangle 4"/>
          <p:cNvSpPr/>
          <p:nvPr/>
        </p:nvSpPr>
        <p:spPr>
          <a:xfrm>
            <a:off x="491967" y="3532517"/>
            <a:ext cx="10981165" cy="1447800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আর্থনীতিবিদ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,‍ “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নিয়ন্ত্রণকারী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নীতি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মুনাফা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অর্জনের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মুখ্য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বিবেচনায়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কেবল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জনস্বার্থে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সামগ্রীক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কল্যাণের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নজর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”।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6473" y="5105400"/>
            <a:ext cx="10963913" cy="1362075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ভেরা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স্মিত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(Vera Smith)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যেখানে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মাত্র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প্রচলনের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পূর্ণ-একচেটিয়া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অধিকার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।” 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1967" y="2552434"/>
            <a:ext cx="10998419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এখন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জেনে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নেয়া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যাক</a:t>
            </a:r>
            <a:r>
              <a:rPr lang="en-US" sz="2800" dirty="0" smtClean="0">
                <a:solidFill>
                  <a:schemeClr val="tx1"/>
                </a:solidFill>
              </a:rPr>
              <a:t> -  </a:t>
            </a:r>
            <a:r>
              <a:rPr lang="en-US" sz="2800" dirty="0" err="1" smtClean="0">
                <a:solidFill>
                  <a:schemeClr val="tx1"/>
                </a:solidFill>
              </a:rPr>
              <a:t>কেন্দ্রীয়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ব্যাংক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সম্বন্ধে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অর্থনীতিবিদগনের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সংজ্ঞা</a:t>
            </a:r>
            <a:r>
              <a:rPr lang="en-US" sz="2800" dirty="0" smtClean="0">
                <a:solidFill>
                  <a:schemeClr val="tx1"/>
                </a:solidFill>
              </a:rPr>
              <a:t> 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724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81000"/>
            <a:ext cx="10210800" cy="9906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কেন্দ্রীয়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ব্যাংক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সম্বন্ধে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অর্থনীতিবিদগনের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err="1">
                <a:solidFill>
                  <a:schemeClr val="tx1"/>
                </a:solidFill>
              </a:rPr>
              <a:t>সংজ্ঞা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।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990600" y="1600200"/>
            <a:ext cx="10104120" cy="150018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>
            <a:normAutofit lnSpcReduction="10000"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আর.পি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পরিমান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নিয়ন্ত্রণের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অর্পণ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।”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66158" y="3381556"/>
            <a:ext cx="10076968" cy="2866844"/>
          </a:xfrm>
          <a:prstGeom prst="rect">
            <a:avLst/>
          </a:prstGeom>
          <a:noFill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normAutofit fontScale="90000"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সুতরং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“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প্রচলন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ঋণের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বিনিময়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নিয়ন্ত্রণ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বিদেশে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লেনদেন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কার্যক্রম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পরিচালনা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সরকারকে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মুদ্রা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বিষয়ক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প্রদানের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অর্পণ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।”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803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267689" y="419100"/>
            <a:ext cx="6933712" cy="12573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নামে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3200" dirty="0" smtClean="0">
                <a:ln w="11430"/>
                <a:solidFill>
                  <a:srgbClr val="004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11430"/>
              <a:solidFill>
                <a:srgbClr val="004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792" y="723900"/>
            <a:ext cx="3429000" cy="2850573"/>
            <a:chOff x="536863" y="723900"/>
            <a:chExt cx="3429000" cy="2850573"/>
          </a:xfrm>
        </p:grpSpPr>
        <p:sp>
          <p:nvSpPr>
            <p:cNvPr id="6" name="Rounded Rectangle 5"/>
            <p:cNvSpPr/>
            <p:nvPr/>
          </p:nvSpPr>
          <p:spPr>
            <a:xfrm>
              <a:off x="536863" y="723900"/>
              <a:ext cx="3429000" cy="2514600"/>
            </a:xfrm>
            <a:prstGeom prst="roundRect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5800" y="3155373"/>
              <a:ext cx="2971800" cy="419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09600" y="3810000"/>
            <a:ext cx="3429000" cy="2724150"/>
            <a:chOff x="609600" y="3810000"/>
            <a:chExt cx="3429000" cy="2724150"/>
          </a:xfrm>
        </p:grpSpPr>
        <p:sp>
          <p:nvSpPr>
            <p:cNvPr id="9" name="Rounded Rectangle 8"/>
            <p:cNvSpPr/>
            <p:nvPr/>
          </p:nvSpPr>
          <p:spPr>
            <a:xfrm>
              <a:off x="609600" y="3810000"/>
              <a:ext cx="3429000" cy="2514600"/>
            </a:xfrm>
            <a:prstGeom prst="round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65463" y="6115050"/>
              <a:ext cx="2971800" cy="419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রিজার্ভ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অফ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ইন্ডিয়া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4419600" y="3810000"/>
            <a:ext cx="3429000" cy="2667000"/>
            <a:chOff x="4419600" y="3581400"/>
            <a:chExt cx="3429000" cy="2895600"/>
          </a:xfrm>
        </p:grpSpPr>
        <p:sp>
          <p:nvSpPr>
            <p:cNvPr id="12" name="Rounded Rectangle 11"/>
            <p:cNvSpPr/>
            <p:nvPr/>
          </p:nvSpPr>
          <p:spPr>
            <a:xfrm>
              <a:off x="4419600" y="3581400"/>
              <a:ext cx="3429000" cy="2514600"/>
            </a:xfrm>
            <a:prstGeom prst="roundRect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759036" y="6057900"/>
              <a:ext cx="2971800" cy="419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ব্যাংক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অফ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ইংল্যান্ড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153400" y="3810000"/>
            <a:ext cx="3429000" cy="2660073"/>
            <a:chOff x="8153400" y="3581400"/>
            <a:chExt cx="3429000" cy="2888673"/>
          </a:xfrm>
        </p:grpSpPr>
        <p:sp>
          <p:nvSpPr>
            <p:cNvPr id="15" name="Rounded Rectangle 14"/>
            <p:cNvSpPr/>
            <p:nvPr/>
          </p:nvSpPr>
          <p:spPr>
            <a:xfrm>
              <a:off x="8153400" y="3581400"/>
              <a:ext cx="3429000" cy="2514600"/>
            </a:xfrm>
            <a:prstGeom prst="roundRect">
              <a:avLst/>
            </a:pr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430491" y="6050973"/>
              <a:ext cx="2971800" cy="4191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ফেডারেল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রিজার্ভ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সিস্টেম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7" name="Frame 16"/>
          <p:cNvSpPr/>
          <p:nvPr/>
        </p:nvSpPr>
        <p:spPr>
          <a:xfrm>
            <a:off x="-37123" y="37834"/>
            <a:ext cx="11887200" cy="6858000"/>
          </a:xfrm>
          <a:prstGeom prst="frame">
            <a:avLst>
              <a:gd name="adj1" fmla="val 3065"/>
            </a:avLst>
          </a:prstGeom>
          <a:solidFill>
            <a:srgbClr val="990033"/>
          </a:solidFill>
          <a:ln w="38100"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67689" y="1710270"/>
            <a:ext cx="5564344" cy="46166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১)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কেন্দীয়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/>
          </a:p>
        </p:txBody>
      </p:sp>
      <p:sp>
        <p:nvSpPr>
          <p:cNvPr id="18" name="Rectangle 17"/>
          <p:cNvSpPr/>
          <p:nvPr/>
        </p:nvSpPr>
        <p:spPr>
          <a:xfrm>
            <a:off x="4298852" y="2257486"/>
            <a:ext cx="5270995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২)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ভারতের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কেন্দীয়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/>
          </a:p>
        </p:txBody>
      </p:sp>
      <p:sp>
        <p:nvSpPr>
          <p:cNvPr id="19" name="Rectangle 18"/>
          <p:cNvSpPr/>
          <p:nvPr/>
        </p:nvSpPr>
        <p:spPr>
          <a:xfrm>
            <a:off x="4283730" y="2719151"/>
            <a:ext cx="538801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ইংল্যান্ডের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কেন্দীয়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</a:t>
            </a:r>
            <a:endParaRPr lang="en-US" sz="2400" dirty="0"/>
          </a:p>
        </p:txBody>
      </p:sp>
      <p:sp>
        <p:nvSpPr>
          <p:cNvPr id="20" name="Rectangle 19"/>
          <p:cNvSpPr/>
          <p:nvPr/>
        </p:nvSpPr>
        <p:spPr>
          <a:xfrm>
            <a:off x="4298469" y="3203722"/>
            <a:ext cx="590899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dirty="0">
                <a:latin typeface="NikoshBAN" pitchFamily="2" charset="0"/>
                <a:cs typeface="NikoshBAN" pitchFamily="2" charset="0"/>
              </a:rPr>
              <a:t> ৪)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আমেরিকারর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কেন্দ্রীয়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?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58785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2660</TotalTime>
  <Words>920</Words>
  <Application>Microsoft Office PowerPoint</Application>
  <PresentationFormat>Custom</PresentationFormat>
  <Paragraphs>97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 নিচের ছবি গুলো দেখি </vt:lpstr>
      <vt:lpstr>সকল ব্যাংকের কেন্দ্রে অবস্থিত বাংলাদেশ ব্যাংক ।  বাংলাদেশ ব্যাংককে সকল ব্যাংকের ব্যাংক বলে । </vt:lpstr>
      <vt:lpstr>PowerPoint Presentation</vt:lpstr>
      <vt:lpstr>PowerPoint Presentation</vt:lpstr>
      <vt:lpstr>ভেরা স্মিত (Vera Smith) মনে করেন, “কেন্দ্রীয় ব্যাংক হলো এমন একটি ব্যাংক ব্যবস্থা যেখানে একটি মাত্র ব্যাংকের নোট প্রচলনের পূর্ণ-একচেটিয়া অধিকার রয়েছে।” </vt:lpstr>
      <vt:lpstr>সুতরং বলা যায়, “কেন্দ্রীয় ব্যাংক হলো এমন একটি ব্যাংক, যাকে দেশে মুদ্রার প্রচলন, ঋণের যোগান ও ব্যবহার নিয়ন্ত্রণ, বিনিময় হার নিয়ন্ত্রণ, সরকারের পক্ষে দেশে ও বিদেশে সকল আর্থিক লেনদেন কার্যক্রম পরিচালনা ও সরকারকে মুদ্রা বিষয়ক পরামর্শ প্রদানের দায়িত্ব অর্পণ করা হয়।” </vt:lpstr>
      <vt:lpstr>PowerPoint Presentation</vt:lpstr>
      <vt:lpstr>সময় : ০৩মি: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Razib</dc:creator>
  <cp:lastModifiedBy>Windows User</cp:lastModifiedBy>
  <cp:revision>117</cp:revision>
  <dcterms:created xsi:type="dcterms:W3CDTF">2006-08-16T00:00:00Z</dcterms:created>
  <dcterms:modified xsi:type="dcterms:W3CDTF">2021-07-04T16:30:08Z</dcterms:modified>
</cp:coreProperties>
</file>