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sf" ContentType="video/x-ms-as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78" r:id="rId4"/>
    <p:sldId id="282" r:id="rId5"/>
    <p:sldId id="281" r:id="rId6"/>
    <p:sldId id="264" r:id="rId7"/>
    <p:sldId id="279" r:id="rId8"/>
    <p:sldId id="266" r:id="rId9"/>
    <p:sldId id="268" r:id="rId10"/>
    <p:sldId id="276" r:id="rId11"/>
    <p:sldId id="280" r:id="rId12"/>
    <p:sldId id="271" r:id="rId13"/>
    <p:sldId id="272" r:id="rId14"/>
    <p:sldId id="273" r:id="rId15"/>
    <p:sldId id="285" r:id="rId16"/>
    <p:sldId id="284" r:id="rId17"/>
    <p:sldId id="286" r:id="rId18"/>
    <p:sldId id="260" r:id="rId19"/>
    <p:sldId id="283" r:id="rId20"/>
    <p:sldId id="267" r:id="rId21"/>
    <p:sldId id="269" r:id="rId22"/>
    <p:sldId id="270" r:id="rId23"/>
    <p:sldId id="262" r:id="rId24"/>
    <p:sldId id="261" r:id="rId25"/>
    <p:sldId id="263" r:id="rId26"/>
    <p:sldId id="259" r:id="rId27"/>
    <p:sldId id="2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২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.২.১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বিভিন্ন উ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দ্ভিদ ও প্রাণীর তালিকা তৈরি করতে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.২.২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বিভিন্ন উদ্ভিদ ও প্রাণীর বৈশিষ্ট লিখতে </a:t>
          </a:r>
          <a:r>
            <a:rPr lang="bn-BD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b="0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b="0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.২.৩</a:t>
          </a:r>
          <a:r>
            <a:rPr lang="bn-BD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বিভিন্ন উদ্ভিদ ও প্রাণীর পার্থক্য 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 পা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রবে। 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668" custLinFactNeighborY="-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7953A30D-E621-45B6-AA8A-672B74CC617D}" type="presOf" srcId="{21869CDF-1079-46C7-8780-76BADDD119E4}" destId="{97B46740-EE3E-4D87-A8EF-DE5026CA2DB6}" srcOrd="0" destOrd="0" presId="urn:microsoft.com/office/officeart/2005/8/layout/chevron2"/>
    <dgm:cxn modelId="{6FC2CBD3-416F-4E5E-8A62-31DB5689EB51}" type="presOf" srcId="{13D638BC-6FDA-4061-B85E-D1AF2F0CA263}" destId="{4BE058F5-5CD2-4E10-B0EC-8920E1445A6C}" srcOrd="0" destOrd="0" presId="urn:microsoft.com/office/officeart/2005/8/layout/chevron2"/>
    <dgm:cxn modelId="{FD54FE9F-3EC5-42D4-982F-276AD23FDA93}" type="presOf" srcId="{5FE8A043-53BF-4EFD-AE21-84E764F5AACF}" destId="{03EA18A4-B2C9-45FC-8C36-CE656B3185BE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1BCB086B-4331-4B6B-9608-B6A23B53C13D}" type="presOf" srcId="{94A344A1-4834-45E0-A218-3F1911CBF5D3}" destId="{AC524FF5-A57D-4165-BDB6-4C94995CBAE2}" srcOrd="0" destOrd="0" presId="urn:microsoft.com/office/officeart/2005/8/layout/chevron2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C33FA770-76DD-43C6-9C5F-C9D266229C13}" type="presOf" srcId="{D9DF1071-770D-4F9F-9B1B-89ED8F965E2A}" destId="{869B5710-ACD6-4039-993C-848764C5A1CC}" srcOrd="0" destOrd="0" presId="urn:microsoft.com/office/officeart/2005/8/layout/chevron2"/>
    <dgm:cxn modelId="{AB7FBF11-0B73-4874-8E1A-566AE4F30722}" type="presOf" srcId="{1952A42B-4F4B-4AA4-BA6F-8DC8403A532B}" destId="{D7B10489-FE62-4F19-8032-E47897ECADD9}" srcOrd="0" destOrd="0" presId="urn:microsoft.com/office/officeart/2005/8/layout/chevron2"/>
    <dgm:cxn modelId="{AA56B449-F68A-47F3-9BE5-099041DB3CB5}" type="presOf" srcId="{404A0818-6C2E-4173-B204-5D8C17ACA981}" destId="{F7238A48-6E96-4FDC-B718-543FB9D84B12}" srcOrd="0" destOrd="0" presId="urn:microsoft.com/office/officeart/2005/8/layout/chevron2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26E04E3F-F4D1-446D-A36F-85264FA94D67}" type="presParOf" srcId="{D7B10489-FE62-4F19-8032-E47897ECADD9}" destId="{15055E06-7969-4A03-BA0D-17DB9ECE544A}" srcOrd="0" destOrd="0" presId="urn:microsoft.com/office/officeart/2005/8/layout/chevron2"/>
    <dgm:cxn modelId="{B13D93CB-B353-4E04-9D1F-AF4609F74E86}" type="presParOf" srcId="{15055E06-7969-4A03-BA0D-17DB9ECE544A}" destId="{4BE058F5-5CD2-4E10-B0EC-8920E1445A6C}" srcOrd="0" destOrd="0" presId="urn:microsoft.com/office/officeart/2005/8/layout/chevron2"/>
    <dgm:cxn modelId="{D4180C13-2DFE-4F51-B44E-ABCDB84FC42C}" type="presParOf" srcId="{15055E06-7969-4A03-BA0D-17DB9ECE544A}" destId="{869B5710-ACD6-4039-993C-848764C5A1CC}" srcOrd="1" destOrd="0" presId="urn:microsoft.com/office/officeart/2005/8/layout/chevron2"/>
    <dgm:cxn modelId="{FE16316F-74E5-4A0A-87F9-C13AC0FC1C37}" type="presParOf" srcId="{D7B10489-FE62-4F19-8032-E47897ECADD9}" destId="{F0B7E252-1AB1-467B-BC58-9A09B7CFD542}" srcOrd="1" destOrd="0" presId="urn:microsoft.com/office/officeart/2005/8/layout/chevron2"/>
    <dgm:cxn modelId="{A3DE7C33-4B9B-42F2-B099-BEF10E3386AA}" type="presParOf" srcId="{D7B10489-FE62-4F19-8032-E47897ECADD9}" destId="{15AB44C8-64F8-4930-9882-37C418E9C50A}" srcOrd="2" destOrd="0" presId="urn:microsoft.com/office/officeart/2005/8/layout/chevron2"/>
    <dgm:cxn modelId="{EA4C62D0-7B64-47E4-8ED2-0F31EB3527F5}" type="presParOf" srcId="{15AB44C8-64F8-4930-9882-37C418E9C50A}" destId="{F7238A48-6E96-4FDC-B718-543FB9D84B12}" srcOrd="0" destOrd="0" presId="urn:microsoft.com/office/officeart/2005/8/layout/chevron2"/>
    <dgm:cxn modelId="{79DF80C8-75D6-464B-A692-B554857AD790}" type="presParOf" srcId="{15AB44C8-64F8-4930-9882-37C418E9C50A}" destId="{03EA18A4-B2C9-45FC-8C36-CE656B3185BE}" srcOrd="1" destOrd="0" presId="urn:microsoft.com/office/officeart/2005/8/layout/chevron2"/>
    <dgm:cxn modelId="{7E43B1DA-EF9A-4A23-B542-1EE46A9138D6}" type="presParOf" srcId="{D7B10489-FE62-4F19-8032-E47897ECADD9}" destId="{3A924CCF-41DA-4E6A-8082-3F07B38BB3C0}" srcOrd="3" destOrd="0" presId="urn:microsoft.com/office/officeart/2005/8/layout/chevron2"/>
    <dgm:cxn modelId="{D1A5D12E-90F9-41EA-A599-535B01801712}" type="presParOf" srcId="{D7B10489-FE62-4F19-8032-E47897ECADD9}" destId="{EB83FA37-F444-473D-A39D-CA3FE8CE318E}" srcOrd="4" destOrd="0" presId="urn:microsoft.com/office/officeart/2005/8/layout/chevron2"/>
    <dgm:cxn modelId="{3EB6A90B-A329-46F0-B933-469C06ACFF57}" type="presParOf" srcId="{EB83FA37-F444-473D-A39D-CA3FE8CE318E}" destId="{97B46740-EE3E-4D87-A8EF-DE5026CA2DB6}" srcOrd="0" destOrd="0" presId="urn:microsoft.com/office/officeart/2005/8/layout/chevron2"/>
    <dgm:cxn modelId="{0DEF9DB9-CBD1-4B0B-AB90-6830450C4413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6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1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F791-88D2-4088-A035-9D9BD8459C17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02D9-2368-4582-816C-E5DA7B94A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7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59.jpeg"/><Relationship Id="rId18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microsoft.com/office/2007/relationships/hdphoto" Target="../media/hdphoto14.wdp"/><Relationship Id="rId17" Type="http://schemas.microsoft.com/office/2007/relationships/hdphoto" Target="../media/hdphoto16.wdp"/><Relationship Id="rId2" Type="http://schemas.openxmlformats.org/officeDocument/2006/relationships/image" Target="../media/image6.jp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microsoft.com/office/2007/relationships/hdphoto" Target="../media/hdphoto15.wdp"/><Relationship Id="rId10" Type="http://schemas.microsoft.com/office/2007/relationships/hdphoto" Target="../media/hdphoto13.wdp"/><Relationship Id="rId19" Type="http://schemas.microsoft.com/office/2007/relationships/hdphoto" Target="../media/hdphoto17.wdp"/><Relationship Id="rId4" Type="http://schemas.microsoft.com/office/2007/relationships/hdphoto" Target="../media/hdphoto10.wdp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microsoft.com/office/2007/relationships/hdphoto" Target="../media/hdphoto4.wdp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114300" y="0"/>
            <a:ext cx="1222875" cy="10826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969125" y="0"/>
            <a:ext cx="1222875" cy="108263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0845" y="520776"/>
            <a:ext cx="9129085" cy="6324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3494" r="79583" b="19388"/>
          <a:stretch/>
        </p:blipFill>
        <p:spPr>
          <a:xfrm>
            <a:off x="1128713" y="3873377"/>
            <a:ext cx="2971800" cy="224167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1" t="8451" r="32630" b="20119"/>
          <a:stretch/>
        </p:blipFill>
        <p:spPr>
          <a:xfrm>
            <a:off x="4657724" y="1500187"/>
            <a:ext cx="2828924" cy="207168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79931" y="169600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t="5601" r="70454" b="20526"/>
          <a:stretch/>
        </p:blipFill>
        <p:spPr>
          <a:xfrm>
            <a:off x="1114425" y="1514475"/>
            <a:ext cx="3000375" cy="207168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4" t="4991" r="1749" b="17474"/>
          <a:stretch/>
        </p:blipFill>
        <p:spPr>
          <a:xfrm>
            <a:off x="7972425" y="1514475"/>
            <a:ext cx="3100387" cy="20574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0" t="14362" r="27942" b="22272"/>
          <a:stretch/>
        </p:blipFill>
        <p:spPr>
          <a:xfrm>
            <a:off x="4643438" y="3900488"/>
            <a:ext cx="2843212" cy="218598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886201"/>
            <a:ext cx="3157537" cy="220027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468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71463"/>
            <a:ext cx="11858625" cy="6443027"/>
          </a:xfrm>
          <a:prstGeom prst="rect">
            <a:avLst/>
          </a:prstGeom>
        </p:spPr>
      </p:pic>
      <p:sp>
        <p:nvSpPr>
          <p:cNvPr id="5" name="Scroll: Horizontal 3">
            <a:extLst>
              <a:ext uri="{FF2B5EF4-FFF2-40B4-BE49-F238E27FC236}">
                <a16:creationId xmlns="" xmlns:a16="http://schemas.microsoft.com/office/drawing/2014/main" id="{C65920AA-440B-4E72-B52C-513838CA8CAE}"/>
              </a:ext>
            </a:extLst>
          </p:cNvPr>
          <p:cNvSpPr/>
          <p:nvPr/>
        </p:nvSpPr>
        <p:spPr>
          <a:xfrm>
            <a:off x="1510317" y="5712377"/>
            <a:ext cx="9552424" cy="1033080"/>
          </a:xfrm>
          <a:prstGeom prst="horizontalScroll">
            <a:avLst>
              <a:gd name="adj" fmla="val 17771"/>
            </a:avLst>
          </a:prstGeom>
          <a:solidFill>
            <a:schemeClr val="accent6">
              <a:lumMod val="75000"/>
              <a:alpha val="67000"/>
            </a:schemeClr>
          </a:solidFill>
          <a:ln w="28575">
            <a:solidFill>
              <a:schemeClr val="tx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457200" indent="-457200" algn="ctr" defTabSz="45720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ছকে </a:t>
            </a:r>
            <a:r>
              <a:rPr lang="en-US" sz="3200" dirty="0" smtClean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bn-IN" sz="3200" dirty="0" smtClean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smtClean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প্রাণীর</a:t>
            </a:r>
            <a:r>
              <a:rPr lang="bn-IN" sz="3200" dirty="0" smtClean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তালিকা তৈরি কর। </a:t>
            </a:r>
            <a:r>
              <a:rPr lang="en-US" sz="32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="" xmlns:a16="http://schemas.microsoft.com/office/drawing/2014/main" id="{DA1D686A-C8BA-41DD-8D58-CF4B9EFB682C}"/>
              </a:ext>
            </a:extLst>
          </p:cNvPr>
          <p:cNvSpPr/>
          <p:nvPr/>
        </p:nvSpPr>
        <p:spPr>
          <a:xfrm>
            <a:off x="2936486" y="369718"/>
            <a:ext cx="3541541" cy="7032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  <a:alpha val="60000"/>
            </a:schemeClr>
          </a:solidFill>
          <a:ln w="28575">
            <a:solidFill>
              <a:schemeClr val="tx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 defTabSz="457200"/>
            <a:r>
              <a:rPr lang="bn-IN" sz="4000" dirty="0">
                <a:solidFill>
                  <a:prstClr val="whit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000" dirty="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264129" y="312071"/>
            <a:ext cx="1936146" cy="16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28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401637"/>
            <a:ext cx="9153524" cy="941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6762" y="1639889"/>
            <a:ext cx="10515600" cy="2961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"আজকে আমরা উদ্ভিদ ও প্রাণী সম্পর্কে জানব। উদ্ভিদ ও প্রাণী হলো জীব। উদ্ভিদ কী ? প্রাণী কী? এগুলোর মধ্যে পার্থক্য কী? এগুলোই আমাদের আজকের পাঠের প্রশ্ন। আজকের পাঠে আমরা প্রশ্নগুলোর সমাধান করব।"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6762" y="4726831"/>
            <a:ext cx="105156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কী ? প্রাণী কী? </a:t>
            </a:r>
          </a:p>
        </p:txBody>
      </p:sp>
    </p:spTree>
    <p:extLst>
      <p:ext uri="{BB962C8B-B14F-4D97-AF65-F5344CB8AC3E}">
        <p14:creationId xmlns:p14="http://schemas.microsoft.com/office/powerpoint/2010/main" val="9519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63186" y="251356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28963" y="4900612"/>
            <a:ext cx="8472488" cy="13255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বৈশিষ্ট্য কী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9586" y="3829150"/>
            <a:ext cx="10515600" cy="13255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"/>
          <a:stretch/>
        </p:blipFill>
        <p:spPr>
          <a:xfrm>
            <a:off x="581025" y="671513"/>
            <a:ext cx="2976563" cy="272891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 descr="C:\Users\ADMIN\Desktop\picture\প্রাণী\3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69948" y="678372"/>
            <a:ext cx="3073777" cy="269347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Picture 2" descr="C:\Users\ADMIN\Desktop\picture\পাখি\zxdd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831"/>
          <a:stretch/>
        </p:blipFill>
        <p:spPr bwMode="auto">
          <a:xfrm>
            <a:off x="7219297" y="671513"/>
            <a:ext cx="3024840" cy="268695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72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79931" y="169600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1351403" y="504844"/>
            <a:ext cx="4107873" cy="516938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4511" r="5112" b="8954"/>
          <a:stretch/>
        </p:blipFill>
        <p:spPr>
          <a:xfrm>
            <a:off x="5971566" y="504844"/>
            <a:ext cx="4243996" cy="5169381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138" y="1849887"/>
            <a:ext cx="967348" cy="87878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138" y="723900"/>
            <a:ext cx="967348" cy="9779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138" y="3089537"/>
            <a:ext cx="967348" cy="946499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138" y="4284921"/>
            <a:ext cx="967348" cy="102368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19778" y="87143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119778" y="1887650"/>
            <a:ext cx="803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119778" y="3250094"/>
            <a:ext cx="880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4119778" y="4466488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3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73614" y="1194602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3614" y="2210815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3614" y="3562787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3614" y="4789653"/>
            <a:ext cx="863452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294266" y="5314723"/>
            <a:ext cx="5221210" cy="1414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9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go-Tree-Pictur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774" y="900113"/>
            <a:ext cx="4045755" cy="261937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95" y="940149"/>
            <a:ext cx="4284568" cy="253171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757612"/>
            <a:ext cx="4086225" cy="241458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2" descr="D:\Amina Akter\Content\Lesson Plane\Tree -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9" y="3657600"/>
            <a:ext cx="4267200" cy="25241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77252" y="306464"/>
            <a:ext cx="9129085" cy="63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9AAFD1-862F-421A-93E2-443FA96C1D95}"/>
              </a:ext>
            </a:extLst>
          </p:cNvPr>
          <p:cNvSpPr txBox="1"/>
          <p:nvPr/>
        </p:nvSpPr>
        <p:spPr>
          <a:xfrm>
            <a:off x="5085884" y="5632730"/>
            <a:ext cx="1334432" cy="5987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844213" y="265643"/>
            <a:ext cx="1104900" cy="72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54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9FA867-0EED-48CE-AF7A-A3E552D5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3723971"/>
            <a:ext cx="3914776" cy="27674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8EC084-5471-40A0-AA4D-88611114D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79" y="3678915"/>
            <a:ext cx="3508717" cy="29334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1F66-FEEF-429C-9534-909C7A44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42962"/>
            <a:ext cx="4169971" cy="2856793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A98DC5-71D6-4795-B552-D0EC76025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1" y="885824"/>
            <a:ext cx="4149677" cy="279621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9AAFD1-862F-421A-93E2-443FA96C1D95}"/>
              </a:ext>
            </a:extLst>
          </p:cNvPr>
          <p:cNvSpPr txBox="1"/>
          <p:nvPr/>
        </p:nvSpPr>
        <p:spPr>
          <a:xfrm>
            <a:off x="6028858" y="5289830"/>
            <a:ext cx="1334432" cy="5987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 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n w="0"/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05803" y="263601"/>
            <a:ext cx="9129085" cy="63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875526" y="308505"/>
            <a:ext cx="1125974" cy="73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17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-1410"/>
          <a:stretch/>
        </p:blipFill>
        <p:spPr>
          <a:xfrm>
            <a:off x="1957388" y="1085851"/>
            <a:ext cx="8388771" cy="47000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DC7337-0E1B-4CBD-81F7-F3725161FE7D}"/>
              </a:ext>
            </a:extLst>
          </p:cNvPr>
          <p:cNvSpPr txBox="1"/>
          <p:nvPr/>
        </p:nvSpPr>
        <p:spPr>
          <a:xfrm>
            <a:off x="3961888" y="357188"/>
            <a:ext cx="3767650" cy="627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bn-IN" sz="5400" b="1" dirty="0">
                <a:ln w="11430"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n w="11430"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FC07AF-B823-4712-B9F4-4DB1A7A8FBE0}"/>
              </a:ext>
            </a:extLst>
          </p:cNvPr>
          <p:cNvSpPr txBox="1"/>
          <p:nvPr/>
        </p:nvSpPr>
        <p:spPr>
          <a:xfrm>
            <a:off x="2285693" y="5860406"/>
            <a:ext cx="8153739" cy="4969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0" indent="-457200" algn="ctr" defTabSz="457200">
              <a:buFont typeface="Wingdings" panose="05000000000000000000" pitchFamily="2" charset="2"/>
              <a:buChar char="q"/>
            </a:pP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প্রাণীর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২টি করে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বৈশিষ্ট্য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 descr="Image result for জোড়ায় কাজ&quot;">
            <a:extLst>
              <a:ext uri="{FF2B5EF4-FFF2-40B4-BE49-F238E27FC236}">
                <a16:creationId xmlns=""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82" y="240041"/>
            <a:ext cx="1419244" cy="13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614574" y="322792"/>
            <a:ext cx="1301200" cy="84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42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31306" y="499552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বেশির ভাগ প্রাণী হাত,পা,ডানা বা পাখনা ব্যবহার করে চলাফেরা করতে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at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85" y="1853728"/>
            <a:ext cx="4629843" cy="315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\Desktop\picture\swed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141" y="1909820"/>
            <a:ext cx="4471634" cy="315577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4" descr="C:\Users\PTI Natore\Desktop\Toufiq\picture\bird-animated-gif-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9956" y="500063"/>
            <a:ext cx="3276600" cy="2133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79931" y="169600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31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BB8D60-5A01-4218-8AE2-A68CEB184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82" y="1367945"/>
            <a:ext cx="4931904" cy="3092677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6927FF-1457-4930-9F54-F44E6695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6" y="1337965"/>
            <a:ext cx="5199773" cy="3176885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F3E65A-3519-4FAF-BE8C-70A49009B11A}"/>
              </a:ext>
            </a:extLst>
          </p:cNvPr>
          <p:cNvSpPr txBox="1"/>
          <p:nvPr/>
        </p:nvSpPr>
        <p:spPr>
          <a:xfrm>
            <a:off x="1331295" y="4879651"/>
            <a:ext cx="4061034" cy="1153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উদ্ভিদের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শরীরের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বৃদ্ধি ও পরিবর্তন ঘটে।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594929-5022-445E-BE5D-1BFB052E5F4A}"/>
              </a:ext>
            </a:extLst>
          </p:cNvPr>
          <p:cNvSpPr txBox="1"/>
          <p:nvPr/>
        </p:nvSpPr>
        <p:spPr>
          <a:xfrm>
            <a:off x="7499761" y="4679625"/>
            <a:ext cx="3702343" cy="13089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নিজের মতো নতুন </a:t>
            </a:r>
            <a:r>
              <a:rPr lang="en-US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প্রাণীর</a:t>
            </a:r>
            <a:r>
              <a:rPr lang="bn-IN" sz="3200" b="1" dirty="0" smtClean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 দেয়। 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08257" y="420763"/>
            <a:ext cx="9129085" cy="63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444163" y="308506"/>
            <a:ext cx="1357312" cy="88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551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4" y="185737"/>
            <a:ext cx="11687176" cy="637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764" y="1557338"/>
            <a:ext cx="4914901" cy="4829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2008" y="168965"/>
            <a:ext cx="1013369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50038" y="214311"/>
            <a:ext cx="1222875" cy="108263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3013" y="185737"/>
            <a:ext cx="1222875" cy="108263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/>
          <p:nvPr/>
        </p:nvGrpSpPr>
        <p:grpSpPr>
          <a:xfrm>
            <a:off x="1290638" y="3668138"/>
            <a:ext cx="8418512" cy="1847850"/>
            <a:chOff x="0" y="2800350"/>
            <a:chExt cx="8951912" cy="1847850"/>
          </a:xfrm>
        </p:grpSpPr>
        <p:pic>
          <p:nvPicPr>
            <p:cNvPr id="4" name="Picture 6" descr="C:\Users\ADMIN\Desktop\picture\পাখি\23 - 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819400"/>
              <a:ext cx="1676400" cy="1752600"/>
            </a:xfrm>
            <a:prstGeom prst="rect">
              <a:avLst/>
            </a:prstGeom>
            <a:noFill/>
          </p:spPr>
        </p:pic>
        <p:pic>
          <p:nvPicPr>
            <p:cNvPr id="5" name="Picture 7" descr="C:\Users\ADMIN\Desktop\picture\পাখি\40 - Cop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819400"/>
              <a:ext cx="1485900" cy="1828800"/>
            </a:xfrm>
            <a:prstGeom prst="rect">
              <a:avLst/>
            </a:prstGeom>
            <a:noFill/>
          </p:spPr>
        </p:pic>
        <p:pic>
          <p:nvPicPr>
            <p:cNvPr id="6" name="Picture 8" descr="C:\Users\ADMIN\Desktop\picture\পাখি\41 - Copy - Copy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1" y="2819400"/>
              <a:ext cx="1752600" cy="1828799"/>
            </a:xfrm>
            <a:prstGeom prst="rect">
              <a:avLst/>
            </a:prstGeom>
            <a:noFill/>
          </p:spPr>
        </p:pic>
        <p:pic>
          <p:nvPicPr>
            <p:cNvPr id="7" name="Picture 9" descr="C:\Users\ADMIN\Desktop\picture\পাখি\1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1828800" cy="1752600"/>
            </a:xfrm>
            <a:prstGeom prst="rect">
              <a:avLst/>
            </a:prstGeom>
            <a:noFill/>
          </p:spPr>
        </p:pic>
        <p:pic>
          <p:nvPicPr>
            <p:cNvPr id="8" name="Picture 10" descr="C:\Users\ADMIN\Desktop\picture\পাখি\15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799" y="2800350"/>
              <a:ext cx="2170113" cy="184785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1333500" y="305813"/>
            <a:ext cx="8418512" cy="2286000"/>
            <a:chOff x="990600" y="0"/>
            <a:chExt cx="7848600" cy="2963862"/>
          </a:xfrm>
          <a:blipFill>
            <a:blip r:embed="rId13"/>
            <a:tile tx="0" ty="0" sx="100000" sy="100000" flip="none" algn="tl"/>
          </a:blipFill>
        </p:grpSpPr>
        <p:pic>
          <p:nvPicPr>
            <p:cNvPr id="10" name="Picture 4" descr="C:\Users\ADMIN\Desktop\picture\গাছ\হজগদ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62100"/>
              <a:ext cx="457200" cy="1028700"/>
            </a:xfrm>
            <a:prstGeom prst="rect">
              <a:avLst/>
            </a:prstGeom>
            <a:grpFill/>
          </p:spPr>
        </p:pic>
        <p:pic>
          <p:nvPicPr>
            <p:cNvPr id="11" name="Picture 3" descr="C:\Users\ADMIN\Desktop\picture\গাছ\qw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630237"/>
              <a:ext cx="1143000" cy="2181225"/>
            </a:xfrm>
            <a:prstGeom prst="rect">
              <a:avLst/>
            </a:prstGeom>
            <a:grpFill/>
          </p:spPr>
        </p:pic>
        <p:pic>
          <p:nvPicPr>
            <p:cNvPr id="12" name="Picture 2" descr="C:\Users\ADMIN\Desktop\picture\গাছ\654321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0"/>
              <a:ext cx="3810000" cy="2963862"/>
            </a:xfrm>
            <a:prstGeom prst="rect">
              <a:avLst/>
            </a:prstGeom>
            <a:grpFill/>
          </p:spPr>
        </p:pic>
      </p:grpSp>
      <p:sp>
        <p:nvSpPr>
          <p:cNvPr id="13" name="TextBox 12"/>
          <p:cNvSpPr txBox="1"/>
          <p:nvPr/>
        </p:nvSpPr>
        <p:spPr>
          <a:xfrm>
            <a:off x="1362075" y="2905885"/>
            <a:ext cx="841851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মৃত্যুর আগ পর্যন্ত  বৃদ্ধি পায়।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9762" y="5630287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 নির্দিষ্ট বয়স পর্যন্ত বৃদ্ধি পায়।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3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25086" y="246255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797" b="12460"/>
          <a:stretch/>
        </p:blipFill>
        <p:spPr>
          <a:xfrm>
            <a:off x="658502" y="799233"/>
            <a:ext cx="4563795" cy="3920547"/>
          </a:xfrm>
          <a:prstGeom prst="rect">
            <a:avLst/>
          </a:prstGeom>
        </p:spPr>
      </p:pic>
      <p:pic>
        <p:nvPicPr>
          <p:cNvPr id="4" name="Picture 3" descr="C:\Users\ADMIN\Desktop\picture\আকাশযান - Copy\bb.,.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9421" r="25869"/>
          <a:stretch>
            <a:fillRect/>
          </a:stretch>
        </p:blipFill>
        <p:spPr bwMode="auto">
          <a:xfrm>
            <a:off x="7736897" y="799233"/>
            <a:ext cx="1905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36697" y="1474065"/>
            <a:ext cx="91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চোখ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মুখ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হাত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46297" y="1702665"/>
            <a:ext cx="1676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670097" y="2083665"/>
            <a:ext cx="2057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22497" y="2950757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93897" y="4598265"/>
            <a:ext cx="1752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2537" y="5612499"/>
            <a:ext cx="982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বেশির ভাগ প্রাণীর চোখ,মু্‌খ, হাত,পা বা ডানা ও পাখনা থাকে।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8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020299" y="233727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16643"/>
              </p:ext>
            </p:extLst>
          </p:nvPr>
        </p:nvGraphicFramePr>
        <p:xfrm>
          <a:off x="1002645" y="2608707"/>
          <a:ext cx="10479741" cy="3535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92270"/>
                <a:gridCol w="5087471"/>
              </a:tblGrid>
              <a:tr h="49292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02433"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চলতে পারে না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পাতা ও ফল হয়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দেখতে ও শুনতে পায় না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 খাদ্য নিজে তৈরি করতে পারে।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 করতে পারে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পা, ডানা, পাখনা আছে।</a:t>
                      </a: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চোখ, কান, নাক মুখ আছে।</a:t>
                      </a: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 তৈরি করতে পারে না।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577850" indent="-577850">
                        <a:buFont typeface="+mj-lt"/>
                        <a:buAutoNum type="arabicPeriod"/>
                      </a:pPr>
                      <a:endParaRPr 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00124" y="1602705"/>
            <a:ext cx="10425111" cy="7664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উদ্ভিদ ও প্রাণীর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বৈশিষ্ট্য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9149" y="45720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58850"/>
            <a:ext cx="1630490" cy="1178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4276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28201" y="278004"/>
            <a:ext cx="8458200" cy="693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 ৮নং  পৃষ্ঠা খুলে সারসংক্ষেপ 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946846"/>
            <a:ext cx="6325079" cy="52396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0048"/>
            <a:ext cx="1928811" cy="13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9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663238" y="385761"/>
            <a:ext cx="1160858" cy="75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69892" y="1325748"/>
            <a:ext cx="10510837" cy="764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                             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 ক্লিক করুন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9148" y="2270099"/>
            <a:ext cx="10515600" cy="30007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0369" y="2711988"/>
            <a:ext cx="10084159" cy="4893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বৃদ্ধি পায়?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0369" y="3703661"/>
            <a:ext cx="3825026" cy="489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মটরগাাড়ি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7299502" y="3703661"/>
            <a:ext cx="3825026" cy="489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0369" y="4450635"/>
            <a:ext cx="3825026" cy="489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9502" y="4450635"/>
            <a:ext cx="3825026" cy="4893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6928" y="5460589"/>
            <a:ext cx="3602466" cy="73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6928" y="5436722"/>
            <a:ext cx="3602466" cy="73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6928" y="5479946"/>
            <a:ext cx="3602466" cy="73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1215" y="5503452"/>
            <a:ext cx="3602466" cy="7333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27097" y="4344787"/>
                <a:ext cx="543418" cy="793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80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97" y="4344787"/>
                <a:ext cx="543418" cy="7938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48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97519" y="1791689"/>
            <a:ext cx="10084159" cy="7644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520" y="2969111"/>
            <a:ext cx="10084159" cy="7694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উদ্ভিদ ও প্রাণীর নাম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808" y="4383574"/>
            <a:ext cx="10084159" cy="76945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 কোথা থেকে খাদ্য পায়?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54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57968" y="424474"/>
            <a:ext cx="309091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6240" y="1637524"/>
            <a:ext cx="925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পার্থক্য লিখে আনবে।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boy-going-to-school-cartoo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411" y="2867727"/>
            <a:ext cx="3864573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 descr="109332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296" y="2867728"/>
            <a:ext cx="4016506" cy="30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0816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306049" y="151343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47911" y="40424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00524"/>
            <a:ext cx="3810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8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51069" y="4075341"/>
            <a:ext cx="1900946" cy="461665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000" y="3782453"/>
            <a:ext cx="2246128" cy="461665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765" y="5108231"/>
            <a:ext cx="6483725" cy="769441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" y="1643062"/>
            <a:ext cx="2071688" cy="207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 rot="19018496">
            <a:off x="450731" y="310271"/>
            <a:ext cx="533400" cy="533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3858" y="664358"/>
            <a:ext cx="304800" cy="304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8578" y="1030118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7178" y="133491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8578" y="801518"/>
            <a:ext cx="152400" cy="2286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3378" y="1106318"/>
            <a:ext cx="152400" cy="228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88051" y="5666786"/>
            <a:ext cx="621689" cy="982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418000" y="5766162"/>
            <a:ext cx="725765" cy="865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2680">
            <a:off x="11026384" y="5662842"/>
            <a:ext cx="621689" cy="982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701">
            <a:off x="11180489" y="5607809"/>
            <a:ext cx="725765" cy="10422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11364978" y="5703148"/>
            <a:ext cx="630796" cy="9023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8746" y="4432619"/>
            <a:ext cx="3552575" cy="830997"/>
          </a:xfrm>
          <a:prstGeom prst="rect">
            <a:avLst/>
          </a:prstGeom>
          <a:noFill/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সরকারি প্রাথমিক বিদ্যালয়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69091" y="4069558"/>
            <a:ext cx="4383793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০৪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35">
            <a:off x="603246" y="5740270"/>
            <a:ext cx="630796" cy="7410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920642" y="521828"/>
            <a:ext cx="2162292" cy="6636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428625"/>
            <a:r>
              <a:rPr lang="en-US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7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88" y="1195386"/>
            <a:ext cx="1195387" cy="47196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763" y="1671638"/>
            <a:ext cx="1900238" cy="215741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035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lc-record-2021-07-01-17h10m47s-Video_1625093324.wmv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175" y="271463"/>
            <a:ext cx="11658600" cy="60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C82010-C073-44EE-8E0E-3455950C8BD8}"/>
              </a:ext>
            </a:extLst>
          </p:cNvPr>
          <p:cNvSpPr txBox="1"/>
          <p:nvPr/>
        </p:nvSpPr>
        <p:spPr>
          <a:xfrm>
            <a:off x="4086225" y="271463"/>
            <a:ext cx="4813734" cy="471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ভিডিও দেখ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C9BC08-BFF0-436E-86EF-4EE335094333}"/>
              </a:ext>
            </a:extLst>
          </p:cNvPr>
          <p:cNvSpPr txBox="1"/>
          <p:nvPr/>
        </p:nvSpPr>
        <p:spPr>
          <a:xfrm>
            <a:off x="3922466" y="5867246"/>
            <a:ext cx="4848905" cy="4609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457200"/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 তে কী দেখলে?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D72C54-61B1-442B-A360-40E0A9DA8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1" y="400050"/>
            <a:ext cx="9109727" cy="59721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864558-6990-4886-9D2D-3D6C1FE92ED0}"/>
              </a:ext>
            </a:extLst>
          </p:cNvPr>
          <p:cNvSpPr txBox="1"/>
          <p:nvPr/>
        </p:nvSpPr>
        <p:spPr>
          <a:xfrm>
            <a:off x="3735307" y="1400773"/>
            <a:ext cx="3325060" cy="9976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defTabSz="457200"/>
            <a:r>
              <a:rPr lang="bn-IN" sz="36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উদ্ভিদ </a:t>
            </a:r>
            <a:r>
              <a:rPr lang="bn-IN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bn-IN" sz="3600" dirty="0" smtClean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প্রাণী   </a:t>
            </a:r>
            <a:endParaRPr lang="en-US" sz="3600" dirty="0">
              <a:solidFill>
                <a:prstClr val="black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6A6BC3-0DE9-4B52-BC6C-0A9695609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70" y="2712105"/>
            <a:ext cx="1753667" cy="1792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206037" y="322793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70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17385 L 0.00808 -0.17176 L 0.02526 -0.17385 L 0.01784 -0.14537 L 0.02279 -0.12778 L 0.02878 -0.13449 L 0.03243 -0.11922 L 0.02383 -0.10162 L 0.01433 -0.11482 L 0.01185 -0.12778 L 0.00951 -0.14537 L 0.03607 -0.18912 L 0.02279 -0.2 L 0.05052 -0.2 L 0.05534 -0.16945 L 0.05534 -0.14329 L 0.05534 -0.11042 L 0.06758 -0.17385 L 0.08334 -0.17593 L 0.08815 -0.17385 L 0.07982 -0.15186 L 0.07357 -0.13218 L 0.07722 -0.1169 L 0.08933 -0.09491 L 0.0905 -0.13449 L 0.0905 -0.16945 L 0.14141 -0.14537 L 0.14636 -0.17385 L 0.15703 -0.14977 L 0.15118 -0.13889 L 0.15612 -0.10811 L 0.14141 -0.10602 L 0.13308 -0.11922 L 0.12552 -0.15417 L 0.18985 -0.17593 L 0.20443 -0.17176 L 0.19597 -0.14098 L 0.20808 -0.13449 L 0.20925 -0.10811 L 0.19597 -0.1125 L 0.18985 -0.13889 L 0.21654 -0.17824 L 0.22618 -0.17176 L 0.24545 -0.17593 L 0.24805 -0.17176 L 0.24675 -0.13889 L 0.25287 -0.13449 L 0.26133 -0.14537 L 0.25782 -0.10371 L 0.23841 -0.12778 L 0.23347 -0.14746 L 0.25404 -0.16945 L 0.26862 -0.16737 L 0.28542 -0.16737 L 0.28946 -0.16737 L 0.28946 -0.16713 L 0.28802 -0.17176 " pathEditMode="relative" rAng="0" ptsTypes="AAAAAAAAAAAAAAAAAAAAAAAAAAAAAAAAAAAAAAAAAAAAAAAAAAAAAAAAA">
                                      <p:cBhvr>
                                        <p:cTn id="1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58622" y="1529004"/>
            <a:ext cx="1024708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 দুই ধরনের ..................... সহপাঠীদের সাথে আলোচনা কর।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8621" y="2883306"/>
            <a:ext cx="10247085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উপকরণ: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(পাতা, কাণ্ড এবং মূলসহ) ও প্রাণীর ছবি। 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টিচিং প্যাকেজ ‍"৩য় শ্রেণি বিজ্ঞান অধ্যায়-২: জীব ও জড়" পাঠ্যপুস্তকের চিত্র।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672014"/>
            <a:ext cx="11572875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68858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73887275"/>
              </p:ext>
            </p:extLst>
          </p:nvPr>
        </p:nvGraphicFramePr>
        <p:xfrm>
          <a:off x="291058" y="1903750"/>
          <a:ext cx="101720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56809" y="33478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8092" y="1066800"/>
            <a:ext cx="7120327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2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9991724" y="237068"/>
            <a:ext cx="1695451" cy="1105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88144" y="412616"/>
            <a:ext cx="8913081" cy="818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দেখি-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75" y="3872953"/>
            <a:ext cx="2822856" cy="222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 descr="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339" y="1536805"/>
            <a:ext cx="3031680" cy="206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 descr="gfjhjjhgh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11" y="1536805"/>
            <a:ext cx="2851029" cy="2061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c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675" y="1536805"/>
            <a:ext cx="2799098" cy="2061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3" descr="D:\Amina Akter\Image\p-3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1" y="3872953"/>
            <a:ext cx="2851029" cy="2226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" name="Picture 1" descr="masranga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872952"/>
            <a:ext cx="3298025" cy="2226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9" name="Rectangle 18"/>
          <p:cNvSpPr/>
          <p:nvPr/>
        </p:nvSpPr>
        <p:spPr>
          <a:xfrm>
            <a:off x="859569" y="3950631"/>
            <a:ext cx="1049178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ও জড়ের ৩টি করে উদাহরণ 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9569" y="1785559"/>
            <a:ext cx="10363616" cy="952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করি-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16334" r="21250" b="13000"/>
          <a:stretch/>
        </p:blipFill>
        <p:spPr>
          <a:xfrm>
            <a:off x="10547924" y="294218"/>
            <a:ext cx="1410714" cy="92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89413" y="373785"/>
            <a:ext cx="9002373" cy="63240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 করি-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t="3684" r="73043" b="34578"/>
          <a:stretch/>
        </p:blipFill>
        <p:spPr>
          <a:xfrm>
            <a:off x="1317964" y="3999095"/>
            <a:ext cx="3853643" cy="228178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8" t="3322" r="2062" b="33301"/>
          <a:stretch/>
        </p:blipFill>
        <p:spPr>
          <a:xfrm>
            <a:off x="6444365" y="1282362"/>
            <a:ext cx="4198651" cy="237172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5" t="3318" r="24261" b="31118"/>
          <a:stretch/>
        </p:blipFill>
        <p:spPr>
          <a:xfrm>
            <a:off x="6486526" y="3972394"/>
            <a:ext cx="4216451" cy="224267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3539" r="52168" b="33302"/>
          <a:stretch/>
        </p:blipFill>
        <p:spPr>
          <a:xfrm>
            <a:off x="1301567" y="1238795"/>
            <a:ext cx="3914775" cy="242887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12476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459</Words>
  <Application>Microsoft Office PowerPoint</Application>
  <PresentationFormat>Widescreen</PresentationFormat>
  <Paragraphs>97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্জীব ও জড়</dc:title>
  <dc:creator>নাইচ আকতার</dc:creator>
  <cp:lastModifiedBy>Windows User</cp:lastModifiedBy>
  <cp:revision>218</cp:revision>
  <dcterms:created xsi:type="dcterms:W3CDTF">2021-03-04T06:04:23Z</dcterms:created>
  <dcterms:modified xsi:type="dcterms:W3CDTF">2021-07-03T14:27:34Z</dcterms:modified>
</cp:coreProperties>
</file>