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7"/>
  </p:notesMasterIdLst>
  <p:sldIdLst>
    <p:sldId id="273" r:id="rId2"/>
    <p:sldId id="272" r:id="rId3"/>
    <p:sldId id="259" r:id="rId4"/>
    <p:sldId id="260" r:id="rId5"/>
    <p:sldId id="261" r:id="rId6"/>
    <p:sldId id="268" r:id="rId7"/>
    <p:sldId id="277" r:id="rId8"/>
    <p:sldId id="263" r:id="rId9"/>
    <p:sldId id="274" r:id="rId10"/>
    <p:sldId id="269" r:id="rId11"/>
    <p:sldId id="265" r:id="rId12"/>
    <p:sldId id="275" r:id="rId13"/>
    <p:sldId id="266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mansadik2006@gmail.com" initials="s" lastIdx="3" clrIdx="0">
    <p:extLst>
      <p:ext uri="{19B8F6BF-5375-455C-9EA6-DF929625EA0E}">
        <p15:presenceInfo xmlns:p15="http://schemas.microsoft.com/office/powerpoint/2012/main" userId="d706c6f304750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mansadik2006@gmail.com" userId="d706c6f3047503af" providerId="LiveId" clId="{E91DAF67-ACD3-4EE9-9141-CFCF073E3863}"/>
    <pc:docChg chg="custSel modSld">
      <pc:chgData name="sadmansadik2006@gmail.com" userId="d706c6f3047503af" providerId="LiveId" clId="{E91DAF67-ACD3-4EE9-9141-CFCF073E3863}" dt="2021-07-02T01:20:01.178" v="49" actId="20577"/>
      <pc:docMkLst>
        <pc:docMk/>
      </pc:docMkLst>
      <pc:sldChg chg="modSp mod">
        <pc:chgData name="sadmansadik2006@gmail.com" userId="d706c6f3047503af" providerId="LiveId" clId="{E91DAF67-ACD3-4EE9-9141-CFCF073E3863}" dt="2021-07-02T01:20:01.178" v="49" actId="20577"/>
        <pc:sldMkLst>
          <pc:docMk/>
          <pc:sldMk cId="1144165630" sldId="272"/>
        </pc:sldMkLst>
        <pc:spChg chg="mod">
          <ac:chgData name="sadmansadik2006@gmail.com" userId="d706c6f3047503af" providerId="LiveId" clId="{E91DAF67-ACD3-4EE9-9141-CFCF073E3863}" dt="2021-07-02T01:20:01.178" v="49" actId="20577"/>
          <ac:spMkLst>
            <pc:docMk/>
            <pc:sldMk cId="1144165630" sldId="272"/>
            <ac:spMk id="4" creationId="{5C7C94F5-0ACA-405D-96C7-D7D8B0C14AA8}"/>
          </ac:spMkLst>
        </pc:spChg>
      </pc:sldChg>
      <pc:sldChg chg="addSp delSp modSp mod">
        <pc:chgData name="sadmansadik2006@gmail.com" userId="d706c6f3047503af" providerId="LiveId" clId="{E91DAF67-ACD3-4EE9-9141-CFCF073E3863}" dt="2021-06-29T01:59:52.607" v="19" actId="1076"/>
        <pc:sldMkLst>
          <pc:docMk/>
          <pc:sldMk cId="159774038" sldId="273"/>
        </pc:sldMkLst>
        <pc:spChg chg="del mod">
          <ac:chgData name="sadmansadik2006@gmail.com" userId="d706c6f3047503af" providerId="LiveId" clId="{E91DAF67-ACD3-4EE9-9141-CFCF073E3863}" dt="2021-06-29T01:59:12.969" v="4" actId="478"/>
          <ac:spMkLst>
            <pc:docMk/>
            <pc:sldMk cId="159774038" sldId="273"/>
            <ac:spMk id="2" creationId="{71B57E2D-3575-4909-87AD-7981AC4776E6}"/>
          </ac:spMkLst>
        </pc:spChg>
        <pc:spChg chg="add del mod">
          <ac:chgData name="sadmansadik2006@gmail.com" userId="d706c6f3047503af" providerId="LiveId" clId="{E91DAF67-ACD3-4EE9-9141-CFCF073E3863}" dt="2021-06-29T01:59:17.953" v="6" actId="478"/>
          <ac:spMkLst>
            <pc:docMk/>
            <pc:sldMk cId="159774038" sldId="273"/>
            <ac:spMk id="4" creationId="{A7556F55-63EF-48AD-80F9-669522256912}"/>
          </ac:spMkLst>
        </pc:spChg>
        <pc:spChg chg="add mod">
          <ac:chgData name="sadmansadik2006@gmail.com" userId="d706c6f3047503af" providerId="LiveId" clId="{E91DAF67-ACD3-4EE9-9141-CFCF073E3863}" dt="2021-06-29T01:59:52.607" v="19" actId="1076"/>
          <ac:spMkLst>
            <pc:docMk/>
            <pc:sldMk cId="159774038" sldId="273"/>
            <ac:spMk id="5" creationId="{5E8A72DE-8B1D-425C-A091-0B271B42B04E}"/>
          </ac:spMkLst>
        </pc:spChg>
        <pc:picChg chg="mod">
          <ac:chgData name="sadmansadik2006@gmail.com" userId="d706c6f3047503af" providerId="LiveId" clId="{E91DAF67-ACD3-4EE9-9141-CFCF073E3863}" dt="2021-06-29T01:59:25.280" v="10" actId="14100"/>
          <ac:picMkLst>
            <pc:docMk/>
            <pc:sldMk cId="159774038" sldId="273"/>
            <ac:picMk id="6" creationId="{5D40984A-D608-4457-AE5B-48A5CA59BFB3}"/>
          </ac:picMkLst>
        </pc:picChg>
      </pc:sldChg>
      <pc:sldChg chg="addSp delSp modSp mod">
        <pc:chgData name="sadmansadik2006@gmail.com" userId="d706c6f3047503af" providerId="LiveId" clId="{E91DAF67-ACD3-4EE9-9141-CFCF073E3863}" dt="2021-06-29T04:01:40.016" v="47" actId="1076"/>
        <pc:sldMkLst>
          <pc:docMk/>
          <pc:sldMk cId="4005593739" sldId="277"/>
        </pc:sldMkLst>
        <pc:spChg chg="del">
          <ac:chgData name="sadmansadik2006@gmail.com" userId="d706c6f3047503af" providerId="LiveId" clId="{E91DAF67-ACD3-4EE9-9141-CFCF073E3863}" dt="2021-06-29T04:01:21.383" v="42" actId="478"/>
          <ac:spMkLst>
            <pc:docMk/>
            <pc:sldMk cId="4005593739" sldId="277"/>
            <ac:spMk id="2" creationId="{CAA13592-7045-4497-94FB-DF350EB6C6CF}"/>
          </ac:spMkLst>
        </pc:spChg>
        <pc:spChg chg="add mod">
          <ac:chgData name="sadmansadik2006@gmail.com" userId="d706c6f3047503af" providerId="LiveId" clId="{E91DAF67-ACD3-4EE9-9141-CFCF073E3863}" dt="2021-06-29T04:01:29.095" v="45" actId="1076"/>
          <ac:spMkLst>
            <pc:docMk/>
            <pc:sldMk cId="4005593739" sldId="277"/>
            <ac:spMk id="3" creationId="{6582A8D7-0285-4AD4-994E-AF4FCA4C7C36}"/>
          </ac:spMkLst>
        </pc:spChg>
        <pc:spChg chg="add del mod">
          <ac:chgData name="sadmansadik2006@gmail.com" userId="d706c6f3047503af" providerId="LiveId" clId="{E91DAF67-ACD3-4EE9-9141-CFCF073E3863}" dt="2021-06-29T04:01:24.753" v="44" actId="478"/>
          <ac:spMkLst>
            <pc:docMk/>
            <pc:sldMk cId="4005593739" sldId="277"/>
            <ac:spMk id="5" creationId="{F34E5FBD-260F-4794-9CF4-82B8C8D4CF58}"/>
          </ac:spMkLst>
        </pc:spChg>
        <pc:spChg chg="add mod">
          <ac:chgData name="sadmansadik2006@gmail.com" userId="d706c6f3047503af" providerId="LiveId" clId="{E91DAF67-ACD3-4EE9-9141-CFCF073E3863}" dt="2021-06-29T04:01:40.016" v="47" actId="1076"/>
          <ac:spMkLst>
            <pc:docMk/>
            <pc:sldMk cId="4005593739" sldId="277"/>
            <ac:spMk id="6" creationId="{05713CB8-48F5-4A2A-B79C-72BFA0F231D6}"/>
          </ac:spMkLst>
        </pc:spChg>
      </pc:sldChg>
    </pc:docChg>
  </pc:docChgLst>
  <pc:docChgLst>
    <pc:chgData name="sadmansadik2006@gmail.com" userId="d706c6f3047503af" providerId="LiveId" clId="{110B2892-3FA0-4B7F-973E-9A453A1A545B}"/>
    <pc:docChg chg="modSld">
      <pc:chgData name="sadmansadik2006@gmail.com" userId="d706c6f3047503af" providerId="LiveId" clId="{110B2892-3FA0-4B7F-973E-9A453A1A545B}" dt="2021-07-05T23:51:23.775" v="5" actId="20577"/>
      <pc:docMkLst>
        <pc:docMk/>
      </pc:docMkLst>
      <pc:sldChg chg="modSp mod">
        <pc:chgData name="sadmansadik2006@gmail.com" userId="d706c6f3047503af" providerId="LiveId" clId="{110B2892-3FA0-4B7F-973E-9A453A1A545B}" dt="2021-07-05T23:51:23.775" v="5" actId="20577"/>
        <pc:sldMkLst>
          <pc:docMk/>
          <pc:sldMk cId="1144165630" sldId="272"/>
        </pc:sldMkLst>
        <pc:spChg chg="mod">
          <ac:chgData name="sadmansadik2006@gmail.com" userId="d706c6f3047503af" providerId="LiveId" clId="{110B2892-3FA0-4B7F-973E-9A453A1A545B}" dt="2021-07-05T23:51:23.775" v="5" actId="20577"/>
          <ac:spMkLst>
            <pc:docMk/>
            <pc:sldMk cId="1144165630" sldId="272"/>
            <ac:spMk id="4" creationId="{5C7C94F5-0ACA-405D-96C7-D7D8B0C14A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98F4F-32BE-4985-AE31-FFAC7DBD1CC6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7743-DA4A-461C-89E8-79B869DF2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67743-DA4A-461C-89E8-79B869DF2A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7743-DA4A-461C-89E8-79B869DF2A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23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77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2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6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BC8C-CE5B-4F0B-AD03-34437B53D3A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AB0164-C05E-493B-8BF3-84744B44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40984A-D608-4457-AE5B-48A5CA59B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8A72DE-8B1D-425C-A091-0B271B42B04E}"/>
              </a:ext>
            </a:extLst>
          </p:cNvPr>
          <p:cNvSpPr txBox="1"/>
          <p:nvPr/>
        </p:nvSpPr>
        <p:spPr>
          <a:xfrm>
            <a:off x="858982" y="738188"/>
            <a:ext cx="10089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9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96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7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8247" y="2344615"/>
            <a:ext cx="325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</a:endParaRP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452" y="257501"/>
            <a:ext cx="989616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একক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7226" y="1396849"/>
            <a:ext cx="521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নিচের</a:t>
            </a:r>
            <a:r>
              <a:rPr lang="en-US" sz="2800" b="1" dirty="0"/>
              <a:t> </a:t>
            </a:r>
            <a:r>
              <a:rPr lang="en-US" sz="2800" b="1" dirty="0" err="1"/>
              <a:t>ছকটি</a:t>
            </a:r>
            <a:r>
              <a:rPr lang="en-US" sz="2800" b="1" dirty="0"/>
              <a:t> </a:t>
            </a:r>
            <a:r>
              <a:rPr lang="en-US" sz="2800" b="1" dirty="0" err="1"/>
              <a:t>পূরন</a:t>
            </a:r>
            <a:r>
              <a:rPr lang="en-US" sz="2800" b="1" dirty="0"/>
              <a:t> </a:t>
            </a:r>
            <a:r>
              <a:rPr lang="en-US" sz="2800" b="1" dirty="0" err="1"/>
              <a:t>করোঃ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5383"/>
              </p:ext>
            </p:extLst>
          </p:nvPr>
        </p:nvGraphicFramePr>
        <p:xfrm>
          <a:off x="442452" y="2344615"/>
          <a:ext cx="11076038" cy="3779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3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7030A0"/>
                          </a:solidFill>
                        </a:rPr>
                        <a:t>নীতি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</a:rPr>
                        <a:t>ভিত্তি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7030A0"/>
                          </a:solidFill>
                        </a:rPr>
                        <a:t>পরিবারের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</a:rPr>
                        <a:t>নাম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১।বংশ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</a:rPr>
                        <a:t>গণনা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</a:rPr>
                        <a:t> ও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</a:rPr>
                        <a:t>নেতৃত্বের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</a:rPr>
                        <a:t>ভিত্তিতে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১।</a:t>
                      </a:r>
                    </a:p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২।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২।আকার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</a:rPr>
                        <a:t>বা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</a:rPr>
                        <a:t>কাঠামোর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</a:rPr>
                        <a:t>ভিত্তিতে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১।</a:t>
                      </a:r>
                    </a:p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২।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৩।বৈবাহিক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</a:rPr>
                        <a:t>সূত্রে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১।</a:t>
                      </a:r>
                    </a:p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২।</a:t>
                      </a:r>
                    </a:p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৩।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960552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85" y="295422"/>
            <a:ext cx="91205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পরিবারের</a:t>
            </a:r>
            <a:r>
              <a:rPr lang="en-US" sz="4400" u="sng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u="sng" dirty="0" err="1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কার্যাবলীঃ</a:t>
            </a:r>
            <a:endParaRPr lang="en-US" sz="4400" u="sng" dirty="0">
              <a:ln w="1270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err="1">
                <a:solidFill>
                  <a:srgbClr val="7030A0"/>
                </a:solidFill>
              </a:rPr>
              <a:t>পরিবার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সাধারণত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যেসব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কাজ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সম্পাদন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সেগুলো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নিম্ন্রুপ</a:t>
            </a:r>
            <a:r>
              <a:rPr lang="en-US" sz="3200" dirty="0">
                <a:solidFill>
                  <a:srgbClr val="7030A0"/>
                </a:solidFill>
              </a:rPr>
              <a:t>-</a:t>
            </a:r>
          </a:p>
          <a:p>
            <a:r>
              <a:rPr lang="en-US" sz="3200" dirty="0">
                <a:solidFill>
                  <a:srgbClr val="7030A0"/>
                </a:solidFill>
              </a:rPr>
              <a:t>১। </a:t>
            </a:r>
            <a:r>
              <a:rPr lang="en-US" sz="3200" b="1" u="sng" dirty="0" err="1">
                <a:solidFill>
                  <a:srgbClr val="7030A0"/>
                </a:solidFill>
              </a:rPr>
              <a:t>জৈবিক</a:t>
            </a:r>
            <a:r>
              <a:rPr lang="en-US" sz="3200" b="1" u="sng" dirty="0">
                <a:solidFill>
                  <a:srgbClr val="7030A0"/>
                </a:solidFill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</a:rPr>
              <a:t>কাজঃ</a:t>
            </a:r>
            <a:r>
              <a:rPr lang="en-US" sz="3200" b="1" u="sng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সন্তান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জন্মদান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লালন-পালন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পরিবারের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অন্যতম</a:t>
            </a:r>
            <a:r>
              <a:rPr lang="en-US" sz="3200" dirty="0">
                <a:solidFill>
                  <a:srgbClr val="7030A0"/>
                </a:solidFill>
              </a:rPr>
              <a:t>                              </a:t>
            </a:r>
            <a:r>
              <a:rPr lang="en-US" sz="3200" dirty="0" err="1">
                <a:solidFill>
                  <a:srgbClr val="7030A0"/>
                </a:solidFill>
              </a:rPr>
              <a:t>কাজ।পরিবারের</a:t>
            </a:r>
            <a:r>
              <a:rPr lang="en-US" sz="3200" dirty="0">
                <a:solidFill>
                  <a:srgbClr val="7030A0"/>
                </a:solidFill>
              </a:rPr>
              <a:t> এ </a:t>
            </a:r>
            <a:r>
              <a:rPr lang="en-US" sz="3200" dirty="0" err="1">
                <a:solidFill>
                  <a:srgbClr val="7030A0"/>
                </a:solidFill>
              </a:rPr>
              <a:t>ধরনের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কাজকে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জৈবিক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কাজ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বলে</a:t>
            </a:r>
            <a:r>
              <a:rPr lang="en-US" sz="32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3200" dirty="0">
                <a:solidFill>
                  <a:srgbClr val="7030A0"/>
                </a:solidFill>
              </a:rPr>
              <a:t>২। </a:t>
            </a:r>
            <a:r>
              <a:rPr lang="en-US" sz="3200" b="1" u="sng" dirty="0" err="1">
                <a:solidFill>
                  <a:srgbClr val="7030A0"/>
                </a:solidFill>
              </a:rPr>
              <a:t>শিক্ষামূলক</a:t>
            </a:r>
            <a:r>
              <a:rPr lang="en-US" sz="3200" b="1" u="sng" dirty="0">
                <a:solidFill>
                  <a:srgbClr val="7030A0"/>
                </a:solidFill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</a:rPr>
              <a:t>কাজঃ</a:t>
            </a:r>
            <a:r>
              <a:rPr lang="en-US" sz="3200" b="1" u="sng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মা-বাবা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ভাই-বোন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পরিবারের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অন্যান্য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সদস্যদের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পারস্পারিক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সহায়তা</a:t>
            </a:r>
            <a:r>
              <a:rPr lang="en-US" sz="3200" dirty="0">
                <a:solidFill>
                  <a:srgbClr val="7030A0"/>
                </a:solidFill>
              </a:rPr>
              <a:t> ,</a:t>
            </a:r>
            <a:r>
              <a:rPr lang="en-US" sz="3200" dirty="0" err="1">
                <a:solidFill>
                  <a:srgbClr val="7030A0"/>
                </a:solidFill>
              </a:rPr>
              <a:t>সত্তা,শিষ্টাচার,উদারতা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ইত্যাদি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হলো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শিক্ষামূলক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কাজ</a:t>
            </a:r>
            <a:r>
              <a:rPr lang="en-US" sz="32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বিনোদন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মূলক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কাজ</a:t>
            </a:r>
            <a:r>
              <a:rPr lang="en-US" sz="24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919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2B97E-1E89-44C5-B398-75D0C569E645}"/>
              </a:ext>
            </a:extLst>
          </p:cNvPr>
          <p:cNvSpPr txBox="1"/>
          <p:nvPr/>
        </p:nvSpPr>
        <p:spPr>
          <a:xfrm>
            <a:off x="162233" y="206476"/>
            <a:ext cx="1202976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৩। </a:t>
            </a:r>
            <a:r>
              <a:rPr lang="en-US" sz="3600" b="1" u="sng" dirty="0" err="1">
                <a:solidFill>
                  <a:srgbClr val="7030A0"/>
                </a:solidFill>
              </a:rPr>
              <a:t>অর্থনৈতিক</a:t>
            </a:r>
            <a:r>
              <a:rPr lang="en-US" sz="3600" b="1" u="sng" dirty="0">
                <a:solidFill>
                  <a:srgbClr val="7030A0"/>
                </a:solidFill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</a:rPr>
              <a:t>কাজঃ</a:t>
            </a:r>
            <a:r>
              <a:rPr lang="en-US" sz="3600" b="1" u="sng" dirty="0">
                <a:solidFill>
                  <a:srgbClr val="7030A0"/>
                </a:solidFill>
              </a:rPr>
              <a:t>  </a:t>
            </a:r>
            <a:r>
              <a:rPr lang="en-US" sz="3600" dirty="0" err="1">
                <a:solidFill>
                  <a:srgbClr val="7030A0"/>
                </a:solidFill>
              </a:rPr>
              <a:t>পরিবারের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সদস্যদের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খাদ্য,বস্ত্র,বাসস্থান,শিক্ষা</a:t>
            </a:r>
            <a:r>
              <a:rPr lang="en-US" sz="3600" dirty="0">
                <a:solidFill>
                  <a:srgbClr val="7030A0"/>
                </a:solidFill>
              </a:rPr>
              <a:t> ,</a:t>
            </a:r>
            <a:r>
              <a:rPr lang="en-US" sz="3600" dirty="0" err="1">
                <a:solidFill>
                  <a:srgbClr val="7030A0"/>
                </a:solidFill>
              </a:rPr>
              <a:t>চিকিৎসা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প্রভৃতি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পূরন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হলো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অর্থনৈতিক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কাজ</a:t>
            </a:r>
            <a:r>
              <a:rPr lang="en-US" sz="36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3600" dirty="0">
                <a:solidFill>
                  <a:srgbClr val="7030A0"/>
                </a:solidFill>
              </a:rPr>
              <a:t>৪। </a:t>
            </a:r>
            <a:r>
              <a:rPr lang="en-US" sz="3600" b="1" u="sng" dirty="0" err="1">
                <a:solidFill>
                  <a:srgbClr val="7030A0"/>
                </a:solidFill>
              </a:rPr>
              <a:t>রাজনৈতিক</a:t>
            </a:r>
            <a:r>
              <a:rPr lang="en-US" sz="3600" b="1" u="sng" dirty="0">
                <a:solidFill>
                  <a:srgbClr val="7030A0"/>
                </a:solidFill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</a:rPr>
              <a:t>কাজঃ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পারিবারিক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শিক্ষা</a:t>
            </a:r>
            <a:r>
              <a:rPr lang="en-US" sz="3600" dirty="0">
                <a:solidFill>
                  <a:srgbClr val="7030A0"/>
                </a:solidFill>
              </a:rPr>
              <a:t> ও </a:t>
            </a:r>
            <a:r>
              <a:rPr lang="en-US" sz="3600" dirty="0" err="1">
                <a:solidFill>
                  <a:srgbClr val="7030A0"/>
                </a:solidFill>
              </a:rPr>
              <a:t>নিয়ম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মেনে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চলার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মাধ্যমে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পরিবারেই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শিশুর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রাজনৈতিক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শিক্ষা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শুরু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হয়</a:t>
            </a:r>
            <a:r>
              <a:rPr lang="en-US" sz="36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3600" dirty="0">
                <a:solidFill>
                  <a:srgbClr val="7030A0"/>
                </a:solidFill>
              </a:rPr>
              <a:t>৫। </a:t>
            </a:r>
            <a:r>
              <a:rPr lang="en-US" sz="3600" b="1" u="sng" dirty="0" err="1">
                <a:solidFill>
                  <a:srgbClr val="7030A0"/>
                </a:solidFill>
              </a:rPr>
              <a:t>মনস্তাত্ত্বিক</a:t>
            </a:r>
            <a:r>
              <a:rPr lang="en-US" sz="3600" b="1" u="sng" dirty="0">
                <a:solidFill>
                  <a:srgbClr val="7030A0"/>
                </a:solidFill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</a:rPr>
              <a:t>কাজঃc</a:t>
            </a:r>
            <a:r>
              <a:rPr lang="en-US" sz="3600" b="1" u="sng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পরিবারের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মায়া</a:t>
            </a:r>
            <a:r>
              <a:rPr lang="en-US" sz="3600" dirty="0">
                <a:solidFill>
                  <a:srgbClr val="7030A0"/>
                </a:solidFill>
              </a:rPr>
              <a:t> –</a:t>
            </a:r>
            <a:r>
              <a:rPr lang="en-US" sz="3600" dirty="0" err="1">
                <a:solidFill>
                  <a:srgbClr val="7030A0"/>
                </a:solidFill>
              </a:rPr>
              <a:t>মমতা,স্নেহ</a:t>
            </a:r>
            <a:r>
              <a:rPr lang="en-US" sz="3600" dirty="0">
                <a:solidFill>
                  <a:srgbClr val="7030A0"/>
                </a:solidFill>
              </a:rPr>
              <a:t>- </a:t>
            </a:r>
            <a:r>
              <a:rPr lang="en-US" sz="3600" dirty="0" err="1">
                <a:solidFill>
                  <a:srgbClr val="7030A0"/>
                </a:solidFill>
              </a:rPr>
              <a:t>ভালোবাসা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দিয়ে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পরিবারের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সদস্যদের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মানসিক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চাহিদা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পূরণ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করে</a:t>
            </a:r>
            <a:r>
              <a:rPr lang="en-US" sz="36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3600" dirty="0">
                <a:solidFill>
                  <a:srgbClr val="7030A0"/>
                </a:solidFill>
              </a:rPr>
              <a:t>৬। </a:t>
            </a:r>
            <a:r>
              <a:rPr lang="en-US" sz="3600" b="1" u="sng" dirty="0" err="1">
                <a:solidFill>
                  <a:srgbClr val="7030A0"/>
                </a:solidFill>
              </a:rPr>
              <a:t>বিনোদন</a:t>
            </a:r>
            <a:r>
              <a:rPr lang="en-US" sz="3600" b="1" u="sng" dirty="0">
                <a:solidFill>
                  <a:srgbClr val="7030A0"/>
                </a:solidFill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</a:rPr>
              <a:t>মূলক</a:t>
            </a:r>
            <a:r>
              <a:rPr lang="en-US" sz="3600" b="1" u="sng" dirty="0">
                <a:solidFill>
                  <a:srgbClr val="7030A0"/>
                </a:solidFill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</a:rPr>
              <a:t>কাজঃ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পরিবারের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সদস্যসের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সাথে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গল্প</a:t>
            </a:r>
            <a:r>
              <a:rPr lang="en-US" sz="3600" dirty="0">
                <a:solidFill>
                  <a:srgbClr val="7030A0"/>
                </a:solidFill>
              </a:rPr>
              <a:t> –</a:t>
            </a:r>
            <a:r>
              <a:rPr lang="en-US" sz="3600" dirty="0" err="1">
                <a:solidFill>
                  <a:srgbClr val="7030A0"/>
                </a:solidFill>
              </a:rPr>
              <a:t>গুজব</a:t>
            </a:r>
            <a:r>
              <a:rPr lang="en-US" sz="3600" dirty="0">
                <a:solidFill>
                  <a:srgbClr val="7030A0"/>
                </a:solidFill>
              </a:rPr>
              <a:t> ,</a:t>
            </a:r>
            <a:r>
              <a:rPr lang="en-US" sz="3600" dirty="0" err="1">
                <a:solidFill>
                  <a:srgbClr val="7030A0"/>
                </a:solidFill>
              </a:rPr>
              <a:t>হাসি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ঠাট্টা,গান-বাজনা,টিভি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দেখা,বিভিন্ন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যায়গায়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বেড়াতে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যাওয়া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ইত্যাদি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বিনোদন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মূলক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কাজ</a:t>
            </a:r>
            <a:r>
              <a:rPr lang="en-US" sz="36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896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7" y="200579"/>
            <a:ext cx="569703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দলগত</a:t>
            </a:r>
            <a:r>
              <a:rPr lang="en-US" sz="4400" b="1" u="sng" dirty="0"/>
              <a:t> </a:t>
            </a:r>
            <a:r>
              <a:rPr lang="en-US" sz="4400" b="1" u="sng" dirty="0" err="1"/>
              <a:t>কাজ</a:t>
            </a:r>
            <a:endParaRPr lang="en-US" sz="3200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78375"/>
              </p:ext>
            </p:extLst>
          </p:nvPr>
        </p:nvGraphicFramePr>
        <p:xfrm>
          <a:off x="191729" y="1628221"/>
          <a:ext cx="1149882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পরিবারের</a:t>
                      </a:r>
                      <a:r>
                        <a:rPr lang="en-US" sz="2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কাজের</a:t>
                      </a:r>
                      <a:r>
                        <a:rPr lang="en-US" sz="2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ক্ষেত্র</a:t>
                      </a:r>
                      <a:endParaRPr lang="en-US" sz="2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               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পরিবারের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কাজের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সংক্ষিপ্ত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বিবরণ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79">
                <a:tc>
                  <a:txBody>
                    <a:bodyPr/>
                    <a:lstStyle/>
                    <a:p>
                      <a:r>
                        <a:rPr lang="en-US" sz="2400" dirty="0"/>
                        <a:t>১। </a:t>
                      </a:r>
                      <a:r>
                        <a:rPr lang="en-US" sz="2400" b="1" dirty="0" err="1"/>
                        <a:t>জৈবিক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কাজ</a:t>
                      </a:r>
                      <a:endParaRPr lang="en-US" sz="24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55">
                <a:tc>
                  <a:txBody>
                    <a:bodyPr/>
                    <a:lstStyle/>
                    <a:p>
                      <a:r>
                        <a:rPr lang="en-US" sz="2400" dirty="0"/>
                        <a:t>২। </a:t>
                      </a:r>
                      <a:r>
                        <a:rPr lang="en-US" sz="2400" b="1" dirty="0" err="1"/>
                        <a:t>শিক্ষামূলক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কাজ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৩। </a:t>
                      </a:r>
                      <a:r>
                        <a:rPr lang="en-US" sz="2400" b="1" dirty="0" err="1"/>
                        <a:t>অর্থনৈতিক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কাজ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৪। </a:t>
                      </a:r>
                      <a:r>
                        <a:rPr lang="en-US" sz="2400" b="1" dirty="0" err="1"/>
                        <a:t>রাজনৈতিক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কাজ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৫। </a:t>
                      </a:r>
                      <a:r>
                        <a:rPr lang="en-US" sz="2400" b="1" dirty="0" err="1"/>
                        <a:t>মনস্তাত্তিক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কাজ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৬।</a:t>
                      </a:r>
                      <a:r>
                        <a:rPr lang="en-US" sz="2400" b="1" dirty="0"/>
                        <a:t>বিনোদন </a:t>
                      </a:r>
                      <a:r>
                        <a:rPr lang="en-US" sz="2400" b="1" dirty="0" err="1"/>
                        <a:t>মূলক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কাজ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381" y="594756"/>
            <a:ext cx="5458691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  </a:t>
            </a:r>
            <a:r>
              <a:rPr lang="en-US" sz="6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60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1415" y="3399692"/>
            <a:ext cx="6975231" cy="64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73" y="3075057"/>
            <a:ext cx="12053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পরিবারের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কার্যাবলীর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বিস্তারিত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ব্যাখ্যা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করো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dirty="0">
                <a:solidFill>
                  <a:srgbClr val="0070C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95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2276DC-6561-4AB0-B765-8E7A0EAED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37B52A-7BD8-4C20-B248-261BAFB3076A}"/>
              </a:ext>
            </a:extLst>
          </p:cNvPr>
          <p:cNvSpPr txBox="1"/>
          <p:nvPr/>
        </p:nvSpPr>
        <p:spPr>
          <a:xfrm>
            <a:off x="3325091" y="526472"/>
            <a:ext cx="44117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3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252F-53F4-40EF-9181-DBAA4D1B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89" y="568036"/>
            <a:ext cx="5958993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</a:t>
            </a:r>
            <a:r>
              <a:rPr lang="en-US" sz="5400" b="1" dirty="0" err="1">
                <a:solidFill>
                  <a:schemeClr val="tx1"/>
                </a:solidFill>
              </a:rPr>
              <a:t>পরিচিতি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3373-456B-4705-A743-73813C3F6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789" y="2994170"/>
            <a:ext cx="5224702" cy="2767012"/>
          </a:xfrm>
        </p:spPr>
        <p:txBody>
          <a:bodyPr>
            <a:noAutofit/>
          </a:bodyPr>
          <a:lstStyle/>
          <a:p>
            <a:r>
              <a:rPr lang="en-US" sz="3200" b="1" dirty="0" err="1"/>
              <a:t>সালমা</a:t>
            </a:r>
            <a:r>
              <a:rPr lang="en-US" sz="3200" b="1" dirty="0"/>
              <a:t> </a:t>
            </a:r>
            <a:r>
              <a:rPr lang="en-US" sz="3200" b="1" dirty="0" err="1"/>
              <a:t>হাসেম</a:t>
            </a:r>
            <a:endParaRPr lang="en-US" sz="3200" b="1" dirty="0"/>
          </a:p>
          <a:p>
            <a:r>
              <a:rPr lang="en-US" sz="3200" b="1" dirty="0" err="1"/>
              <a:t>সহকারি</a:t>
            </a:r>
            <a:r>
              <a:rPr lang="en-US" sz="3200" b="1" dirty="0"/>
              <a:t> </a:t>
            </a:r>
            <a:r>
              <a:rPr lang="en-US" sz="3200" b="1" dirty="0" err="1"/>
              <a:t>শিক্ষক</a:t>
            </a:r>
            <a:endParaRPr lang="en-US" sz="3200" b="1" dirty="0"/>
          </a:p>
          <a:p>
            <a:r>
              <a:rPr lang="en-US" sz="3200" b="1" dirty="0" err="1"/>
              <a:t>তেঁতুলিয়া</a:t>
            </a:r>
            <a:r>
              <a:rPr lang="en-US" sz="3200" b="1" dirty="0"/>
              <a:t> </a:t>
            </a:r>
            <a:r>
              <a:rPr lang="en-US" sz="3200" b="1" dirty="0" err="1"/>
              <a:t>উচ্চ</a:t>
            </a:r>
            <a:r>
              <a:rPr lang="en-US" sz="3200" b="1" dirty="0"/>
              <a:t> </a:t>
            </a:r>
            <a:r>
              <a:rPr lang="en-US" sz="3200" b="1" dirty="0" err="1"/>
              <a:t>বিদ্যালয়</a:t>
            </a:r>
            <a:endParaRPr lang="en-US" sz="3200" b="1" dirty="0"/>
          </a:p>
          <a:p>
            <a:r>
              <a:rPr lang="en-US" sz="3200" b="1" dirty="0" err="1"/>
              <a:t>গফরগাঁও</a:t>
            </a:r>
            <a:r>
              <a:rPr lang="en-US" sz="3200" b="1" dirty="0"/>
              <a:t> </a:t>
            </a:r>
            <a:r>
              <a:rPr lang="en-US" sz="3200" b="1" dirty="0" err="1"/>
              <a:t>ময়মনসিংহ</a:t>
            </a:r>
            <a:r>
              <a:rPr lang="en-US" sz="3200" b="1" dirty="0"/>
              <a:t>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C94F5-0ACA-405D-96C7-D7D8B0C14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763" y="3363624"/>
            <a:ext cx="5633448" cy="2605375"/>
          </a:xfrm>
        </p:spPr>
        <p:txBody>
          <a:bodyPr>
            <a:noAutofit/>
          </a:bodyPr>
          <a:lstStyle/>
          <a:p>
            <a:r>
              <a:rPr lang="en-US" sz="2800" b="1" dirty="0" err="1"/>
              <a:t>শ্রেণিঃ</a:t>
            </a:r>
            <a:r>
              <a:rPr lang="en-US" sz="2800" b="1" dirty="0"/>
              <a:t> </a:t>
            </a:r>
            <a:r>
              <a:rPr lang="en-US" sz="2800" b="1" dirty="0" err="1"/>
              <a:t>নবম-দশম</a:t>
            </a:r>
            <a:endParaRPr lang="en-US" sz="2800" b="1" dirty="0"/>
          </a:p>
          <a:p>
            <a:r>
              <a:rPr lang="en-US" sz="2800" b="1" dirty="0" err="1"/>
              <a:t>বিষয়ঃ</a:t>
            </a:r>
            <a:r>
              <a:rPr lang="en-US" sz="2800" b="1" dirty="0"/>
              <a:t> </a:t>
            </a:r>
            <a:r>
              <a:rPr lang="en-US" sz="2800" b="1" dirty="0" err="1"/>
              <a:t>পৌরনীতি</a:t>
            </a:r>
            <a:r>
              <a:rPr lang="en-US" sz="2800" b="1" dirty="0"/>
              <a:t> ও </a:t>
            </a:r>
            <a:r>
              <a:rPr lang="en-US" sz="2800" b="1" dirty="0" err="1"/>
              <a:t>নাগরিকতা</a:t>
            </a:r>
            <a:endParaRPr lang="en-US" sz="2800" b="1" dirty="0"/>
          </a:p>
          <a:p>
            <a:r>
              <a:rPr lang="en-US" sz="2800" b="1" dirty="0" err="1"/>
              <a:t>অধ্যায়ঃ</a:t>
            </a:r>
            <a:r>
              <a:rPr lang="en-US" sz="2800" b="1" dirty="0"/>
              <a:t> </a:t>
            </a:r>
            <a:r>
              <a:rPr lang="en-US" sz="2800" b="1" dirty="0" err="1"/>
              <a:t>প্রথম</a:t>
            </a:r>
            <a:endParaRPr lang="en-US" sz="2800" b="1" dirty="0"/>
          </a:p>
          <a:p>
            <a:r>
              <a:rPr lang="en-US" sz="2800" b="1" dirty="0" err="1"/>
              <a:t>তারিখঃ</a:t>
            </a:r>
            <a:r>
              <a:rPr lang="en-US" sz="2800" b="1" dirty="0"/>
              <a:t> ২৯ -০৬-২০২১</a:t>
            </a:r>
          </a:p>
          <a:p>
            <a:r>
              <a:rPr lang="en-US" sz="2800" b="1" dirty="0" err="1"/>
              <a:t>সময়ঃ</a:t>
            </a:r>
            <a:r>
              <a:rPr lang="en-US" sz="2800" b="1" dirty="0"/>
              <a:t> ৫০ </a:t>
            </a:r>
            <a:r>
              <a:rPr lang="en-US" sz="2800" b="1" dirty="0" err="1"/>
              <a:t>মিনিট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30E99-BAB1-45B6-9A0D-9D77A38A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87" y="76676"/>
            <a:ext cx="2625796" cy="3352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41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980E8-691A-4DB1-9A68-C24A01F6B266}"/>
              </a:ext>
            </a:extLst>
          </p:cNvPr>
          <p:cNvSpPr txBox="1"/>
          <p:nvPr/>
        </p:nvSpPr>
        <p:spPr>
          <a:xfrm>
            <a:off x="1580793" y="218496"/>
            <a:ext cx="786089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4A99E-BE09-4214-8839-3D505D897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5" y="987937"/>
            <a:ext cx="10077685" cy="4807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EF5E91-50CE-4873-B60F-A786C3E6577A}"/>
              </a:ext>
            </a:extLst>
          </p:cNvPr>
          <p:cNvSpPr txBox="1"/>
          <p:nvPr/>
        </p:nvSpPr>
        <p:spPr>
          <a:xfrm>
            <a:off x="370497" y="5993173"/>
            <a:ext cx="111564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</p:txBody>
      </p:sp>
    </p:spTree>
    <p:extLst>
      <p:ext uri="{BB962C8B-B14F-4D97-AF65-F5344CB8AC3E}">
        <p14:creationId xmlns:p14="http://schemas.microsoft.com/office/powerpoint/2010/main" val="28925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FF35CE-7845-4F78-9C29-615D8DAB6357}"/>
              </a:ext>
            </a:extLst>
          </p:cNvPr>
          <p:cNvSpPr txBox="1"/>
          <p:nvPr/>
        </p:nvSpPr>
        <p:spPr>
          <a:xfrm>
            <a:off x="1136073" y="374073"/>
            <a:ext cx="850669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33022-19C3-4E52-AF6A-4874E93B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4" y="3708825"/>
            <a:ext cx="6971183" cy="314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851D67-A636-4C35-8CDD-DC8EE6AF78F9}"/>
              </a:ext>
            </a:extLst>
          </p:cNvPr>
          <p:cNvSpPr txBox="1"/>
          <p:nvPr/>
        </p:nvSpPr>
        <p:spPr>
          <a:xfrm>
            <a:off x="2992580" y="1859340"/>
            <a:ext cx="5059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3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9FEFE-BBC7-4311-9115-1FC03689753C}"/>
              </a:ext>
            </a:extLst>
          </p:cNvPr>
          <p:cNvSpPr txBox="1"/>
          <p:nvPr/>
        </p:nvSpPr>
        <p:spPr>
          <a:xfrm>
            <a:off x="1074261" y="274515"/>
            <a:ext cx="762639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শ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BAE00-1B3A-4FA4-9CDD-7E66F188CBAD}"/>
              </a:ext>
            </a:extLst>
          </p:cNvPr>
          <p:cNvSpPr txBox="1"/>
          <p:nvPr/>
        </p:nvSpPr>
        <p:spPr>
          <a:xfrm>
            <a:off x="958095" y="2259996"/>
            <a:ext cx="9945432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      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৩।পরিবারের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24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299" y="1524091"/>
            <a:ext cx="9910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সমাজ</a:t>
            </a:r>
            <a:r>
              <a:rPr lang="en-US" sz="3600" dirty="0"/>
              <a:t> </a:t>
            </a:r>
            <a:r>
              <a:rPr lang="en-US" sz="3600" dirty="0" err="1"/>
              <a:t>স্বীকৃত</a:t>
            </a:r>
            <a:r>
              <a:rPr lang="en-US" sz="3600" dirty="0"/>
              <a:t> </a:t>
            </a:r>
            <a:r>
              <a:rPr lang="en-US" sz="3600" dirty="0" err="1"/>
              <a:t>বিবাহবন্ধনে</a:t>
            </a:r>
            <a:r>
              <a:rPr lang="en-US" sz="3600" dirty="0"/>
              <a:t> </a:t>
            </a:r>
            <a:r>
              <a:rPr lang="en-US" sz="3600" dirty="0" err="1"/>
              <a:t>আবদ্ধ</a:t>
            </a:r>
            <a:r>
              <a:rPr lang="en-US" sz="3600" dirty="0"/>
              <a:t> </a:t>
            </a:r>
            <a:r>
              <a:rPr lang="en-US" sz="3600" dirty="0" err="1"/>
              <a:t>হয়ে</a:t>
            </a:r>
            <a:r>
              <a:rPr lang="en-US" sz="3600" dirty="0"/>
              <a:t> </a:t>
            </a:r>
            <a:r>
              <a:rPr lang="en-US" sz="3600" dirty="0" err="1"/>
              <a:t>স্বামী-স্ত্রীর</a:t>
            </a:r>
            <a:r>
              <a:rPr lang="en-US" sz="3600" dirty="0"/>
              <a:t> </a:t>
            </a:r>
            <a:r>
              <a:rPr lang="en-US" sz="3600" dirty="0" err="1"/>
              <a:t>একত্রে</a:t>
            </a:r>
            <a:r>
              <a:rPr lang="en-US" sz="3600" dirty="0"/>
              <a:t> </a:t>
            </a:r>
            <a:r>
              <a:rPr lang="en-US" sz="3600" dirty="0" err="1"/>
              <a:t>বসবাস</a:t>
            </a:r>
            <a:r>
              <a:rPr lang="en-US" sz="3600" dirty="0"/>
              <a:t> </a:t>
            </a:r>
            <a:r>
              <a:rPr lang="en-US" sz="3600" dirty="0" err="1"/>
              <a:t>করাকে</a:t>
            </a:r>
            <a:r>
              <a:rPr lang="en-US" sz="3600" dirty="0"/>
              <a:t> </a:t>
            </a:r>
            <a:r>
              <a:rPr lang="en-US" sz="3600" dirty="0" err="1"/>
              <a:t>পরিবার</a:t>
            </a:r>
            <a:r>
              <a:rPr lang="en-US" sz="3600" dirty="0"/>
              <a:t> </a:t>
            </a:r>
            <a:r>
              <a:rPr lang="en-US" sz="3600" dirty="0" err="1"/>
              <a:t>বলে</a:t>
            </a:r>
            <a:r>
              <a:rPr lang="en-US" sz="3600" dirty="0"/>
              <a:t> ।</a:t>
            </a:r>
            <a:r>
              <a:rPr lang="en-US" sz="3600" dirty="0" err="1"/>
              <a:t>অর্থা</a:t>
            </a:r>
            <a:r>
              <a:rPr lang="en-US" sz="3600" dirty="0"/>
              <a:t>ৎ </a:t>
            </a:r>
            <a:r>
              <a:rPr lang="en-US" sz="3600" dirty="0" err="1"/>
              <a:t>বৈবাহিক</a:t>
            </a:r>
            <a:r>
              <a:rPr lang="en-US" sz="3600" dirty="0"/>
              <a:t> </a:t>
            </a:r>
            <a:r>
              <a:rPr lang="en-US" sz="3600" dirty="0" err="1"/>
              <a:t>সম্পর্কের</a:t>
            </a:r>
            <a:r>
              <a:rPr lang="en-US" sz="3600" dirty="0"/>
              <a:t> </a:t>
            </a:r>
            <a:r>
              <a:rPr lang="en-US" sz="3600" dirty="0" err="1"/>
              <a:t>ভিত্তিতে</a:t>
            </a:r>
            <a:r>
              <a:rPr lang="en-US" sz="3600" dirty="0"/>
              <a:t> </a:t>
            </a:r>
            <a:r>
              <a:rPr lang="en-US" sz="3600" dirty="0" err="1"/>
              <a:t>এক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en-US" sz="3600" dirty="0" err="1"/>
              <a:t>একাধিক</a:t>
            </a:r>
            <a:r>
              <a:rPr lang="en-US" sz="3600" dirty="0"/>
              <a:t> </a:t>
            </a:r>
            <a:r>
              <a:rPr lang="en-US" sz="3600" dirty="0" err="1"/>
              <a:t>পুরুষ</a:t>
            </a:r>
            <a:r>
              <a:rPr lang="en-US" sz="3600" dirty="0"/>
              <a:t> ও </a:t>
            </a:r>
            <a:r>
              <a:rPr lang="en-US" sz="3600" dirty="0" err="1"/>
              <a:t>মহিলা,তাদের</a:t>
            </a:r>
            <a:r>
              <a:rPr lang="en-US" sz="3600" dirty="0"/>
              <a:t> </a:t>
            </a:r>
            <a:r>
              <a:rPr lang="en-US" sz="3600" dirty="0" err="1"/>
              <a:t>সন্তানাদি,পিতামাতি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অন্যান্য</a:t>
            </a:r>
            <a:r>
              <a:rPr lang="en-US" sz="3600" dirty="0"/>
              <a:t> </a:t>
            </a:r>
            <a:r>
              <a:rPr lang="en-US" sz="3600" dirty="0" err="1"/>
              <a:t>পরিজন</a:t>
            </a:r>
            <a:r>
              <a:rPr lang="en-US" sz="3600" dirty="0"/>
              <a:t> </a:t>
            </a:r>
            <a:r>
              <a:rPr lang="en-US" sz="3600" dirty="0" err="1"/>
              <a:t>নিয়ে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সংগঠন</a:t>
            </a:r>
            <a:r>
              <a:rPr lang="en-US" sz="3600" dirty="0"/>
              <a:t> </a:t>
            </a:r>
            <a:r>
              <a:rPr lang="en-US" sz="3600" dirty="0" err="1"/>
              <a:t>গড়ে</a:t>
            </a:r>
            <a:r>
              <a:rPr lang="en-US" sz="3600" dirty="0"/>
              <a:t> </a:t>
            </a:r>
            <a:r>
              <a:rPr lang="en-US" sz="3600" dirty="0" err="1"/>
              <a:t>উঠে</a:t>
            </a:r>
            <a:r>
              <a:rPr lang="en-US" sz="3600" dirty="0"/>
              <a:t> </a:t>
            </a:r>
            <a:r>
              <a:rPr lang="en-US" sz="3600" dirty="0" err="1"/>
              <a:t>তাকে</a:t>
            </a:r>
            <a:r>
              <a:rPr lang="en-US" sz="3600" dirty="0"/>
              <a:t> </a:t>
            </a:r>
            <a:r>
              <a:rPr lang="en-US" sz="3600" dirty="0" err="1"/>
              <a:t>পরিবার</a:t>
            </a:r>
            <a:r>
              <a:rPr lang="en-US" sz="3600" dirty="0"/>
              <a:t> </a:t>
            </a:r>
            <a:r>
              <a:rPr lang="en-US" sz="3600" dirty="0" err="1"/>
              <a:t>বলে।তবে</a:t>
            </a:r>
            <a:r>
              <a:rPr lang="en-US" sz="3600" dirty="0"/>
              <a:t> </a:t>
            </a:r>
            <a:r>
              <a:rPr lang="en-US" sz="3600" dirty="0" err="1"/>
              <a:t>সুধু</a:t>
            </a:r>
            <a:r>
              <a:rPr lang="en-US" sz="3600" dirty="0"/>
              <a:t> </a:t>
            </a:r>
            <a:r>
              <a:rPr lang="en-US" sz="3600" dirty="0" err="1"/>
              <a:t>একজন</a:t>
            </a:r>
            <a:r>
              <a:rPr lang="en-US" sz="3600" dirty="0"/>
              <a:t> </a:t>
            </a:r>
            <a:r>
              <a:rPr lang="en-US" sz="3600" dirty="0" err="1"/>
              <a:t>মহিলা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en-US" sz="3600" dirty="0" err="1"/>
              <a:t>একজন</a:t>
            </a:r>
            <a:r>
              <a:rPr lang="en-US" sz="3600" dirty="0"/>
              <a:t> </a:t>
            </a:r>
            <a:r>
              <a:rPr lang="en-US" sz="3600" dirty="0" err="1"/>
              <a:t>পুরুষকে</a:t>
            </a:r>
            <a:r>
              <a:rPr lang="en-US" sz="3600" dirty="0"/>
              <a:t> </a:t>
            </a:r>
            <a:r>
              <a:rPr lang="en-US" sz="3600" dirty="0" err="1"/>
              <a:t>পরিবার</a:t>
            </a:r>
            <a:r>
              <a:rPr lang="en-US" sz="3600" dirty="0"/>
              <a:t> </a:t>
            </a:r>
            <a:r>
              <a:rPr lang="en-US" sz="3600" dirty="0" err="1"/>
              <a:t>বলা</a:t>
            </a:r>
            <a:r>
              <a:rPr lang="en-US" sz="3600" dirty="0"/>
              <a:t> </a:t>
            </a:r>
            <a:r>
              <a:rPr lang="en-US" sz="3600" dirty="0" err="1"/>
              <a:t>যায়</a:t>
            </a:r>
            <a:r>
              <a:rPr lang="en-US" sz="3600" dirty="0"/>
              <a:t> </a:t>
            </a:r>
            <a:r>
              <a:rPr lang="en-US" sz="3600" dirty="0" err="1"/>
              <a:t>না</a:t>
            </a:r>
            <a:r>
              <a:rPr lang="en-US" sz="3600" dirty="0"/>
              <a:t>। </a:t>
            </a:r>
            <a:r>
              <a:rPr lang="en-US" sz="3600" dirty="0" err="1"/>
              <a:t>মূলত</a:t>
            </a:r>
            <a:r>
              <a:rPr lang="en-US" sz="3600" dirty="0"/>
              <a:t> </a:t>
            </a:r>
            <a:r>
              <a:rPr lang="en-US" sz="3600" dirty="0" err="1"/>
              <a:t>পরিবার</a:t>
            </a:r>
            <a:r>
              <a:rPr lang="en-US" sz="3600" dirty="0"/>
              <a:t> </a:t>
            </a:r>
            <a:r>
              <a:rPr lang="en-US" sz="3600" dirty="0" err="1"/>
              <a:t>হলো</a:t>
            </a:r>
            <a:r>
              <a:rPr lang="en-US" sz="3600" dirty="0"/>
              <a:t> </a:t>
            </a:r>
            <a:r>
              <a:rPr lang="en-US" sz="3600" dirty="0" err="1"/>
              <a:t>স্নেহ,মায়া,মমতা,ভালোবাসার</a:t>
            </a:r>
            <a:r>
              <a:rPr lang="en-US" sz="3600" dirty="0"/>
              <a:t> </a:t>
            </a:r>
            <a:r>
              <a:rPr lang="en-US" sz="3600" dirty="0" err="1"/>
              <a:t>বন্ধনে</a:t>
            </a:r>
            <a:r>
              <a:rPr lang="en-US" sz="3600" dirty="0"/>
              <a:t> </a:t>
            </a:r>
            <a:r>
              <a:rPr lang="en-US" sz="3600" dirty="0" err="1"/>
              <a:t>আবদ্ধ</a:t>
            </a:r>
            <a:r>
              <a:rPr lang="en-US" sz="3600" dirty="0"/>
              <a:t> </a:t>
            </a:r>
            <a:r>
              <a:rPr lang="en-US" sz="3600" dirty="0" err="1"/>
              <a:t>হয়ে</a:t>
            </a:r>
            <a:r>
              <a:rPr lang="en-US" sz="3600" dirty="0"/>
              <a:t> </a:t>
            </a:r>
            <a:r>
              <a:rPr lang="en-US" sz="3600" dirty="0" err="1"/>
              <a:t>গঠিত</a:t>
            </a:r>
            <a:r>
              <a:rPr lang="en-US" sz="3600" dirty="0"/>
              <a:t> </a:t>
            </a:r>
            <a:r>
              <a:rPr lang="en-US" sz="3600" dirty="0" err="1"/>
              <a:t>ক্ষুদ্র</a:t>
            </a:r>
            <a:r>
              <a:rPr lang="en-US" sz="3600" dirty="0"/>
              <a:t> </a:t>
            </a:r>
            <a:r>
              <a:rPr lang="en-US" sz="3600" dirty="0" err="1"/>
              <a:t>সামাজিক</a:t>
            </a:r>
            <a:r>
              <a:rPr lang="en-US" sz="3600" dirty="0"/>
              <a:t> </a:t>
            </a:r>
            <a:r>
              <a:rPr lang="en-US" sz="3600" dirty="0" err="1"/>
              <a:t>প্রতিষ্ঠান</a:t>
            </a:r>
            <a:r>
              <a:rPr lang="en-US" sz="3600" dirty="0"/>
              <a:t>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F315D-D6F1-4997-BCDB-6FE8023A59DF}"/>
              </a:ext>
            </a:extLst>
          </p:cNvPr>
          <p:cNvSpPr txBox="1"/>
          <p:nvPr/>
        </p:nvSpPr>
        <p:spPr>
          <a:xfrm>
            <a:off x="1586879" y="255596"/>
            <a:ext cx="762639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6582A8D7-0285-4AD4-994E-AF4FCA4C7C36}"/>
              </a:ext>
            </a:extLst>
          </p:cNvPr>
          <p:cNvSpPr/>
          <p:nvPr/>
        </p:nvSpPr>
        <p:spPr>
          <a:xfrm>
            <a:off x="394282" y="1222888"/>
            <a:ext cx="10431329" cy="4412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713CB8-48F5-4A2A-B79C-72BFA0F2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71" y="1696733"/>
            <a:ext cx="8566079" cy="4277033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70C0"/>
                </a:solidFill>
              </a:rPr>
              <a:t>ম্যাকাইভারের</a:t>
            </a:r>
            <a:r>
              <a:rPr lang="en-US" sz="5400" b="1" dirty="0">
                <a:solidFill>
                  <a:srgbClr val="0070C0"/>
                </a:solidFill>
              </a:rPr>
              <a:t>  </a:t>
            </a:r>
            <a:r>
              <a:rPr lang="en-US" sz="5400" b="1" dirty="0" err="1">
                <a:solidFill>
                  <a:srgbClr val="0070C0"/>
                </a:solidFill>
              </a:rPr>
              <a:t>মতে</a:t>
            </a:r>
            <a:r>
              <a:rPr lang="en-US" sz="5400" b="1" dirty="0">
                <a:solidFill>
                  <a:srgbClr val="0070C0"/>
                </a:solidFill>
              </a:rPr>
              <a:t>,</a:t>
            </a:r>
            <a:br>
              <a:rPr lang="en-US" sz="5400" dirty="0">
                <a:solidFill>
                  <a:srgbClr val="0070C0"/>
                </a:solidFill>
              </a:rPr>
            </a:b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4400" dirty="0" err="1">
                <a:solidFill>
                  <a:schemeClr val="tx1"/>
                </a:solidFill>
              </a:rPr>
              <a:t>সন্তান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জন্মদান</a:t>
            </a:r>
            <a:r>
              <a:rPr lang="en-US" sz="4400" dirty="0">
                <a:solidFill>
                  <a:schemeClr val="tx1"/>
                </a:solidFill>
              </a:rPr>
              <a:t> ও </a:t>
            </a:r>
            <a:r>
              <a:rPr lang="en-US" sz="4400" dirty="0" err="1">
                <a:solidFill>
                  <a:schemeClr val="tx1"/>
                </a:solidFill>
              </a:rPr>
              <a:t>লালন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পালনের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জন্য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সংগঠিত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ক্ষদ্র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বর্গকে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পরিবার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বলে</a:t>
            </a:r>
            <a:r>
              <a:rPr lang="en-US" sz="4400" dirty="0">
                <a:solidFill>
                  <a:schemeClr val="tx1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00559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815" y="289880"/>
            <a:ext cx="1121898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        </a:t>
            </a:r>
            <a:r>
              <a:rPr lang="en-US" sz="5400" b="1" dirty="0" err="1">
                <a:solidFill>
                  <a:srgbClr val="0070C0"/>
                </a:solidFill>
              </a:rPr>
              <a:t>পরিবারের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শ্রেনীবিভাগঃ</a:t>
            </a:r>
            <a:endParaRPr lang="en-US" sz="5400" b="1" dirty="0">
              <a:solidFill>
                <a:srgbClr val="0070C0"/>
              </a:solidFill>
            </a:endParaRPr>
          </a:p>
          <a:p>
            <a:endParaRPr lang="en-US" sz="4000" dirty="0"/>
          </a:p>
          <a:p>
            <a:r>
              <a:rPr lang="en-US" sz="4000" dirty="0" err="1"/>
              <a:t>কতগুলো</a:t>
            </a:r>
            <a:r>
              <a:rPr lang="en-US" sz="4000" dirty="0"/>
              <a:t> </a:t>
            </a:r>
            <a:r>
              <a:rPr lang="en-US" sz="4000" dirty="0" err="1"/>
              <a:t>নীতির</a:t>
            </a:r>
            <a:r>
              <a:rPr lang="en-US" sz="4000" dirty="0"/>
              <a:t> </a:t>
            </a:r>
            <a:r>
              <a:rPr lang="en-US" sz="4000" dirty="0" err="1"/>
              <a:t>ভিত্তিতে</a:t>
            </a:r>
            <a:r>
              <a:rPr lang="en-US" sz="4000" dirty="0"/>
              <a:t> </a:t>
            </a:r>
            <a:r>
              <a:rPr lang="en-US" sz="4000" dirty="0" err="1"/>
              <a:t>পরিবারের</a:t>
            </a:r>
            <a:r>
              <a:rPr lang="en-US" sz="4000" dirty="0"/>
              <a:t> </a:t>
            </a:r>
            <a:r>
              <a:rPr lang="en-US" sz="4000" dirty="0" err="1"/>
              <a:t>শ্রেনিবিভাগ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</a:t>
            </a:r>
            <a:r>
              <a:rPr lang="en-US" sz="4000" dirty="0" err="1"/>
              <a:t>যায়</a:t>
            </a:r>
            <a:r>
              <a:rPr lang="en-US" sz="4000" dirty="0"/>
              <a:t>। </a:t>
            </a:r>
            <a:r>
              <a:rPr lang="en-US" sz="4000" dirty="0" err="1"/>
              <a:t>যেমন</a:t>
            </a:r>
            <a:r>
              <a:rPr lang="en-US" sz="4000" dirty="0"/>
              <a:t>-</a:t>
            </a:r>
          </a:p>
          <a:p>
            <a:endParaRPr lang="en-US" sz="4000" dirty="0"/>
          </a:p>
          <a:p>
            <a:r>
              <a:rPr lang="en-US" sz="4000" dirty="0"/>
              <a:t>    ১। </a:t>
            </a:r>
            <a:r>
              <a:rPr lang="en-US" sz="4000" b="1" dirty="0" err="1"/>
              <a:t>বংশ</a:t>
            </a:r>
            <a:r>
              <a:rPr lang="en-US" sz="4000" b="1" dirty="0"/>
              <a:t> </a:t>
            </a:r>
            <a:r>
              <a:rPr lang="en-US" sz="4000" b="1" dirty="0" err="1"/>
              <a:t>গণনা</a:t>
            </a:r>
            <a:r>
              <a:rPr lang="en-US" sz="4000" b="1" dirty="0"/>
              <a:t> ও </a:t>
            </a:r>
            <a:r>
              <a:rPr lang="en-US" sz="4000" b="1" dirty="0" err="1"/>
              <a:t>নেতৃত্ব</a:t>
            </a:r>
            <a:endParaRPr lang="en-US" sz="4000" b="1" dirty="0"/>
          </a:p>
          <a:p>
            <a:r>
              <a:rPr lang="en-US" sz="4000" dirty="0"/>
              <a:t>     ২। </a:t>
            </a:r>
            <a:r>
              <a:rPr lang="en-US" sz="4000" b="1" dirty="0" err="1"/>
              <a:t>পারিবারি</a:t>
            </a:r>
            <a:r>
              <a:rPr lang="en-US" sz="4000" b="1" dirty="0"/>
              <a:t> </a:t>
            </a:r>
            <a:r>
              <a:rPr lang="en-US" sz="4000" b="1" dirty="0" err="1"/>
              <a:t>কাঠামো</a:t>
            </a:r>
            <a:endParaRPr lang="en-US" sz="4000" b="1" dirty="0"/>
          </a:p>
          <a:p>
            <a:r>
              <a:rPr lang="en-US" sz="4000" dirty="0"/>
              <a:t>      ৩। </a:t>
            </a:r>
            <a:r>
              <a:rPr lang="en-US" sz="4000" b="1" dirty="0" err="1"/>
              <a:t>বৈবাহিক</a:t>
            </a:r>
            <a:r>
              <a:rPr lang="en-US" sz="4000" b="1" dirty="0"/>
              <a:t> </a:t>
            </a:r>
            <a:r>
              <a:rPr lang="en-US" sz="4000" b="1" dirty="0" err="1"/>
              <a:t>সূত্র</a:t>
            </a:r>
            <a:endParaRPr lang="en-US" sz="4000" b="1" dirty="0"/>
          </a:p>
          <a:p>
            <a:r>
              <a:rPr lang="en-US" sz="4000" dirty="0">
                <a:solidFill>
                  <a:srgbClr val="7030A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335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C05D95-3083-41E9-A273-D46A87337204}"/>
              </a:ext>
            </a:extLst>
          </p:cNvPr>
          <p:cNvSpPr txBox="1"/>
          <p:nvPr/>
        </p:nvSpPr>
        <p:spPr>
          <a:xfrm>
            <a:off x="377537" y="525580"/>
            <a:ext cx="11177154" cy="6191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000" b="1" u="sng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বংশ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গণনা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নেতৃত্বঃ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নীতির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ভিত্তিতে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পরিবার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দুই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ভাগে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ভাগ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যায়।যথা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পিতৃতান্ত্রিক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মাতৃতান্ত্রিক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পরিবার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000" b="1" u="sng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পারিবারিক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কাঠামো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পারিবারিক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কাঠামোর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ভিত্তিতে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পরিবার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দুই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ধরনের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যথাঃএকক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পরিবার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যৌথ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পরিবার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000" b="1" u="sng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বৈবাহিক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সূত্রঃ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নীতির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ভিত্তি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পরিবার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তিন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ধরনের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লক্ষ্য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যায়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যথাঃ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একপত্নিক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বহুপত্নিক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বহুপতি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পরিবার</a:t>
            </a:r>
            <a:r>
              <a:rPr lang="en-US" sz="4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949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1261</TotalTime>
  <Words>532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Nirmala UI</vt:lpstr>
      <vt:lpstr>Trebuchet MS</vt:lpstr>
      <vt:lpstr>Wingdings 3</vt:lpstr>
      <vt:lpstr>Facet</vt:lpstr>
      <vt:lpstr>PowerPoint Presentation</vt:lpstr>
      <vt:lpstr>          পরিচিতি</vt:lpstr>
      <vt:lpstr>PowerPoint Presentation</vt:lpstr>
      <vt:lpstr>PowerPoint Presentation</vt:lpstr>
      <vt:lpstr>PowerPoint Presentation</vt:lpstr>
      <vt:lpstr>PowerPoint Presentation</vt:lpstr>
      <vt:lpstr>ম্যাকাইভারের  মতে,  সন্তান জন্মদান ও লালন পালনের জন্য সংগঠিত ক্ষদ্র বর্গকে পরিবার বলে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sadmansadik2006@gmail.com</cp:lastModifiedBy>
  <cp:revision>149</cp:revision>
  <dcterms:created xsi:type="dcterms:W3CDTF">2020-03-09T13:21:11Z</dcterms:created>
  <dcterms:modified xsi:type="dcterms:W3CDTF">2021-07-05T23:51:44Z</dcterms:modified>
</cp:coreProperties>
</file>