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990099"/>
    <a:srgbClr val="000000"/>
    <a:srgbClr val="4ED03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710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489BD6-F693-45C8-A56E-9107405C4B62}" type="datetimeFigureOut">
              <a:rPr lang="en-US" smtClean="0"/>
              <a:pPr/>
              <a:t>7/4/2021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297A8-B101-4F87-8631-DFCCB92CE3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297A8-B101-4F87-8631-DFCCB92CE395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বলবেন সতেজতা থাকতেই মরিচ ফল্গুলো ভেঙে পরিষ্কার পাত্রে সাবধানে বীজ বের করে নিতে হবে।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297A8-B101-4F87-8631-DFCCB92CE395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452"/>
            </a:avLst>
          </a:prstGeom>
          <a:solidFill>
            <a:srgbClr val="4ED03C"/>
          </a:solidFill>
          <a:ln w="12700"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981200" y="2209800"/>
            <a:ext cx="5105400" cy="41148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209800" y="457200"/>
            <a:ext cx="4572000" cy="1066800"/>
          </a:xfrm>
          <a:prstGeom prst="ellipse">
            <a:avLst/>
          </a:prstGeom>
          <a:solidFill>
            <a:srgbClr val="92D050"/>
          </a:solidFill>
          <a:ln w="12700"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আজকের পাঠে সবাইকে স্বাগত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OHAG\Desktop\New folder (6)\RiceGrainStorag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179" r="69089"/>
          <a:stretch/>
        </p:blipFill>
        <p:spPr bwMode="auto">
          <a:xfrm>
            <a:off x="609600" y="457200"/>
            <a:ext cx="2590800" cy="3413235"/>
          </a:xfrm>
          <a:prstGeom prst="rect">
            <a:avLst/>
          </a:prstGeom>
          <a:noFill/>
          <a:ln w="12700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SOHAG\Desktop\New folder (6)\k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57200"/>
            <a:ext cx="5257800" cy="3429000"/>
          </a:xfrm>
          <a:prstGeom prst="rect">
            <a:avLst/>
          </a:prstGeom>
          <a:noFill/>
          <a:ln w="12700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4267200"/>
            <a:ext cx="2743200" cy="954107"/>
          </a:xfrm>
          <a:prstGeom prst="rect">
            <a:avLst/>
          </a:prstGeom>
          <a:solidFill>
            <a:srgbClr val="92D050"/>
          </a:solidFill>
          <a:ln w="12700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বীজ পাত্র পূর্ণ করে বীজ রাখা ভালো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0" y="4267200"/>
            <a:ext cx="5257800" cy="1384995"/>
          </a:xfrm>
          <a:prstGeom prst="rect">
            <a:avLst/>
          </a:prstGeom>
          <a:solidFill>
            <a:srgbClr val="92D050"/>
          </a:solidFill>
          <a:ln w="12700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বীজের পরিচয়,তারিখ,কোনো রাসায়নিক বালাইনাশক ব্যভার করা হয়েছে কি না ,স্বাক্ষর দেওয়া প্রয়োজন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295400"/>
            <a:ext cx="5638800" cy="769441"/>
          </a:xfrm>
          <a:prstGeom prst="rect">
            <a:avLst/>
          </a:prstGeom>
          <a:solidFill>
            <a:srgbClr val="92D050"/>
          </a:solidFill>
          <a:ln w="12700"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মরিচের বীজ সংরক্ষনের ধাপ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OHAG\Desktop\New folder\KPPCONT_0548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8001000" cy="56388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OHAG\Desktop\New folder\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3584028" cy="3352800"/>
          </a:xfrm>
          <a:prstGeom prst="rect">
            <a:avLst/>
          </a:prstGeom>
          <a:noFill/>
          <a:ln w="12700"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066800"/>
            <a:ext cx="3807372" cy="3429000"/>
          </a:xfrm>
          <a:prstGeom prst="rect">
            <a:avLst/>
          </a:prstGeom>
          <a:noFill/>
          <a:ln w="12700"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4191000" y="2590800"/>
            <a:ext cx="609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মডেল কন্টেন\কন্টেন\পাঠানু হয়েছে\Chili+Peppers+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"/>
            <a:ext cx="7543800" cy="4495800"/>
          </a:xfrm>
          <a:prstGeom prst="rect">
            <a:avLst/>
          </a:prstGeom>
          <a:noFill/>
          <a:ln w="12700"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5638800"/>
            <a:ext cx="7543800" cy="461665"/>
          </a:xfrm>
          <a:prstGeom prst="rect">
            <a:avLst/>
          </a:prstGeom>
          <a:solidFill>
            <a:srgbClr val="92D050"/>
          </a:solidFill>
          <a:ln w="12700"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রোগ লক্ষণযুক্ত বীজ থাকলে তা বাছাই করে ফেলে রোদে ২ ঘন্টা শুকাতে হবে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OHAG\Desktop\New folder\d-532-107_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4038600" cy="4114798"/>
          </a:xfrm>
          <a:prstGeom prst="rect">
            <a:avLst/>
          </a:prstGeom>
          <a:ln w="9525" cap="sq">
            <a:noFill/>
            <a:prstDash val="solid"/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SOHAG\Desktop\New folder (2)\IMG_20150513_075140 - 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686300" y="571500"/>
            <a:ext cx="4114800" cy="3886200"/>
          </a:xfrm>
          <a:prstGeom prst="rect">
            <a:avLst/>
          </a:prstGeom>
          <a:ln w="9525" cap="sq">
            <a:noFill/>
            <a:prstDash val="solid"/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4953000"/>
            <a:ext cx="4038600" cy="954107"/>
          </a:xfrm>
          <a:prstGeom prst="rect">
            <a:avLst/>
          </a:prstGeom>
          <a:solidFill>
            <a:srgbClr val="92D050"/>
          </a:solidFill>
          <a:ln w="9525"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কম বীজ সংরক্ষনের জন্য জিপারযুক্ত প্লাস্টিক ব্যাগ সর্বোত্তম।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400" y="4953000"/>
            <a:ext cx="3886200" cy="954107"/>
          </a:xfrm>
          <a:prstGeom prst="rect">
            <a:avLst/>
          </a:prstGeom>
          <a:solidFill>
            <a:srgbClr val="92D050"/>
          </a:solidFill>
          <a:ln w="9525"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বীজের প্যাকেটগুলোতে লেবেল লাগাতে হবে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SOHAG\Desktop\New folder\28340917-Hand-hold-Empty-glass-jar-with-aluminum-lid-isolated-on-white-background-Stock-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3810000" cy="3886200"/>
          </a:xfrm>
          <a:prstGeom prst="rect">
            <a:avLst/>
          </a:prstGeom>
          <a:noFill/>
          <a:ln w="9525"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মডেল কন্টেন\কন্টেন\পাঠানু হয়েছে\640_seed-ban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547" y="457200"/>
            <a:ext cx="4198453" cy="3886200"/>
          </a:xfrm>
          <a:prstGeom prst="rect">
            <a:avLst/>
          </a:prstGeom>
          <a:noFill/>
          <a:ln w="9525"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4724400"/>
            <a:ext cx="3810000" cy="1384995"/>
          </a:xfrm>
          <a:prstGeom prst="rect">
            <a:avLst/>
          </a:prstGeom>
          <a:solidFill>
            <a:srgbClr val="92D050"/>
          </a:solidFill>
          <a:ln w="9525"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ছোট ছোট বীজের প্যাকেটগুলো একটি স্বচ্ছ অড় বয়ামে ভরে রাখতে হবে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4800600"/>
            <a:ext cx="4191000" cy="1323439"/>
          </a:xfrm>
          <a:prstGeom prst="rect">
            <a:avLst/>
          </a:prstGeom>
          <a:solidFill>
            <a:srgbClr val="92D050"/>
          </a:solidFill>
          <a:ln w="9525"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বয়ামটি একটি নিরাপদ শুকনো স্থানে রাখতে হবে।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276600"/>
            <a:ext cx="8229600" cy="584775"/>
          </a:xfrm>
          <a:prstGeom prst="rect">
            <a:avLst/>
          </a:prstGeom>
          <a:solidFill>
            <a:srgbClr val="92D050"/>
          </a:solidFill>
          <a:ln w="9525"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কৃষকদের জন্য বীজ সংরক্ষন অত্যন্ত গুরুত্বপূর্ণ কেন? ব্যাখ্যা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1066800"/>
            <a:ext cx="3733800" cy="707886"/>
          </a:xfrm>
          <a:prstGeom prst="rect">
            <a:avLst/>
          </a:prstGeom>
          <a:solidFill>
            <a:srgbClr val="92D050"/>
          </a:solidFill>
          <a:ln w="9525"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86000" y="533400"/>
            <a:ext cx="3733800" cy="1143000"/>
          </a:xfrm>
          <a:prstGeom prst="ellipse">
            <a:avLst/>
          </a:prstGeom>
          <a:solidFill>
            <a:srgbClr val="92D050"/>
          </a:solidFill>
          <a:ln w="12700"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057400"/>
            <a:ext cx="8305800" cy="523220"/>
          </a:xfrm>
          <a:prstGeom prst="rect">
            <a:avLst/>
          </a:prstGeom>
          <a:solidFill>
            <a:srgbClr val="92D050"/>
          </a:solidFill>
          <a:ln w="9525"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১)মরিচের বীজ সংরক্ষনের জন্য রোধে শুকাতে হবে কত ঘন্টা?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2971800"/>
            <a:ext cx="8305800" cy="584775"/>
          </a:xfrm>
          <a:prstGeom prst="rect">
            <a:avLst/>
          </a:prstGeom>
          <a:solidFill>
            <a:srgbClr val="FFC000"/>
          </a:solidFill>
          <a:ln w="9525"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ক) ১ ঘন্টা    খ) ২ ঘন্টা    গ ) ৩ ঘন্টা    ঘ) ৪ ঘন্টা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3962400"/>
            <a:ext cx="8305800" cy="523220"/>
          </a:xfrm>
          <a:prstGeom prst="rect">
            <a:avLst/>
          </a:prstGeom>
          <a:solidFill>
            <a:srgbClr val="92D050"/>
          </a:solidFill>
          <a:ln w="9525"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২) বীজ ধান ঠিকমতো শুকানো হলো কি না তা কিভাবে পরীক্ষা করা যায়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4800600"/>
            <a:ext cx="8305800" cy="400110"/>
          </a:xfrm>
          <a:prstGeom prst="rect">
            <a:avLst/>
          </a:prstGeom>
          <a:solidFill>
            <a:srgbClr val="FFC000"/>
          </a:solidFill>
          <a:ln w="9525"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2000" dirty="0" smtClean="0"/>
              <a:t>ক) ওজন করে    খ) দাঁতে কেটে    গ) গুঁড়া করে    ঘ) মিশ্রনের মাধ্যমে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86000" y="533400"/>
            <a:ext cx="3429000" cy="1066800"/>
          </a:xfrm>
          <a:prstGeom prst="ellipse">
            <a:avLst/>
          </a:prstGeom>
          <a:solidFill>
            <a:srgbClr val="92D050"/>
          </a:solidFill>
          <a:ln w="952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514600"/>
            <a:ext cx="8001000" cy="954107"/>
          </a:xfrm>
          <a:prstGeom prst="rect">
            <a:avLst/>
          </a:prstGeom>
          <a:solidFill>
            <a:srgbClr val="92D050"/>
          </a:solidFill>
          <a:ln w="9525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তোমার বাড়ীতে বা তোমার এলাকার যে কোনো একটি ফসলের বীজ সংরক্ষনের পদ্ধতি বর্ণনা কর।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381000"/>
            <a:ext cx="2057400" cy="707886"/>
          </a:xfrm>
          <a:prstGeom prst="rect">
            <a:avLst/>
          </a:prstGeom>
          <a:solidFill>
            <a:srgbClr val="92D050"/>
          </a:solidFill>
          <a:ln w="12700"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33400" y="457200"/>
            <a:ext cx="3276600" cy="2819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57200"/>
            <a:ext cx="2081212" cy="2856063"/>
          </a:xfrm>
          <a:prstGeom prst="rect">
            <a:avLst/>
          </a:prstGeom>
          <a:noFill/>
          <a:ln w="12700"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rot="5400000">
            <a:off x="3086100" y="5067300"/>
            <a:ext cx="2971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200" y="3886200"/>
            <a:ext cx="3962400" cy="2246769"/>
          </a:xfrm>
          <a:prstGeom prst="rect">
            <a:avLst/>
          </a:prstGeom>
          <a:solidFill>
            <a:srgbClr val="92D050">
              <a:alpha val="98824"/>
            </a:srgbClr>
          </a:solidFill>
          <a:ln w="12700"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সুব্রত চন্দ্র বিশ্বাস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ওয়াহিদ সিদ্দেক উচ্চ বিদ্যালয়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মৌলভীবাজার সদর।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24400" y="3886200"/>
            <a:ext cx="4038600" cy="2246769"/>
          </a:xfrm>
          <a:prstGeom prst="rect">
            <a:avLst/>
          </a:prstGeom>
          <a:solidFill>
            <a:srgbClr val="92D050"/>
          </a:solidFill>
          <a:ln w="12700"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বিষয়ঃ কৃষিশিক্ষা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অধ্যায়ঃ তৃতীয়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পাঠঃ ০৯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সময়ঃ ৪০ মিনিট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0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581400" y="3810000"/>
            <a:ext cx="5029200" cy="2514600"/>
          </a:xfrm>
          <a:prstGeom prst="ellipse">
            <a:avLst/>
          </a:prstGeom>
          <a:solidFill>
            <a:srgbClr val="92D050"/>
          </a:solidFill>
          <a:ln w="12700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পাঠ এখানেই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সমাপ্ত।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আগামী পাঠে সবাইকে আমন্ত্রণ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ধন্যবাদ।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752600" y="609600"/>
            <a:ext cx="5334000" cy="28956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591" t="38362" r="29722" b="33836"/>
          <a:stretch/>
        </p:blipFill>
        <p:spPr bwMode="auto">
          <a:xfrm>
            <a:off x="381000" y="1143000"/>
            <a:ext cx="4114800" cy="2590800"/>
          </a:xfrm>
          <a:prstGeom prst="rect">
            <a:avLst/>
          </a:prstGeom>
          <a:noFill/>
          <a:ln w="12700"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063" t="38901" r="29765" b="33513"/>
          <a:stretch/>
        </p:blipFill>
        <p:spPr bwMode="auto">
          <a:xfrm>
            <a:off x="4572000" y="1143000"/>
            <a:ext cx="4114800" cy="2590800"/>
          </a:xfrm>
          <a:prstGeom prst="rect">
            <a:avLst/>
          </a:prstGeom>
          <a:noFill/>
          <a:ln w="12700"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700" t="38902" r="29523" b="33727"/>
          <a:stretch/>
        </p:blipFill>
        <p:spPr bwMode="auto">
          <a:xfrm>
            <a:off x="381000" y="3810000"/>
            <a:ext cx="4114800" cy="2590800"/>
          </a:xfrm>
          <a:prstGeom prst="rect">
            <a:avLst/>
          </a:prstGeom>
          <a:noFill/>
          <a:ln w="12700"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0" y="3810000"/>
            <a:ext cx="4114800" cy="25908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381000"/>
            <a:ext cx="83058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এসো কিছু ছবি দেখি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800" y="1676400"/>
            <a:ext cx="3886200" cy="523220"/>
          </a:xfrm>
          <a:prstGeom prst="rect">
            <a:avLst/>
          </a:prstGeom>
          <a:solidFill>
            <a:srgbClr val="92D050"/>
          </a:solidFill>
          <a:ln w="12700"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/>
              <a:t>বীজ সংরক্ষনের ধাপ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609600"/>
            <a:ext cx="6781800" cy="461665"/>
          </a:xfrm>
          <a:prstGeom prst="rect">
            <a:avLst/>
          </a:prstGeom>
          <a:solidFill>
            <a:srgbClr val="92D050"/>
          </a:solidFill>
          <a:ln w="12700"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/>
              <a:t>আজকের পাঠ শিরোনাম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990600" y="2895600"/>
            <a:ext cx="7239000" cy="33528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457200"/>
            <a:ext cx="3505200" cy="646331"/>
          </a:xfrm>
          <a:prstGeom prst="rect">
            <a:avLst/>
          </a:prstGeom>
          <a:solidFill>
            <a:srgbClr val="92D050"/>
          </a:solidFill>
          <a:ln w="12700"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1600200"/>
            <a:ext cx="3429000" cy="381000"/>
          </a:xfrm>
          <a:prstGeom prst="rect">
            <a:avLst/>
          </a:prstGeom>
          <a:solidFill>
            <a:srgbClr val="92D050"/>
          </a:solidFill>
          <a:ln w="12700"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dirty="0" smtClean="0"/>
              <a:t>এই পাঠ শেষে শিক্ষার্থীরা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590800"/>
            <a:ext cx="8229600" cy="1077218"/>
          </a:xfrm>
          <a:prstGeom prst="rect">
            <a:avLst/>
          </a:prstGeom>
          <a:solidFill>
            <a:srgbClr val="92D050"/>
          </a:solidFill>
          <a:ln w="12700"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১)ধান বীজ সংরক্ষনের কৌশল বর্ণনা করতে পারবে 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২)মরিচ বীজ সংরক্ষনের কৌশল পদ্ধতি বর্ণনা করতে পারবে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 r="66629"/>
          <a:stretch/>
        </p:blipFill>
        <p:spPr bwMode="auto">
          <a:xfrm>
            <a:off x="381000" y="1219200"/>
            <a:ext cx="2743200" cy="41148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296" t="49370"/>
          <a:stretch/>
        </p:blipFill>
        <p:spPr bwMode="auto">
          <a:xfrm>
            <a:off x="3124200" y="1143000"/>
            <a:ext cx="5486400" cy="41910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5486400"/>
            <a:ext cx="2667000" cy="707886"/>
          </a:xfrm>
          <a:prstGeom prst="rect">
            <a:avLst/>
          </a:prstGeom>
          <a:solidFill>
            <a:srgbClr val="92D050"/>
          </a:solidFill>
          <a:ln w="12700"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বীজ ধান পৃথক প্লটে বিশেষ পরিচর্যায় ঊৎপাদন করা ভালো।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5410200"/>
            <a:ext cx="5257800" cy="954107"/>
          </a:xfrm>
          <a:prstGeom prst="rect">
            <a:avLst/>
          </a:prstGeom>
          <a:solidFill>
            <a:srgbClr val="92D050"/>
          </a:solidFill>
          <a:ln w="12700"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কঠোর স্বাস্থ্য ব্যবস্থা (Sanitation)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পালন করতে হবে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457200"/>
            <a:ext cx="6781800" cy="461665"/>
          </a:xfrm>
          <a:prstGeom prst="rect">
            <a:avLst/>
          </a:prstGeom>
          <a:solidFill>
            <a:srgbClr val="92D050"/>
          </a:solidFill>
          <a:ln w="12700"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/>
              <a:t>ধান বীজ সংরক্ষনের ধাপ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মডেল কন্টেন\কন্টেন\পাঠানু হয়েছে\New folder\Safe-and-Judicious-use-of-pestic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7696200" cy="48768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0" y="5715000"/>
            <a:ext cx="7391400" cy="584775"/>
          </a:xfrm>
          <a:prstGeom prst="rect">
            <a:avLst/>
          </a:prstGeom>
          <a:solidFill>
            <a:srgbClr val="92D050"/>
          </a:solidFill>
          <a:ln w="12700"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রুটিন মাফিক বালাইনাশক প্রয়োগ করতে হবে।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SOHAG\Desktop\New folder\5672334994_a02b4be74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3048000" cy="2286000"/>
          </a:xfrm>
          <a:prstGeom prst="ellipse">
            <a:avLst/>
          </a:prstGeom>
          <a:ln w="63500" cap="rnd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C:\Users\SOHAG\Desktop\New folder\dcabdff198ed75592311c17e0c51-gran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1000"/>
            <a:ext cx="3124200" cy="2209800"/>
          </a:xfrm>
          <a:prstGeom prst="ellipse">
            <a:avLst/>
          </a:prstGeom>
          <a:ln w="63500" cap="rnd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SOHAG\Desktop\New folder (6)\5276496738ca9-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81400"/>
            <a:ext cx="3200400" cy="2438400"/>
          </a:xfrm>
          <a:prstGeom prst="ellipse">
            <a:avLst/>
          </a:prstGeom>
          <a:ln w="63500" cap="rnd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SOHAG\Desktop\New folder\noban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429001"/>
            <a:ext cx="3276600" cy="2438400"/>
          </a:xfrm>
          <a:prstGeom prst="ellipse">
            <a:avLst/>
          </a:prstGeom>
          <a:ln w="63500" cap="rnd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3733800" y="1219200"/>
            <a:ext cx="1207008" cy="7894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5181600" y="2743200"/>
            <a:ext cx="9144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2819400"/>
            <a:ext cx="3276600" cy="523220"/>
          </a:xfrm>
          <a:prstGeom prst="rect">
            <a:avLst/>
          </a:prstGeom>
          <a:solidFill>
            <a:srgbClr val="92D050"/>
          </a:solidFill>
          <a:ln w="12700"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কম খড়সহ যত্নের সাথে কাটা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4600" y="2590800"/>
            <a:ext cx="2438400" cy="707886"/>
          </a:xfrm>
          <a:prstGeom prst="rect">
            <a:avLst/>
          </a:prstGeom>
          <a:solidFill>
            <a:srgbClr val="92D050"/>
          </a:solidFill>
          <a:ln w="127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2000" dirty="0" smtClean="0"/>
              <a:t>আঁটি বেঁধে মাড়াই খোলায় নিয়ে আসা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6019800"/>
            <a:ext cx="3505200" cy="461665"/>
          </a:xfrm>
          <a:prstGeom prst="rect">
            <a:avLst/>
          </a:prstGeom>
          <a:solidFill>
            <a:srgbClr val="92D050"/>
          </a:solidFill>
          <a:ln w="95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ঐ দিনই শুকানো।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0600" y="5943600"/>
            <a:ext cx="3810000" cy="461665"/>
          </a:xfrm>
          <a:prstGeom prst="rect">
            <a:avLst/>
          </a:prstGeom>
          <a:solidFill>
            <a:srgbClr val="92D050"/>
          </a:solidFill>
          <a:ln w="63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ঐ দিনই মাড়াই,ঝাড়াই।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SOHAG\Desktop\New folder\p004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214048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rnd"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</p:pic>
      <p:pic>
        <p:nvPicPr>
          <p:cNvPr id="3" name="Picture 4" descr="C:\Users\SOHAG\Desktop\New folder\HTB1A2W6GpXXXXaCXVXXq6xXFXXX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57200"/>
            <a:ext cx="3810000" cy="4724400"/>
          </a:xfrm>
          <a:prstGeom prst="plaque">
            <a:avLst/>
          </a:prstGeom>
          <a:noFill/>
          <a:ln w="12700"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3733800"/>
            <a:ext cx="3505200" cy="1384995"/>
          </a:xfrm>
          <a:prstGeom prst="rect">
            <a:avLst/>
          </a:prstGeom>
          <a:solidFill>
            <a:srgbClr val="92D050"/>
          </a:solidFill>
          <a:ln w="12700"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বীজ ধান ঠিক্মতোশুকানো হলো কি না দাঁতে কেটে পরীক্ষা করা যায়।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5334000"/>
            <a:ext cx="5867400" cy="954107"/>
          </a:xfrm>
          <a:prstGeom prst="rect">
            <a:avLst/>
          </a:prstGeom>
          <a:solidFill>
            <a:srgbClr val="92D050"/>
          </a:solidFill>
          <a:ln w="12700"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বীজ ধানের স্তুপে বীজের আর্দ্রতা পরিমাপক যন্ত্র ঢুকিয়ে দিয়ে ও বীজের আর্দ্রতা মাপা যায়।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329</Words>
  <Application>Microsoft Office PowerPoint</Application>
  <PresentationFormat>On-screen Show (4:3)</PresentationFormat>
  <Paragraphs>52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Prodip</dc:creator>
  <cp:lastModifiedBy>DELL</cp:lastModifiedBy>
  <cp:revision>27</cp:revision>
  <dcterms:created xsi:type="dcterms:W3CDTF">2006-08-16T00:00:00Z</dcterms:created>
  <dcterms:modified xsi:type="dcterms:W3CDTF">2021-07-04T21:23:13Z</dcterms:modified>
</cp:coreProperties>
</file>