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359" r:id="rId2"/>
    <p:sldId id="293" r:id="rId3"/>
    <p:sldId id="367" r:id="rId4"/>
    <p:sldId id="295" r:id="rId5"/>
    <p:sldId id="360" r:id="rId6"/>
    <p:sldId id="361" r:id="rId7"/>
    <p:sldId id="313" r:id="rId8"/>
    <p:sldId id="368" r:id="rId9"/>
    <p:sldId id="366" r:id="rId10"/>
    <p:sldId id="348" r:id="rId11"/>
    <p:sldId id="357" r:id="rId12"/>
    <p:sldId id="349" r:id="rId13"/>
    <p:sldId id="338" r:id="rId14"/>
    <p:sldId id="351" r:id="rId15"/>
    <p:sldId id="342" r:id="rId16"/>
    <p:sldId id="352" r:id="rId17"/>
    <p:sldId id="340" r:id="rId18"/>
    <p:sldId id="369" r:id="rId19"/>
    <p:sldId id="370" r:id="rId20"/>
    <p:sldId id="373" r:id="rId21"/>
    <p:sldId id="376" r:id="rId22"/>
    <p:sldId id="371" r:id="rId23"/>
    <p:sldId id="372" r:id="rId24"/>
    <p:sldId id="365" r:id="rId25"/>
    <p:sldId id="363" r:id="rId26"/>
    <p:sldId id="3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990000"/>
    <a:srgbClr val="331D21"/>
    <a:srgbClr val="2E1A1E"/>
    <a:srgbClr val="40242A"/>
    <a:srgbClr val="4B2B32"/>
    <a:srgbClr val="5F3740"/>
    <a:srgbClr val="6D3F49"/>
    <a:srgbClr val="400F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6F4A-023C-4BE1-BBB6-E7D1BB5E1E8F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A810-A1CE-48CF-8D6E-5819662E4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F66B-E38A-4FBD-AA86-4920A171242C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076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rgbClr val="00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rgbClr val="00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6" name="Picture 5" descr="hq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520701"/>
            <a:ext cx="5343675" cy="4007756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  <a:r>
              <a:rPr lang="en-SG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Prophase</a:t>
            </a:r>
            <a:r>
              <a:rPr lang="en-S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আদ্যোপর্যায়</a:t>
            </a:r>
            <a:endParaRPr lang="en-US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287186" y="1059067"/>
            <a:ext cx="7285221" cy="59054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287187" y="1649395"/>
            <a:ext cx="7285220" cy="47766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নিউক্লিওপ্লাজম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জল-বিয়োজন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রেটিকুলাম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ক্রোমোসোমে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সেন্ট্রোমিয়ার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অনুদৈর্ঘ্যে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ক্রেমোসোমের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ক্রোমাটিড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ক্রোমাটিড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বিবর্ধনে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ক্রোমাটিডগুলো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ক্রমাগতভাবে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স্প্রিং-এর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কুণ্ডলিত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খাটো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1895"/>
            <a:ext cx="4216030" cy="3599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hase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144" y="250887"/>
            <a:ext cx="9623686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SG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প্রো-মেটাফেজ</a:t>
            </a:r>
            <a:r>
              <a:rPr lang="en-SG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Pro-metaphase</a:t>
            </a:r>
            <a:r>
              <a:rPr lang="en-S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প্রাক-মধ্যপর্যায়</a:t>
            </a:r>
            <a:endParaRPr lang="en-US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302176" y="1029087"/>
            <a:ext cx="7285221" cy="59054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302177" y="1619415"/>
            <a:ext cx="7285220" cy="49798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9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উদ্ভিদকোষে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ক্রোটিউবিউলস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দ্বিমেরু-বিশিষ্ট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স্পিন্ডল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spindle apparatus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নিরক্ষীয়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মেটাকা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নেসিস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metakinesis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সেন্ট্রোমিয়ার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ট্রাকশন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তন্তুর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traction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আন্দোলিত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ক্রোমোসোমীয়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chromosomal dance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বিষুবীয়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১.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950"/>
            <a:ext cx="4198774" cy="3626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২২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45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  <a:r>
              <a:rPr lang="en-SG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Metaphase</a:t>
            </a:r>
            <a:r>
              <a:rPr lang="en-S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মধ্যপর্যায়</a:t>
            </a:r>
            <a:endParaRPr lang="en-US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257205" y="1029087"/>
            <a:ext cx="7315201" cy="58881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257207" y="1619415"/>
            <a:ext cx="7315200" cy="5035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90000"/>
              </a:lnSpc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বিলুপ্তি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স্পিন্ডল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স্পিন্ডল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নিরক্ষীয়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বিষুবীয়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সেন্ট্রোমিয়ার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নিরক্ষীয়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তন্তুর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সেন্ট্রোমিয়ার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ট্রাকশনতন্তুর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সেন্ট্রোমিয়ার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অপত্য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সেন্ট্রোমিয়ার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১.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7792"/>
            <a:ext cx="4092706" cy="4193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taphase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অ্যানাফেজ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Anaphase) 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গতিপর্যায়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272196" y="1014097"/>
            <a:ext cx="7300211" cy="59054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272197" y="1604425"/>
            <a:ext cx="7300210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75000"/>
              </a:lnSpc>
              <a:buNone/>
            </a:pP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তন্তুর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সংকোচনের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ট্রাকশন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ক্রোমাটিড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75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অপত্য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নিরক্ষীয়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lnSpc>
                <a:spcPct val="75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সেন্ট্রোমিয়ার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অগ্রগামী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অনুগামী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75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সেন্ট্রোমিয়ারের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মেটাসেন্ট্রিক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সাবমেটাসেন্ট্রিক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অ্যাক্রোসেন্ট্রিক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টেলোসেন্ট্রিক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75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ৗ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ছালে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অ্যানাফেজ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গতিপর্যায়ের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OMJ"/>
                <a:cs typeface="SutonnyOMJ"/>
              </a:rPr>
              <a:t>ঘটে</a:t>
            </a:r>
            <a:r>
              <a:rPr lang="en-US" sz="3200" dirty="0" smtClean="0">
                <a:latin typeface="SutonnyOMJ"/>
                <a:cs typeface="SutonnyOMJ"/>
              </a:rPr>
              <a:t>।</a:t>
            </a:r>
            <a:endParaRPr lang="en-US" sz="3200" dirty="0"/>
          </a:p>
        </p:txBody>
      </p:sp>
      <p:pic>
        <p:nvPicPr>
          <p:cNvPr id="15" name="Picture 14" descr="১.৪.jpg"/>
          <p:cNvPicPr>
            <a:picLocks noChangeAspect="1"/>
          </p:cNvPicPr>
          <p:nvPr/>
        </p:nvPicPr>
        <p:blipFill>
          <a:blip r:embed="rId3"/>
          <a:srcRect l="4698" r="2391"/>
          <a:stretch>
            <a:fillRect/>
          </a:stretch>
        </p:blipFill>
        <p:spPr>
          <a:xfrm>
            <a:off x="119919" y="2188564"/>
            <a:ext cx="4077326" cy="3976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aphase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0217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2090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অন্তপর্যায়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272196" y="999107"/>
            <a:ext cx="7315201" cy="59054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telo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4272197" y="1589435"/>
            <a:ext cx="7315200" cy="51337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4763" indent="-4763" algn="just">
              <a:lnSpc>
                <a:spcPct val="85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ৗ</a:t>
            </a:r>
            <a:r>
              <a:rPr lang="en-SG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85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কুণ্ডলিত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ক্রমান্বায়ে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রেটিকুলাম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85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spc="-50" dirty="0" err="1" smtClean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50" dirty="0" err="1" smtClean="0">
                <a:latin typeface="NikoshBAN" pitchFamily="2" charset="0"/>
                <a:cs typeface="NikoshBAN" pitchFamily="2" charset="0"/>
              </a:rPr>
              <a:t>রেটিকুলাম</a:t>
            </a:r>
            <a:r>
              <a:rPr lang="en-US" sz="3200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50" dirty="0" err="1" smtClean="0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200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নিউক্লিওপর্দার</a:t>
            </a:r>
            <a:r>
              <a:rPr lang="en-US" sz="3200" spc="-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3200" spc="-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5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85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স্পিন্ডল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85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এনভেলপ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কুঞ্চনে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নিউক্লিওলাসের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অপত্য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১.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" y="2398427"/>
            <a:ext cx="4169954" cy="3865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lophase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1876" y="434716"/>
            <a:ext cx="9854284" cy="629586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  <a:r>
              <a:rPr lang="en-SG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S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947" y="1077540"/>
            <a:ext cx="10411328" cy="5756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বিভাজনরত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সাইটোপ্লাজমের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দুভাগে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বিভক্তকেই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দশাতেই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টেলোফেজের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ফ্রাগমোপ্লাস্ট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পেকটিন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দানার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কোষপ্লেট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কোষপাতের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উভপার্শ্বে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সেলুলোজ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SG" sz="3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SG" sz="3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কোষপাত</a:t>
            </a:r>
            <a:r>
              <a:rPr lang="en-SG" sz="3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মধ্যপর্দা</a:t>
            </a:r>
            <a:r>
              <a:rPr lang="en-SG" sz="3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বিষুবীয়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কোষপর্দা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ঢুকে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ক্লিভেজ</a:t>
            </a:r>
            <a:r>
              <a:rPr lang="en-SG" sz="3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খাঁজ</a:t>
            </a:r>
            <a:r>
              <a:rPr lang="en-SG" sz="3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খাঁজ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অ্যাকটিন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মায়োসিন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</a:t>
            </a:r>
            <a:r>
              <a:rPr lang="en-SG" sz="34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SG" sz="34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4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ক্যারিওকাইনেসিস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প্রাণকেন্দ্রীক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ডাবের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উদ্ভিদকোষকে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সিনোসাইট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প্রাণিকোষকে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সিনোসাইটিয়াম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icle-Study-of-the-Stages--9Y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9" y="0"/>
            <a:ext cx="1106253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1876" y="522514"/>
            <a:ext cx="9854284" cy="653143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SG" sz="4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SG" sz="4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5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947" y="1362350"/>
            <a:ext cx="104113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bn-IN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 বৃদ্ধি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3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3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জীরেব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সংখ্যাবৃদ্ধি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নিম্নশ্রেণির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bn-IN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ও সাইটোপ্লাজমের ভারসাম্য রক্ষা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bn-IN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 সমতা রক্ষা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3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লেয়ারিং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গ্রাফটিং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মূলোৎপাদন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bn-IN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SG" sz="33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র্দিষ্ট</a:t>
            </a:r>
            <a:r>
              <a:rPr lang="bn-IN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আকার-আয়তন রক্ষা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আকার-আকৃতি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bn-IN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ক্ষতস্থান পূরণ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ক্ষতস্থান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3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পুনরুৎপাদন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bn-IN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জননাঙ্গ সৃষ্টি এবং জননকোষের সংখ্যা বৃদ্ধি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ক্রমধারা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947" y="717780"/>
            <a:ext cx="1041132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3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অনিয়ন্ত্রিত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অকার্যকর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অনিয়ন্ত্রিত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ফলস্বরূপ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SG" sz="33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3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SG" sz="33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সাইক্লিন-</a:t>
            </a:r>
            <a:r>
              <a:rPr lang="en-SG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cdk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SG" sz="33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ডিফেক্টিভ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কোষচক্র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গ্রোথ</a:t>
            </a:r>
            <a:r>
              <a:rPr lang="en-SG" sz="33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SG" sz="33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429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3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SG" sz="33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:-</a:t>
            </a:r>
          </a:p>
          <a:p>
            <a:pPr indent="-342900" algn="just">
              <a:buClr>
                <a:srgbClr val="C00000"/>
              </a:buClr>
            </a:pP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Necrosis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বিষাক্ত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indent="-342900" algn="just">
              <a:buClr>
                <a:srgbClr val="C00000"/>
              </a:buClr>
            </a:pP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Apoptosis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জেনেটিক্যালি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ভ্রূণাবস্থায়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আঙুলগুলো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লাগানো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E78042-01E9-40A4-8C0F-A2BC1F328825}"/>
              </a:ext>
            </a:extLst>
          </p:cNvPr>
          <p:cNvSpPr txBox="1"/>
          <p:nvPr/>
        </p:nvSpPr>
        <p:spPr>
          <a:xfrm>
            <a:off x="659567" y="1442135"/>
            <a:ext cx="1107773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অঙ্গাণুটি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অ্যাস্টার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লাইসোসোম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ক্রোমোসোমগুলো</a:t>
            </a:r>
            <a:r>
              <a:rPr lang="en-SG" sz="32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V, L, J, I</a:t>
            </a:r>
            <a:r>
              <a:rPr lang="en-SG" sz="28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অ্যানাফেজ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ক্রোমোসোমগুলোর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ক্যারিওকাইনসিস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ইন্টারকাইনেসিস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মেটাকাইনেসিস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সেন্ট্রোসোমের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7797" y="433575"/>
            <a:ext cx="5456419" cy="61936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1435" y="2025035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45622" y="3129698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58612" y="4239015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9479" y="5392579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9643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7899" y="1588227"/>
            <a:ext cx="10852684" cy="3033388"/>
            <a:chOff x="607899" y="1588227"/>
            <a:chExt cx="10852684" cy="3033388"/>
          </a:xfrm>
        </p:grpSpPr>
        <p:sp>
          <p:nvSpPr>
            <p:cNvPr id="17" name="Rectangle 16"/>
            <p:cNvSpPr/>
            <p:nvPr/>
          </p:nvSpPr>
          <p:spPr>
            <a:xfrm>
              <a:off x="2068673" y="2636520"/>
              <a:ext cx="9300469" cy="85344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Notched Right Arrow 19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498905" y="2737804"/>
              <a:ext cx="89616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মাইটোসিসের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ধাপসমূহের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-cycle-events-division-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2417275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জুলাই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698" y="2440304"/>
            <a:ext cx="2519064" cy="3213736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alistic-plant-growth-stages-young-seed-growing-ground-green-plants-soil-spring-sprout-blooming-stage-illustration-set-germination-sprout-timeline-garden-seedling-process_229548-300.jpg"/>
          <p:cNvPicPr>
            <a:picLocks noChangeAspect="1"/>
          </p:cNvPicPr>
          <p:nvPr/>
        </p:nvPicPr>
        <p:blipFill>
          <a:blip r:embed="rId2"/>
          <a:srcRect t="73138" r="85204"/>
          <a:stretch>
            <a:fillRect/>
          </a:stretch>
        </p:blipFill>
        <p:spPr>
          <a:xfrm>
            <a:off x="1509485" y="1640114"/>
            <a:ext cx="696685" cy="711198"/>
          </a:xfrm>
          <a:prstGeom prst="rect">
            <a:avLst/>
          </a:prstGeom>
        </p:spPr>
      </p:pic>
      <p:pic>
        <p:nvPicPr>
          <p:cNvPr id="18" name="Picture 17" descr="1780-tree.jpg"/>
          <p:cNvPicPr>
            <a:picLocks noChangeAspect="1"/>
          </p:cNvPicPr>
          <p:nvPr/>
        </p:nvPicPr>
        <p:blipFill>
          <a:blip r:embed="rId3" cstate="print"/>
          <a:srcRect l="9601" t="9859" r="9324"/>
          <a:stretch>
            <a:fillRect/>
          </a:stretch>
        </p:blipFill>
        <p:spPr>
          <a:xfrm>
            <a:off x="8839200" y="449943"/>
            <a:ext cx="2206172" cy="238868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560459" y="783776"/>
            <a:ext cx="1378857" cy="1931534"/>
            <a:chOff x="7315201" y="1422401"/>
            <a:chExt cx="1378857" cy="1931534"/>
          </a:xfrm>
        </p:grpSpPr>
        <p:pic>
          <p:nvPicPr>
            <p:cNvPr id="20" name="Picture 19" descr="Two-categories-of-trees.jpg"/>
            <p:cNvPicPr>
              <a:picLocks noChangeAspect="1"/>
            </p:cNvPicPr>
            <p:nvPr/>
          </p:nvPicPr>
          <p:blipFill>
            <a:blip r:embed="rId4"/>
            <a:srcRect l="38419" t="51370" r="47105"/>
            <a:stretch>
              <a:fillRect/>
            </a:stretch>
          </p:blipFill>
          <p:spPr>
            <a:xfrm>
              <a:off x="7315201" y="1422401"/>
              <a:ext cx="1378857" cy="1931534"/>
            </a:xfrm>
            <a:prstGeom prst="rect">
              <a:avLst/>
            </a:prstGeom>
          </p:spPr>
        </p:pic>
        <p:pic>
          <p:nvPicPr>
            <p:cNvPr id="21" name="Picture 20" descr="1780-tree.jpg"/>
            <p:cNvPicPr>
              <a:picLocks noChangeAspect="1"/>
            </p:cNvPicPr>
            <p:nvPr/>
          </p:nvPicPr>
          <p:blipFill>
            <a:blip r:embed="rId3" cstate="print"/>
            <a:srcRect l="30137" t="89347" r="28259" b="3533"/>
            <a:stretch>
              <a:fillRect/>
            </a:stretch>
          </p:blipFill>
          <p:spPr>
            <a:xfrm>
              <a:off x="7402286" y="3091543"/>
              <a:ext cx="1132114" cy="188685"/>
            </a:xfrm>
            <a:prstGeom prst="rect">
              <a:avLst/>
            </a:prstGeom>
          </p:spPr>
        </p:pic>
      </p:grpSp>
      <p:pic>
        <p:nvPicPr>
          <p:cNvPr id="23" name="Picture 22" descr="realistic-plant-growth-stages-young-seed-growing-ground-green-plants-soil-spring-sprout-blooming-stage-illustration-set-germination-sprout-timeline-garden-seedling-process_229548-300.jpg"/>
          <p:cNvPicPr>
            <a:picLocks noChangeAspect="1"/>
          </p:cNvPicPr>
          <p:nvPr/>
        </p:nvPicPr>
        <p:blipFill>
          <a:blip r:embed="rId2"/>
          <a:srcRect l="29130" t="47098" r="52375"/>
          <a:stretch>
            <a:fillRect/>
          </a:stretch>
        </p:blipFill>
        <p:spPr>
          <a:xfrm>
            <a:off x="3207657" y="1146632"/>
            <a:ext cx="870857" cy="1400626"/>
          </a:xfrm>
          <a:prstGeom prst="rect">
            <a:avLst/>
          </a:prstGeom>
        </p:spPr>
      </p:pic>
      <p:pic>
        <p:nvPicPr>
          <p:cNvPr id="24" name="Picture 23" descr="realistic-plant-growth-stages-young-seed-growing-ground-green-plants-soil-spring-sprout-blooming-stage-illustration-set-germination-sprout-timeline-garden-seedling-process_229548-300.jpg"/>
          <p:cNvPicPr>
            <a:picLocks noChangeAspect="1"/>
          </p:cNvPicPr>
          <p:nvPr/>
        </p:nvPicPr>
        <p:blipFill>
          <a:blip r:embed="rId2"/>
          <a:srcRect l="69666"/>
          <a:stretch>
            <a:fillRect/>
          </a:stretch>
        </p:blipFill>
        <p:spPr>
          <a:xfrm>
            <a:off x="4963887" y="1059543"/>
            <a:ext cx="829978" cy="153851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2525487" y="2002973"/>
            <a:ext cx="464457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80114" y="2017487"/>
            <a:ext cx="464457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52457" y="2017487"/>
            <a:ext cx="464457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97371" y="2032002"/>
            <a:ext cx="464457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life-cycle-chicken-stages-growth-260nw-1051561433.jpg"/>
          <p:cNvPicPr>
            <a:picLocks noChangeAspect="1"/>
          </p:cNvPicPr>
          <p:nvPr/>
        </p:nvPicPr>
        <p:blipFill>
          <a:blip r:embed="rId5"/>
          <a:srcRect t="49320" r="91831"/>
          <a:stretch>
            <a:fillRect/>
          </a:stretch>
        </p:blipFill>
        <p:spPr>
          <a:xfrm flipH="1">
            <a:off x="10551886" y="4513942"/>
            <a:ext cx="841828" cy="1351645"/>
          </a:xfrm>
          <a:prstGeom prst="rect">
            <a:avLst/>
          </a:prstGeom>
        </p:spPr>
      </p:pic>
      <p:pic>
        <p:nvPicPr>
          <p:cNvPr id="37" name="Picture 36" descr="life-cycle-chicken-stages-growth-260nw-1051561433.jpg"/>
          <p:cNvPicPr>
            <a:picLocks noChangeAspect="1"/>
          </p:cNvPicPr>
          <p:nvPr/>
        </p:nvPicPr>
        <p:blipFill>
          <a:blip r:embed="rId5"/>
          <a:srcRect l="71972" r="6761"/>
          <a:stretch>
            <a:fillRect/>
          </a:stretch>
        </p:blipFill>
        <p:spPr>
          <a:xfrm flipH="1">
            <a:off x="783769" y="3641272"/>
            <a:ext cx="2191657" cy="2667000"/>
          </a:xfrm>
          <a:prstGeom prst="rect">
            <a:avLst/>
          </a:prstGeom>
        </p:spPr>
      </p:pic>
      <p:pic>
        <p:nvPicPr>
          <p:cNvPr id="38" name="Picture 37" descr="life-cycle-chicken-stages-growth-260nw-1051561433.jpg"/>
          <p:cNvPicPr>
            <a:picLocks noChangeAspect="1"/>
          </p:cNvPicPr>
          <p:nvPr/>
        </p:nvPicPr>
        <p:blipFill>
          <a:blip r:embed="rId5"/>
          <a:srcRect l="14789" t="36258" r="72394"/>
          <a:stretch>
            <a:fillRect/>
          </a:stretch>
        </p:blipFill>
        <p:spPr>
          <a:xfrm flipH="1">
            <a:off x="8621486" y="4252685"/>
            <a:ext cx="1320800" cy="1699988"/>
          </a:xfrm>
          <a:prstGeom prst="rect">
            <a:avLst/>
          </a:prstGeom>
        </p:spPr>
      </p:pic>
      <p:pic>
        <p:nvPicPr>
          <p:cNvPr id="39" name="Picture 38" descr="life-cycle-chicken-stages-growth-260nw-1051561433.jpg"/>
          <p:cNvPicPr>
            <a:picLocks noChangeAspect="1"/>
          </p:cNvPicPr>
          <p:nvPr/>
        </p:nvPicPr>
        <p:blipFill>
          <a:blip r:embed="rId5"/>
          <a:srcRect l="30986" t="21565" r="52958"/>
          <a:stretch>
            <a:fillRect/>
          </a:stretch>
        </p:blipFill>
        <p:spPr>
          <a:xfrm flipH="1">
            <a:off x="6168568" y="4034971"/>
            <a:ext cx="1654629" cy="2091873"/>
          </a:xfrm>
          <a:prstGeom prst="rect">
            <a:avLst/>
          </a:prstGeom>
        </p:spPr>
      </p:pic>
      <p:pic>
        <p:nvPicPr>
          <p:cNvPr id="40" name="Picture 39" descr="life-cycle-chicken-stages-growth-260nw-1051561433.jpg"/>
          <p:cNvPicPr>
            <a:picLocks noChangeAspect="1"/>
          </p:cNvPicPr>
          <p:nvPr/>
        </p:nvPicPr>
        <p:blipFill>
          <a:blip r:embed="rId5"/>
          <a:srcRect l="52535" t="23741" r="28451"/>
          <a:stretch>
            <a:fillRect/>
          </a:stretch>
        </p:blipFill>
        <p:spPr>
          <a:xfrm flipH="1">
            <a:off x="3555994" y="3962401"/>
            <a:ext cx="1959428" cy="203381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rot="10800000">
            <a:off x="7997371" y="5080002"/>
            <a:ext cx="5079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9913258" y="5094512"/>
            <a:ext cx="5079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5617023" y="5065487"/>
            <a:ext cx="5079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004455" y="5050975"/>
            <a:ext cx="5079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17371" y="3041804"/>
            <a:ext cx="7750629" cy="78483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জীবগুলো</a:t>
            </a:r>
            <a:r>
              <a:rPr lang="en-SG" sz="45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ছোটো</a:t>
            </a:r>
            <a:r>
              <a:rPr lang="en-SG" sz="45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45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বড়ো</a:t>
            </a:r>
            <a:r>
              <a:rPr lang="en-SG" sz="45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500" b="1" dirty="0">
              <a:ln>
                <a:solidFill>
                  <a:srgbClr val="FF0000"/>
                </a:solidFill>
                <a:prstDash val="solid"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17371" y="3041807"/>
            <a:ext cx="7750629" cy="78483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SG" sz="45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SG" sz="4500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45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SG" sz="45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SG" sz="45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500" b="1" dirty="0">
              <a:ln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7371" y="3041810"/>
            <a:ext cx="7750629" cy="78483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SG" sz="4500" b="1" dirty="0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SG" sz="4500" b="1" dirty="0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SG" sz="4500" b="1" dirty="0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SG" sz="4500" b="1" dirty="0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ln>
                  <a:solidFill>
                    <a:srgbClr val="00B0F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500" b="1" dirty="0">
              <a:ln>
                <a:solidFill>
                  <a:srgbClr val="00B0F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1886" y="3056335"/>
            <a:ext cx="7750629" cy="784830"/>
          </a:xfrm>
          <a:prstGeom prst="rect">
            <a:avLst/>
          </a:prstGeom>
          <a:solidFill>
            <a:srgbClr val="002060"/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SG" sz="45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SG" sz="45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45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500" b="1" dirty="0">
              <a:ln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25" grpId="0"/>
      <p:bldP spid="25" grpId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82767" cy="6858000"/>
            <a:chOff x="-1" y="0"/>
            <a:chExt cx="12182767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77486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1280px-Mitosis_cells_sequence.sv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2045165"/>
              <a:ext cx="12182767" cy="1808379"/>
            </a:xfrm>
            <a:prstGeom prst="rect">
              <a:avLst/>
            </a:prstGeom>
          </p:spPr>
        </p:pic>
        <p:pic>
          <p:nvPicPr>
            <p:cNvPr id="23" name="Picture 22" descr="Mitosis (1).png"/>
            <p:cNvPicPr>
              <a:picLocks noChangeAspect="1"/>
            </p:cNvPicPr>
            <p:nvPr/>
          </p:nvPicPr>
          <p:blipFill>
            <a:blip r:embed="rId3"/>
            <a:srcRect t="4111" r="71566" b="60980"/>
            <a:stretch>
              <a:fillRect/>
            </a:stretch>
          </p:blipFill>
          <p:spPr>
            <a:xfrm>
              <a:off x="1320857" y="326572"/>
              <a:ext cx="1375052" cy="15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Picture 24" descr="Mitosis (1).png"/>
            <p:cNvPicPr>
              <a:picLocks noChangeAspect="1"/>
            </p:cNvPicPr>
            <p:nvPr/>
          </p:nvPicPr>
          <p:blipFill>
            <a:blip r:embed="rId3"/>
            <a:srcRect l="31309" t="7883" r="37540" b="53266"/>
            <a:stretch>
              <a:fillRect/>
            </a:stretch>
          </p:blipFill>
          <p:spPr>
            <a:xfrm>
              <a:off x="9405100" y="304802"/>
              <a:ext cx="1415143" cy="15022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Picture 26" descr="Mitosis (1).png"/>
            <p:cNvPicPr>
              <a:picLocks noChangeAspect="1"/>
            </p:cNvPicPr>
            <p:nvPr/>
          </p:nvPicPr>
          <p:blipFill>
            <a:blip r:embed="rId3"/>
            <a:srcRect l="68211" t="29055" b="34909"/>
            <a:stretch>
              <a:fillRect/>
            </a:stretch>
          </p:blipFill>
          <p:spPr>
            <a:xfrm>
              <a:off x="1284507" y="4833258"/>
              <a:ext cx="1444113" cy="15022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Picture 27" descr="Mitosis (1).png"/>
            <p:cNvPicPr>
              <a:picLocks noChangeAspect="1"/>
            </p:cNvPicPr>
            <p:nvPr/>
          </p:nvPicPr>
          <p:blipFill>
            <a:blip r:embed="rId3"/>
            <a:srcRect l="46645" t="63402" r="19807"/>
            <a:stretch>
              <a:fillRect/>
            </a:stretch>
          </p:blipFill>
          <p:spPr>
            <a:xfrm>
              <a:off x="5399227" y="4789717"/>
              <a:ext cx="1415142" cy="15022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" name="Picture 28" descr="Mitosis (1).png"/>
            <p:cNvPicPr>
              <a:picLocks noChangeAspect="1"/>
            </p:cNvPicPr>
            <p:nvPr/>
          </p:nvPicPr>
          <p:blipFill>
            <a:blip r:embed="rId3"/>
            <a:srcRect t="45947" r="62460"/>
            <a:stretch>
              <a:fillRect/>
            </a:stretch>
          </p:blipFill>
          <p:spPr>
            <a:xfrm rot="16200000">
              <a:off x="9347821" y="4847085"/>
              <a:ext cx="1458685" cy="1387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4" name="Title 1"/>
          <p:cNvSpPr txBox="1">
            <a:spLocks/>
          </p:cNvSpPr>
          <p:nvPr/>
        </p:nvSpPr>
        <p:spPr>
          <a:xfrm>
            <a:off x="4187791" y="1018134"/>
            <a:ext cx="3688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kumimoji="0" lang="en-SG" sz="5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kumimoji="0" lang="en-US" sz="55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67430" y="4045393"/>
            <a:ext cx="7315200" cy="830997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SG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endParaRPr lang="en-SG" sz="6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4304" y="1071562"/>
            <a:ext cx="11685764" cy="4777219"/>
            <a:chOff x="180115" y="1124818"/>
            <a:chExt cx="11685764" cy="4777219"/>
          </a:xfrm>
        </p:grpSpPr>
        <p:grpSp>
          <p:nvGrpSpPr>
            <p:cNvPr id="20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Notched Right Arrow 25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মাইটোসিস</a:t>
                  </a:r>
                  <a:r>
                    <a:rPr lang="en-SG" sz="3600" b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কী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বলতে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মাইটোসিসের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ধাপসমূহের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বৈশিষ্ট্য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মাইটোসিসের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ধাপসমূহের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চিহ্নিত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চিত্র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অঙ্কন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মাইটোসিস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বিভাজনের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গুরুত্ব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বিশ্লেষণ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করতে পারবে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1" name="Rectangle 20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6906" y="522514"/>
            <a:ext cx="9854284" cy="653143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4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SG" sz="44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44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44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Mitosis Cell Division</a:t>
            </a:r>
            <a:r>
              <a:rPr lang="en-SG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7977" y="1437300"/>
            <a:ext cx="1041132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সমসংখ্যক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সমগুণসম্পন্ন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</a:pPr>
            <a:endParaRPr lang="en-SG" sz="1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ক্যারিওকাইনেসিস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</a:pPr>
            <a:endParaRPr lang="en-SG" sz="1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SG" sz="1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Schleicher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১৮৭৯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Walter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Flemming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১৮৮২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44775" y="2174415"/>
            <a:ext cx="1963711" cy="2490491"/>
            <a:chOff x="2923084" y="3388619"/>
            <a:chExt cx="1963711" cy="2490491"/>
          </a:xfrm>
        </p:grpSpPr>
        <p:pic>
          <p:nvPicPr>
            <p:cNvPr id="29" name="Picture 28" descr="Mitosis.png"/>
            <p:cNvPicPr>
              <a:picLocks noChangeAspect="1"/>
            </p:cNvPicPr>
            <p:nvPr/>
          </p:nvPicPr>
          <p:blipFill>
            <a:blip r:embed="rId2"/>
            <a:srcRect l="1371" t="29641" r="76396" b="24895"/>
            <a:stretch>
              <a:fillRect/>
            </a:stretch>
          </p:blipFill>
          <p:spPr>
            <a:xfrm>
              <a:off x="2923084" y="3388619"/>
              <a:ext cx="1963711" cy="20078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33A40DD-2AD5-4A78-9692-BBA2D96DA5C6}"/>
                </a:ext>
              </a:extLst>
            </p:cNvPr>
            <p:cNvSpPr txBox="1"/>
            <p:nvPr/>
          </p:nvSpPr>
          <p:spPr>
            <a:xfrm>
              <a:off x="2938070" y="5331268"/>
              <a:ext cx="1948724" cy="5478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প্রোফেজ</a:t>
              </a:r>
              <a:endPara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9784" y="2120091"/>
            <a:ext cx="2068642" cy="2562487"/>
            <a:chOff x="4092315" y="1010818"/>
            <a:chExt cx="2068642" cy="2562487"/>
          </a:xfrm>
        </p:grpSpPr>
        <p:pic>
          <p:nvPicPr>
            <p:cNvPr id="32" name="Picture 31" descr="Mitosis.png"/>
            <p:cNvPicPr>
              <a:picLocks noChangeAspect="1"/>
            </p:cNvPicPr>
            <p:nvPr/>
          </p:nvPicPr>
          <p:blipFill>
            <a:blip r:embed="rId2"/>
            <a:srcRect l="22855" t="30640" r="55162" b="24895"/>
            <a:stretch>
              <a:fillRect/>
            </a:stretch>
          </p:blipFill>
          <p:spPr>
            <a:xfrm>
              <a:off x="4092315" y="1010818"/>
              <a:ext cx="2068642" cy="209215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33A40DD-2AD5-4A78-9692-BBA2D96DA5C6}"/>
                </a:ext>
              </a:extLst>
            </p:cNvPr>
            <p:cNvSpPr txBox="1"/>
            <p:nvPr/>
          </p:nvSpPr>
          <p:spPr>
            <a:xfrm>
              <a:off x="4197247" y="3037774"/>
              <a:ext cx="1873771" cy="5355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প্রোমেটাফেজ</a:t>
              </a:r>
              <a:endPara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4793" y="2095141"/>
            <a:ext cx="2008683" cy="2584758"/>
            <a:chOff x="6415790" y="521173"/>
            <a:chExt cx="2008683" cy="2584758"/>
          </a:xfrm>
        </p:grpSpPr>
        <p:pic>
          <p:nvPicPr>
            <p:cNvPr id="35" name="Picture 34" descr="Mitosis.png"/>
            <p:cNvPicPr>
              <a:picLocks noChangeAspect="1"/>
            </p:cNvPicPr>
            <p:nvPr/>
          </p:nvPicPr>
          <p:blipFill>
            <a:blip r:embed="rId2"/>
            <a:srcRect l="44254" t="30476" r="34263" b="24559"/>
            <a:stretch>
              <a:fillRect/>
            </a:stretch>
          </p:blipFill>
          <p:spPr>
            <a:xfrm>
              <a:off x="6415790" y="521173"/>
              <a:ext cx="2008683" cy="210211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33A40DD-2AD5-4A78-9692-BBA2D96DA5C6}"/>
                </a:ext>
              </a:extLst>
            </p:cNvPr>
            <p:cNvSpPr txBox="1"/>
            <p:nvPr/>
          </p:nvSpPr>
          <p:spPr>
            <a:xfrm>
              <a:off x="6460760" y="2558089"/>
              <a:ext cx="1948724" cy="5478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মেটাফেজ</a:t>
              </a:r>
              <a:endPara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4662" y="2083640"/>
            <a:ext cx="1603942" cy="2598942"/>
            <a:chOff x="8739273" y="854446"/>
            <a:chExt cx="1603942" cy="2598942"/>
          </a:xfrm>
        </p:grpSpPr>
        <p:pic>
          <p:nvPicPr>
            <p:cNvPr id="38" name="Picture 37" descr="Mitosis.png"/>
            <p:cNvPicPr>
              <a:picLocks noChangeAspect="1"/>
            </p:cNvPicPr>
            <p:nvPr/>
          </p:nvPicPr>
          <p:blipFill>
            <a:blip r:embed="rId2"/>
            <a:srcRect l="65280" t="24309" r="15735" b="25730"/>
            <a:stretch>
              <a:fillRect/>
            </a:stretch>
          </p:blipFill>
          <p:spPr>
            <a:xfrm>
              <a:off x="8751858" y="854446"/>
              <a:ext cx="1576364" cy="207416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033A40DD-2AD5-4A78-9692-BBA2D96DA5C6}"/>
                </a:ext>
              </a:extLst>
            </p:cNvPr>
            <p:cNvSpPr txBox="1"/>
            <p:nvPr/>
          </p:nvSpPr>
          <p:spPr>
            <a:xfrm>
              <a:off x="8739273" y="2917857"/>
              <a:ext cx="1603942" cy="5355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অ্যানাফেজ</a:t>
              </a:r>
              <a:endPara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9731" y="2141935"/>
            <a:ext cx="1948724" cy="2537961"/>
            <a:chOff x="10033416" y="3296178"/>
            <a:chExt cx="1948724" cy="2537961"/>
          </a:xfrm>
        </p:grpSpPr>
        <p:pic>
          <p:nvPicPr>
            <p:cNvPr id="41" name="Picture 40" descr="Mitosis.png"/>
            <p:cNvPicPr>
              <a:picLocks noChangeAspect="1"/>
            </p:cNvPicPr>
            <p:nvPr/>
          </p:nvPicPr>
          <p:blipFill>
            <a:blip r:embed="rId2"/>
            <a:srcRect l="83307" t="25144" b="24895"/>
            <a:stretch>
              <a:fillRect/>
            </a:stretch>
          </p:blipFill>
          <p:spPr>
            <a:xfrm>
              <a:off x="10313233" y="3296178"/>
              <a:ext cx="1353384" cy="202532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33A40DD-2AD5-4A78-9692-BBA2D96DA5C6}"/>
                </a:ext>
              </a:extLst>
            </p:cNvPr>
            <p:cNvSpPr txBox="1"/>
            <p:nvPr/>
          </p:nvSpPr>
          <p:spPr>
            <a:xfrm>
              <a:off x="10033416" y="5286297"/>
              <a:ext cx="1948724" cy="5478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টেলোফেজ</a:t>
              </a:r>
              <a:endPara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0" y="2113613"/>
            <a:ext cx="2938072" cy="2862322"/>
          </a:xfrm>
          <a:prstGeom prst="rect">
            <a:avLst/>
          </a:prstGeom>
          <a:solidFill>
            <a:srgbClr val="002060"/>
          </a:solidFill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SG" sz="4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ধাপসমূহ</a:t>
            </a:r>
            <a:endParaRPr lang="en-SG" sz="4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SG" sz="4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141626" y="3297833"/>
            <a:ext cx="4646952" cy="4482059"/>
            <a:chOff x="5141626" y="3297833"/>
            <a:chExt cx="4646952" cy="4482059"/>
          </a:xfrm>
        </p:grpSpPr>
        <p:sp>
          <p:nvSpPr>
            <p:cNvPr id="12" name="Chord 11"/>
            <p:cNvSpPr/>
            <p:nvPr/>
          </p:nvSpPr>
          <p:spPr>
            <a:xfrm rot="5400000">
              <a:off x="5224072" y="3215387"/>
              <a:ext cx="4482059" cy="4646952"/>
            </a:xfrm>
            <a:prstGeom prst="chord">
              <a:avLst>
                <a:gd name="adj1" fmla="val 5348287"/>
                <a:gd name="adj2" fmla="val 16175384"/>
              </a:avLst>
            </a:prstGeom>
            <a:noFill/>
            <a:ln w="76200"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033A40DD-2AD5-4A78-9692-BBA2D96DA5C6}"/>
                </a:ext>
              </a:extLst>
            </p:cNvPr>
            <p:cNvSpPr txBox="1"/>
            <p:nvPr/>
          </p:nvSpPr>
          <p:spPr>
            <a:xfrm>
              <a:off x="5756222" y="3817257"/>
              <a:ext cx="3447739" cy="156004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মাইটোসিসের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ক্যারিওকাইনেসিসের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পাঁচটি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পর্যায়</a:t>
              </a:r>
              <a:endPara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477E-6 -4.68208E-6 L 0.21063 0.175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641E-6 -1.15607E-7 L 0.31015 -0.167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9164E-6 -4.04624E-7 L 0.50097 -0.231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477E-6 3.23699E-6 L 0.67422 -0.17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6379E-6 2.60116E-6 L 0.79119 0.170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10634" y="1586425"/>
            <a:ext cx="10681891" cy="3033388"/>
            <a:chOff x="1400175" y="591615"/>
            <a:chExt cx="10007404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299" y="1788268"/>
              <a:ext cx="8449280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6065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মাইটোসিসকে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সমীকরণিক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বিভাজন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কেন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5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79095" y="3792625"/>
            <a:ext cx="9113431" cy="1169551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1200</Words>
  <Application>Microsoft Office PowerPoint</Application>
  <PresentationFormat>Custom</PresentationFormat>
  <Paragraphs>132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মাইটোসিস কোষ বিভাজন (Mitosis Cell Division)</vt:lpstr>
      <vt:lpstr>Slide 8</vt:lpstr>
      <vt:lpstr>Slide 9</vt:lpstr>
      <vt:lpstr>১. প্রোফেজ (Prophase) : আদ্যোপর্যায়</vt:lpstr>
      <vt:lpstr>Slide 11</vt:lpstr>
      <vt:lpstr>২.  প্রো-মেটাফেজ (Pro-metaphase) : প্রাক-মধ্যপর্যায়</vt:lpstr>
      <vt:lpstr>Slide 13</vt:lpstr>
      <vt:lpstr>৩. মেটাফেজ (Metaphase) : মধ্যপর্যায়</vt:lpstr>
      <vt:lpstr>Slide 15</vt:lpstr>
      <vt:lpstr>৪. অ্যানাফেজ (Anaphase) : গতিপর্যায়</vt:lpstr>
      <vt:lpstr>Slide 17</vt:lpstr>
      <vt:lpstr>৫. টেলোফেজ (Telophase) : অন্তপর্যায়</vt:lpstr>
      <vt:lpstr>Slide 19</vt:lpstr>
      <vt:lpstr>সাইটোকাইনেসিস (Cytokinesis)</vt:lpstr>
      <vt:lpstr>Slide 21</vt:lpstr>
      <vt:lpstr>মাইটোসিসের গুরুত্ব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604</cp:revision>
  <dcterms:created xsi:type="dcterms:W3CDTF">2020-08-13T13:55:06Z</dcterms:created>
  <dcterms:modified xsi:type="dcterms:W3CDTF">2021-07-04T20:14:23Z</dcterms:modified>
</cp:coreProperties>
</file>