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2"/>
  </p:notesMasterIdLst>
  <p:sldIdLst>
    <p:sldId id="256" r:id="rId2"/>
    <p:sldId id="298" r:id="rId3"/>
    <p:sldId id="257" r:id="rId4"/>
    <p:sldId id="258" r:id="rId5"/>
    <p:sldId id="259" r:id="rId6"/>
    <p:sldId id="299" r:id="rId7"/>
    <p:sldId id="260" r:id="rId8"/>
    <p:sldId id="311" r:id="rId9"/>
    <p:sldId id="304" r:id="rId10"/>
    <p:sldId id="261" r:id="rId11"/>
    <p:sldId id="300" r:id="rId12"/>
    <p:sldId id="301" r:id="rId13"/>
    <p:sldId id="305" r:id="rId14"/>
    <p:sldId id="309" r:id="rId15"/>
    <p:sldId id="307" r:id="rId16"/>
    <p:sldId id="306" r:id="rId17"/>
    <p:sldId id="262" r:id="rId18"/>
    <p:sldId id="263" r:id="rId19"/>
    <p:sldId id="310" r:id="rId20"/>
    <p:sldId id="279" r:id="rId21"/>
  </p:sldIdLst>
  <p:sldSz cx="9144000" cy="5143500" type="screen16x9"/>
  <p:notesSz cx="6858000" cy="9144000"/>
  <p:embeddedFontLst>
    <p:embeddedFont>
      <p:font typeface="SolaimanLipi" pitchFamily="65" charset="0"/>
      <p:regular r:id="rId23"/>
    </p:embeddedFont>
    <p:embeddedFont>
      <p:font typeface="Exo 2" charset="0"/>
      <p:regular r:id="rId24"/>
      <p:bold r:id="rId25"/>
      <p:italic r:id="rId26"/>
      <p:boldItalic r:id="rId27"/>
    </p:embeddedFont>
    <p:embeddedFont>
      <p:font typeface="Roboto Condensed Light" charset="0"/>
      <p:regular r:id="rId28"/>
      <p:bold r:id="rId29"/>
      <p:italic r:id="rId30"/>
      <p:boldItalic r:id="rId31"/>
    </p:embeddedFont>
    <p:embeddedFont>
      <p:font typeface="Squada One" charset="0"/>
      <p:regular r:id="rId32"/>
    </p:embeddedFont>
    <p:embeddedFont>
      <p:font typeface="Fira Sans Extra Condensed Medium" charset="0"/>
      <p:regular r:id="rId33"/>
      <p:bold r:id="rId34"/>
      <p:italic r:id="rId35"/>
      <p:boldItalic r:id="rId36"/>
    </p:embeddedFont>
    <p:embeddedFont>
      <p:font typeface="Roboto Condensed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Full" cryptAlgorithmClass="hash" cryptAlgorithmType="typeAny" cryptAlgorithmSid="4" spinCount="50000" saltData="1yoZahf7BfopNSyFqRUCmg" hashData="dYyVwqUtEMhqVqG5Zt4iVNJVJl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C50DA59-9B1F-4665-8EBC-384AD93983B2}">
  <a:tblStyle styleId="{2C50DA59-9B1F-4665-8EBC-384AD93983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0422e0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40422e07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0422e0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40422e07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19515fe0b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19515fe0b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19515fe0b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19515fe0b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CUSTOM_1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1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625906" y="3722418"/>
            <a:ext cx="38301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to">
  <p:cSld name="CUSTOM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1179233" y="3058425"/>
            <a:ext cx="3095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29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 flipH="1">
            <a:off x="1193529" y="1611150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63" r:id="rId9"/>
    <p:sldLayoutId id="2147483666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SolaimanLipi" pitchFamily="65" charset="0"/>
                <a:cs typeface="SolaimanLipi" pitchFamily="65" charset="0"/>
              </a:rPr>
              <a:t>আজকের ক্লাসে সবাইকে স্বাগতম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 flipV="1">
            <a:off x="4038600" y="3181350"/>
            <a:ext cx="4888775" cy="53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1660512" y="3673575"/>
            <a:ext cx="1486200" cy="946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3"/>
          <p:cNvSpPr txBox="1"/>
          <p:nvPr/>
        </p:nvSpPr>
        <p:spPr>
          <a:xfrm>
            <a:off x="1676400" y="3867150"/>
            <a:ext cx="1430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বিন্যাস্ত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উপাত্ত </a:t>
            </a:r>
            <a:endParaRPr sz="1800" b="1">
              <a:solidFill>
                <a:schemeClr val="lt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6046450" y="3673575"/>
            <a:ext cx="1486200" cy="946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3"/>
          <p:cNvSpPr txBox="1"/>
          <p:nvPr/>
        </p:nvSpPr>
        <p:spPr>
          <a:xfrm>
            <a:off x="6087111" y="3646562"/>
            <a:ext cx="1430700" cy="8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অবিন্যাস্ত উপাত্ত </a:t>
            </a:r>
            <a:endParaRPr lang="en" sz="1800" b="1" dirty="0">
              <a:solidFill>
                <a:schemeClr val="lt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উপাত্ত</a:t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3048000" y="2572350"/>
            <a:ext cx="3200400" cy="833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33"/>
          <p:cNvCxnSpPr>
            <a:stCxn id="202" idx="0"/>
            <a:endCxn id="203" idx="0"/>
          </p:cNvCxnSpPr>
          <p:nvPr/>
        </p:nvCxnSpPr>
        <p:spPr>
          <a:xfrm rot="5400000">
            <a:off x="2408400" y="3002475"/>
            <a:ext cx="611100" cy="584700"/>
          </a:xfrm>
          <a:prstGeom prst="bentConnector3">
            <a:avLst>
              <a:gd name="adj1" fmla="val -6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33"/>
          <p:cNvCxnSpPr>
            <a:stCxn id="205" idx="2"/>
            <a:endCxn id="206" idx="0"/>
          </p:cNvCxnSpPr>
          <p:nvPr/>
        </p:nvCxnSpPr>
        <p:spPr>
          <a:xfrm>
            <a:off x="6211750" y="3040275"/>
            <a:ext cx="577800" cy="560100"/>
          </a:xfrm>
          <a:prstGeom prst="bentConnector3">
            <a:avLst>
              <a:gd name="adj1" fmla="val 997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33"/>
          <p:cNvSpPr txBox="1"/>
          <p:nvPr/>
        </p:nvSpPr>
        <p:spPr>
          <a:xfrm>
            <a:off x="3886200" y="2800350"/>
            <a:ext cx="1430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6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উপাত্ত </a:t>
            </a:r>
            <a:endParaRPr lang="en" sz="1800" b="1" dirty="0">
              <a:solidFill>
                <a:schemeClr val="accent6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123950"/>
            <a:ext cx="9144000" cy="158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4800600" y="666750"/>
            <a:ext cx="3867300" cy="697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s-IN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বিন্যাস্ত উপাত্ত </a:t>
            </a:r>
            <a:endParaRPr sz="28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143000" y="1733550"/>
            <a:ext cx="76200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" sz="2800" dirty="0" smtClean="0">
                <a:latin typeface="SolaimanLipi" pitchFamily="65" charset="0"/>
                <a:cs typeface="SolaimanLipi" pitchFamily="65" charset="0"/>
              </a:rPr>
              <a:t>উপাত্তসমুহ যদি মানের উদ্ধক্রম বা অধঃক্রমে সাজানো অবস্থায় থাকে তাকে বিন্যাস্ত উপাত্ত বলে। </a:t>
            </a:r>
          </a:p>
          <a:p>
            <a:pPr marL="0" lvl="0" indent="0" algn="l"/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যেমনঃ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২০,২২,২২,৩০,৩৫,৪০,৪০,৫৬ </a:t>
            </a:r>
          </a:p>
          <a:p>
            <a:pPr marL="0" lvl="0" indent="0" algn="l"/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সিদ্ধান্ত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নেয়া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খুবই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সহজ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 ।</a:t>
            </a:r>
            <a:endParaRPr sz="280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4572000" y="590550"/>
            <a:ext cx="3867300" cy="697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</a:t>
            </a:r>
            <a:r>
              <a:rPr lang="as-IN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বিন্যাস্ত উপাত্ত 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143000" y="1581150"/>
            <a:ext cx="76200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SolaimanLipi" pitchFamily="65" charset="0"/>
                <a:cs typeface="SolaimanLipi" pitchFamily="65" charset="0"/>
              </a:rPr>
              <a:t>উপাত্তসমুহ যদি অবিন্যাস্ত বা এলোমেলো অবস্থায় থাকে তাকে অবিন্যাস্ত উপাত্ত বলে। </a:t>
            </a:r>
          </a:p>
          <a:p>
            <a:pPr marL="0" lvl="0" indent="0" algn="l"/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যেমনঃ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৩০,৪০,৩২,১২,৭,৬৬,৫৪,৮৭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উপাত্তসমুহ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মানের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উদ্ধক্রম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কিংবা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অধঃক্রম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কোনোভাবেই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সাজানো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নেই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চাহিদা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মাফিক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সিদ্ধান্ত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নেয়া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খুবই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কষ্টকর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। </a:t>
            </a:r>
            <a:endParaRPr sz="280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>
            <a:spLocks noGrp="1"/>
          </p:cNvSpPr>
          <p:nvPr>
            <p:ph type="ctrTitle"/>
          </p:nvPr>
        </p:nvSpPr>
        <p:spPr>
          <a:xfrm>
            <a:off x="533400" y="352850"/>
            <a:ext cx="8305799" cy="12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৬ষ্ঠ শ্রেণিতে অধ্যয়নরত শিক্ষার্থীর মধ্য সব থেকে লম্বা ১০ জনের উচ্চতার (সেঃ মিঃ তে) পরিসংখ্যান হল  </a:t>
            </a:r>
            <a:br>
              <a:rPr lang="en" dirty="0" smtClean="0">
                <a:latin typeface="SolaimanLipi" pitchFamily="65" charset="0"/>
                <a:cs typeface="SolaimanLipi" pitchFamily="65" charset="0"/>
              </a:rPr>
            </a:br>
            <a:r>
              <a:rPr lang="en" dirty="0" smtClean="0">
                <a:latin typeface="SolaimanLipi" pitchFamily="65" charset="0"/>
                <a:cs typeface="SolaimanLipi" pitchFamily="65" charset="0"/>
              </a:rPr>
              <a:t>১২৫,১৩৫,১৩০, ১৩৮,১৩৭,১৪২,১৪৫,১৫২,১৫০,১৪০ ।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88595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(ক)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উপরে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বর্ণিত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সমুহ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বিন্যাস্ত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।    </a:t>
            </a:r>
          </a:p>
          <a:p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(খ)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বর্ণিত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সমুহ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সারণিভুক্ত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। </a:t>
            </a:r>
            <a:endParaRPr lang="en-US" sz="24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>
            <a:spLocks noGrp="1"/>
          </p:cNvSpPr>
          <p:nvPr>
            <p:ph type="ctrTitle"/>
          </p:nvPr>
        </p:nvSpPr>
        <p:spPr>
          <a:xfrm>
            <a:off x="533400" y="133350"/>
            <a:ext cx="8305799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SolaimanLipi" pitchFamily="65" charset="0"/>
                <a:cs typeface="SolaimanLipi" pitchFamily="65" charset="0"/>
              </a:rPr>
              <a:t>প্রশ্নঃ ৬ষ্ঠ শ্রেণিতে অধ্যয়নরত শিক্ষার্থীর মধ্য সব থেকে লম্বা ১০ জনের উচ্চতার (সেঃ মিঃ তে) পরিসংখ্যান হল  ১২৫,১৩৫,১৩০, ১৩৮,১৩৭,১৪২,১৪৫,১৫২,১৫০,১৪০ ।  </a:t>
            </a:r>
            <a:endParaRPr sz="2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200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(ক)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সমাধানঃ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উপরে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বর্ণিত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সমুহ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মানের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উদ্ধক্রমে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বিন্যাস্ত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হলে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হবে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, ১২৫,১৩০,১৩৫,১৩৭,১৩৮,১৪০,১৪২,১৪৫,১৫০,১৫২ । 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419350"/>
          <a:ext cx="6781800" cy="2468880"/>
        </p:xfrm>
        <a:graphic>
          <a:graphicData uri="http://schemas.openxmlformats.org/drawingml/2006/table">
            <a:tbl>
              <a:tblPr firstRow="1" bandRow="1">
                <a:tableStyleId>{2C50DA59-9B1F-4665-8EBC-384AD93983B2}</a:tableStyleId>
              </a:tblPr>
              <a:tblGrid>
                <a:gridCol w="1905000"/>
                <a:gridCol w="1524000"/>
                <a:gridCol w="1828800"/>
                <a:gridCol w="1524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SolaimanLipi" pitchFamily="65" charset="0"/>
                          <a:cs typeface="SolaimanLipi" pitchFamily="65" charset="0"/>
                        </a:rPr>
                        <a:t>শিক্ষার্থীর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ক্রমিক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নং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SolaimanLipi" pitchFamily="65" charset="0"/>
                          <a:cs typeface="SolaimanLipi" pitchFamily="65" charset="0"/>
                        </a:rPr>
                        <a:t>উচ্চতা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(</a:t>
                      </a:r>
                      <a:r>
                        <a:rPr lang="en-US" sz="18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সেঃমিঃ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)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SolaimanLipi" pitchFamily="65" charset="0"/>
                          <a:cs typeface="SolaimanLipi" pitchFamily="65" charset="0"/>
                        </a:rPr>
                        <a:t>শিক্ষার্থীর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ক্রমিক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নং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endParaRPr lang="en-US" sz="18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SolaimanLipi" pitchFamily="65" charset="0"/>
                          <a:cs typeface="SolaimanLipi" pitchFamily="65" charset="0"/>
                        </a:rPr>
                        <a:t>উচ্চতা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(</a:t>
                      </a:r>
                      <a:r>
                        <a:rPr lang="en-US" sz="18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সেঃমিঃ</a:t>
                      </a:r>
                      <a:r>
                        <a:rPr lang="en-US" sz="1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) </a:t>
                      </a:r>
                      <a:endParaRPr lang="en-US" sz="18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357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০১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১২৫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০৬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১৪০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357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০২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১৩০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০৭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১৪২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357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০৩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১৩৫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০৮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১৪৫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357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০৪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১৩৭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০৯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১৫০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357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০৫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১৩৮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১০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olaimanLipi" pitchFamily="65" charset="0"/>
                          <a:cs typeface="SolaimanLipi" pitchFamily="65" charset="0"/>
                        </a:rPr>
                        <a:t>১৫২ </a:t>
                      </a:r>
                      <a:endParaRPr lang="en-US" sz="1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1047750"/>
            <a:ext cx="9144000" cy="158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18859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(খ)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সারণিঃ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endParaRPr lang="en-US" sz="2000" dirty="0" smtClean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"/>
          <p:cNvSpPr txBox="1">
            <a:spLocks noGrp="1"/>
          </p:cNvSpPr>
          <p:nvPr>
            <p:ph type="ctrTitle"/>
          </p:nvPr>
        </p:nvSpPr>
        <p:spPr>
          <a:xfrm>
            <a:off x="1905000" y="209550"/>
            <a:ext cx="5943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প্রশ্নঃ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৪৮,২২,২৮,২৫,১৫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উপাত্তগুলো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ধরনের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? </a:t>
            </a:r>
            <a:endParaRPr lang="as-IN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20" name="Google Shape;520;p48"/>
          <p:cNvSpPr txBox="1"/>
          <p:nvPr/>
        </p:nvSpPr>
        <p:spPr>
          <a:xfrm>
            <a:off x="2133600" y="2114550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বিন্যাস্ত </a:t>
            </a:r>
            <a:endParaRPr sz="2800" b="1">
              <a:solidFill>
                <a:schemeClr val="dk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522" name="Google Shape;522;p48"/>
          <p:cNvSpPr txBox="1"/>
          <p:nvPr/>
        </p:nvSpPr>
        <p:spPr>
          <a:xfrm>
            <a:off x="2133600" y="310515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উদ্ধক্রমে সাজানো </a:t>
            </a:r>
            <a:endParaRPr lang="en" sz="2800" b="1" dirty="0">
              <a:solidFill>
                <a:schemeClr val="dk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524" name="Google Shape;524;p48"/>
          <p:cNvSpPr txBox="1"/>
          <p:nvPr/>
        </p:nvSpPr>
        <p:spPr>
          <a:xfrm>
            <a:off x="6172200" y="3105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অধঃক্রমে সাজানো </a:t>
            </a:r>
            <a:endParaRPr lang="as-IN" sz="2800" b="1" dirty="0">
              <a:solidFill>
                <a:schemeClr val="dk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526" name="Google Shape;526;p48"/>
          <p:cNvSpPr txBox="1"/>
          <p:nvPr/>
        </p:nvSpPr>
        <p:spPr>
          <a:xfrm>
            <a:off x="6096000" y="2114550"/>
            <a:ext cx="2057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অ</a:t>
            </a:r>
            <a:r>
              <a:rPr lang="as-IN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বিন্যাস্ত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895350"/>
            <a:ext cx="9144000" cy="158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4453;p58"/>
          <p:cNvGrpSpPr/>
          <p:nvPr/>
        </p:nvGrpSpPr>
        <p:grpSpPr>
          <a:xfrm>
            <a:off x="4724400" y="2114550"/>
            <a:ext cx="685800" cy="609600"/>
            <a:chOff x="1487200" y="4993750"/>
            <a:chExt cx="483125" cy="483125"/>
          </a:xfrm>
        </p:grpSpPr>
        <p:sp>
          <p:nvSpPr>
            <p:cNvPr id="26" name="Google Shape;4454;p58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4455;p58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" name="Google Shape;4456;p58"/>
          <p:cNvGrpSpPr/>
          <p:nvPr/>
        </p:nvGrpSpPr>
        <p:grpSpPr>
          <a:xfrm>
            <a:off x="4800600" y="3105150"/>
            <a:ext cx="611593" cy="691444"/>
            <a:chOff x="2081650" y="4993750"/>
            <a:chExt cx="483125" cy="483125"/>
          </a:xfrm>
        </p:grpSpPr>
        <p:sp>
          <p:nvSpPr>
            <p:cNvPr id="29" name="Google Shape;4457;p5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4458;p5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1" name="Google Shape;4456;p58"/>
          <p:cNvGrpSpPr/>
          <p:nvPr/>
        </p:nvGrpSpPr>
        <p:grpSpPr>
          <a:xfrm>
            <a:off x="685800" y="3028950"/>
            <a:ext cx="611593" cy="691444"/>
            <a:chOff x="2081650" y="4993750"/>
            <a:chExt cx="483125" cy="483125"/>
          </a:xfrm>
        </p:grpSpPr>
        <p:sp>
          <p:nvSpPr>
            <p:cNvPr id="32" name="Google Shape;4457;p5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4458;p5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4456;p58"/>
          <p:cNvGrpSpPr/>
          <p:nvPr/>
        </p:nvGrpSpPr>
        <p:grpSpPr>
          <a:xfrm>
            <a:off x="762000" y="2038350"/>
            <a:ext cx="611593" cy="691444"/>
            <a:chOff x="2081650" y="4993750"/>
            <a:chExt cx="483125" cy="483125"/>
          </a:xfrm>
        </p:grpSpPr>
        <p:sp>
          <p:nvSpPr>
            <p:cNvPr id="35" name="Google Shape;4457;p5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4458;p5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1" name="Google Shape;4676;p59"/>
          <p:cNvGrpSpPr/>
          <p:nvPr/>
        </p:nvGrpSpPr>
        <p:grpSpPr>
          <a:xfrm>
            <a:off x="1600200" y="2190750"/>
            <a:ext cx="533400" cy="533400"/>
            <a:chOff x="-63250675" y="3744075"/>
            <a:chExt cx="320350" cy="318100"/>
          </a:xfrm>
        </p:grpSpPr>
        <p:sp>
          <p:nvSpPr>
            <p:cNvPr id="42" name="Google Shape;4677;p5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78;p5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79;p5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676;p59"/>
          <p:cNvGrpSpPr/>
          <p:nvPr/>
        </p:nvGrpSpPr>
        <p:grpSpPr>
          <a:xfrm>
            <a:off x="1524000" y="3105150"/>
            <a:ext cx="533400" cy="533400"/>
            <a:chOff x="-63250675" y="3744075"/>
            <a:chExt cx="320350" cy="318100"/>
          </a:xfrm>
        </p:grpSpPr>
        <p:sp>
          <p:nvSpPr>
            <p:cNvPr id="51" name="Google Shape;4677;p5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8;p5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79;p5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4676;p59"/>
          <p:cNvGrpSpPr/>
          <p:nvPr/>
        </p:nvGrpSpPr>
        <p:grpSpPr>
          <a:xfrm>
            <a:off x="5562600" y="2114550"/>
            <a:ext cx="533400" cy="533400"/>
            <a:chOff x="-63250675" y="3744075"/>
            <a:chExt cx="320350" cy="318100"/>
          </a:xfrm>
        </p:grpSpPr>
        <p:sp>
          <p:nvSpPr>
            <p:cNvPr id="55" name="Google Shape;4677;p5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78;p5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79;p5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4676;p59"/>
          <p:cNvGrpSpPr/>
          <p:nvPr/>
        </p:nvGrpSpPr>
        <p:grpSpPr>
          <a:xfrm>
            <a:off x="5562600" y="3181350"/>
            <a:ext cx="533400" cy="533400"/>
            <a:chOff x="-63250675" y="3744075"/>
            <a:chExt cx="320350" cy="318100"/>
          </a:xfrm>
        </p:grpSpPr>
        <p:sp>
          <p:nvSpPr>
            <p:cNvPr id="59" name="Google Shape;4677;p5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78;p5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79;p5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"/>
          <p:cNvSpPr txBox="1">
            <a:spLocks noGrp="1"/>
          </p:cNvSpPr>
          <p:nvPr>
            <p:ph type="ctrTitle"/>
          </p:nvPr>
        </p:nvSpPr>
        <p:spPr>
          <a:xfrm>
            <a:off x="1905000" y="2857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প্রশ্নঃ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নিচের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উপাত্তগুলো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বিন্যাস্ত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।  </a:t>
            </a:r>
            <a:endParaRPr lang="as-IN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20" name="Google Shape;520;p48"/>
          <p:cNvSpPr txBox="1"/>
          <p:nvPr/>
        </p:nvSpPr>
        <p:spPr>
          <a:xfrm>
            <a:off x="1524000" y="211455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(ক)  ৮,৬,০,৪ </a:t>
            </a:r>
            <a:endParaRPr sz="2800" b="1">
              <a:solidFill>
                <a:schemeClr val="dk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522" name="Google Shape;522;p48"/>
          <p:cNvSpPr txBox="1"/>
          <p:nvPr/>
        </p:nvSpPr>
        <p:spPr>
          <a:xfrm>
            <a:off x="1447800" y="3105150"/>
            <a:ext cx="3124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(গ)  ৮,৬,৪,২ </a:t>
            </a:r>
            <a:endParaRPr lang="en" sz="2800" b="1" dirty="0">
              <a:solidFill>
                <a:schemeClr val="dk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524" name="Google Shape;524;p48"/>
          <p:cNvSpPr txBox="1"/>
          <p:nvPr/>
        </p:nvSpPr>
        <p:spPr>
          <a:xfrm>
            <a:off x="5562600" y="3105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(ঘ)  ২,৪,৮,০ </a:t>
            </a:r>
            <a:endParaRPr lang="as-IN" sz="2800" b="1" dirty="0">
              <a:solidFill>
                <a:schemeClr val="dk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sp>
        <p:nvSpPr>
          <p:cNvPr id="526" name="Google Shape;526;p48"/>
          <p:cNvSpPr txBox="1"/>
          <p:nvPr/>
        </p:nvSpPr>
        <p:spPr>
          <a:xfrm>
            <a:off x="5562600" y="2114550"/>
            <a:ext cx="220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solidFill>
                  <a:schemeClr val="dk1"/>
                </a:solidFill>
                <a:latin typeface="SolaimanLipi" pitchFamily="65" charset="0"/>
                <a:ea typeface="Exo 2"/>
                <a:cs typeface="SolaimanLipi" pitchFamily="65" charset="0"/>
                <a:sym typeface="Exo 2"/>
              </a:rPr>
              <a:t>(খ)  ২,৪,২,৪ </a:t>
            </a:r>
            <a:endParaRPr lang="as-IN" sz="2800" b="1" dirty="0" smtClean="0">
              <a:solidFill>
                <a:schemeClr val="dk1"/>
              </a:solidFill>
              <a:latin typeface="SolaimanLipi" pitchFamily="65" charset="0"/>
              <a:ea typeface="Exo 2"/>
              <a:cs typeface="SolaimanLipi" pitchFamily="65" charset="0"/>
              <a:sym typeface="Exo 2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895350"/>
            <a:ext cx="9144000" cy="158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4453;p58"/>
          <p:cNvGrpSpPr/>
          <p:nvPr/>
        </p:nvGrpSpPr>
        <p:grpSpPr>
          <a:xfrm>
            <a:off x="762000" y="3181350"/>
            <a:ext cx="685800" cy="609600"/>
            <a:chOff x="1487200" y="4993750"/>
            <a:chExt cx="483125" cy="483125"/>
          </a:xfrm>
        </p:grpSpPr>
        <p:sp>
          <p:nvSpPr>
            <p:cNvPr id="26" name="Google Shape;4454;p58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4455;p58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" name="Google Shape;4456;p58"/>
          <p:cNvGrpSpPr/>
          <p:nvPr/>
        </p:nvGrpSpPr>
        <p:grpSpPr>
          <a:xfrm>
            <a:off x="4876800" y="3105150"/>
            <a:ext cx="611593" cy="691444"/>
            <a:chOff x="2081650" y="4993750"/>
            <a:chExt cx="483125" cy="483125"/>
          </a:xfrm>
        </p:grpSpPr>
        <p:sp>
          <p:nvSpPr>
            <p:cNvPr id="29" name="Google Shape;4457;p5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4458;p5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1" name="Google Shape;4456;p58"/>
          <p:cNvGrpSpPr/>
          <p:nvPr/>
        </p:nvGrpSpPr>
        <p:grpSpPr>
          <a:xfrm>
            <a:off x="4800600" y="2114550"/>
            <a:ext cx="611593" cy="691444"/>
            <a:chOff x="2081650" y="4993750"/>
            <a:chExt cx="483125" cy="483125"/>
          </a:xfrm>
        </p:grpSpPr>
        <p:sp>
          <p:nvSpPr>
            <p:cNvPr id="32" name="Google Shape;4457;p5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4458;p5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4456;p58"/>
          <p:cNvGrpSpPr/>
          <p:nvPr/>
        </p:nvGrpSpPr>
        <p:grpSpPr>
          <a:xfrm>
            <a:off x="838200" y="2038350"/>
            <a:ext cx="611593" cy="691444"/>
            <a:chOff x="2081650" y="4993750"/>
            <a:chExt cx="483125" cy="483125"/>
          </a:xfrm>
        </p:grpSpPr>
        <p:sp>
          <p:nvSpPr>
            <p:cNvPr id="35" name="Google Shape;4457;p5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4458;p5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3657600" y="209550"/>
            <a:ext cx="51957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গড় (Mean)</a:t>
            </a:r>
            <a:r>
              <a:rPr lang="en" dirty="0" smtClean="0"/>
              <a:t> </a:t>
            </a:r>
            <a:endParaRPr/>
          </a:p>
        </p:txBody>
      </p:sp>
      <p:cxnSp>
        <p:nvCxnSpPr>
          <p:cNvPr id="217" name="Google Shape;217;p34"/>
          <p:cNvCxnSpPr/>
          <p:nvPr/>
        </p:nvCxnSpPr>
        <p:spPr>
          <a:xfrm>
            <a:off x="3200400" y="1200150"/>
            <a:ext cx="59436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34"/>
          <p:cNvSpPr txBox="1">
            <a:spLocks noGrp="1"/>
          </p:cNvSpPr>
          <p:nvPr>
            <p:ph type="subTitle" idx="1"/>
          </p:nvPr>
        </p:nvSpPr>
        <p:spPr>
          <a:xfrm>
            <a:off x="880500" y="1276350"/>
            <a:ext cx="81111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SolaimanLipi" pitchFamily="65" charset="0"/>
                <a:cs typeface="SolaimanLipi" pitchFamily="65" charset="0"/>
              </a:rPr>
              <a:t>সংগৃহীত উপাত্তসমূহের সমষ্টিকে উপাত্তসমূহের সংখ্যা দিয়ে ভাগ করলে গড় পাওয়া যায়।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3600" dirty="0" smtClean="0">
              <a:latin typeface="SolaimanLipi" pitchFamily="65" charset="0"/>
              <a:cs typeface="SolaimanLipi" pitchFamily="65" charset="0"/>
            </a:endParaRPr>
          </a:p>
          <a:p>
            <a:pPr marL="0" lvl="0" indent="0"/>
            <a:r>
              <a:rPr lang="en" sz="3600" b="1" dirty="0" smtClean="0">
                <a:latin typeface="SolaimanLipi" pitchFamily="65" charset="0"/>
                <a:cs typeface="SolaimanLipi" pitchFamily="65" charset="0"/>
              </a:rPr>
              <a:t>উপাত্তসমূহের সমষ্টি</a:t>
            </a:r>
          </a:p>
          <a:p>
            <a:pPr marL="0" lvl="0" indent="0"/>
            <a:r>
              <a:rPr lang="en" sz="3600" b="1" dirty="0" smtClean="0">
                <a:latin typeface="SolaimanLipi" pitchFamily="65" charset="0"/>
                <a:cs typeface="SolaimanLipi" pitchFamily="65" charset="0"/>
              </a:rPr>
              <a:t>উপাত্তসমূহের সংখ্যা</a:t>
            </a:r>
          </a:p>
          <a:p>
            <a:pPr marL="0" lvl="0" indent="0"/>
            <a:r>
              <a:rPr lang="en" sz="3600" b="1" dirty="0" smtClean="0">
                <a:latin typeface="SolaimanLipi" pitchFamily="65" charset="0"/>
                <a:cs typeface="SolaimanLipi" pitchFamily="65" charset="0"/>
              </a:rPr>
              <a:t>  </a:t>
            </a:r>
            <a:endParaRPr sz="3600" b="1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7" name="Google Shape;217;p34"/>
          <p:cNvCxnSpPr/>
          <p:nvPr/>
        </p:nvCxnSpPr>
        <p:spPr>
          <a:xfrm>
            <a:off x="5486400" y="3562350"/>
            <a:ext cx="34290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4267200" y="318135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dk1"/>
                </a:solidFill>
                <a:latin typeface="SolaimanLipi" pitchFamily="65" charset="0"/>
                <a:ea typeface="Roboto Condensed Light"/>
                <a:cs typeface="SolaimanLipi" pitchFamily="65" charset="0"/>
                <a:sym typeface="Roboto Condensed Light"/>
              </a:rPr>
              <a:t>গড়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গড় নির্ণয়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25" name="Google Shape;225;p35"/>
          <p:cNvSpPr txBox="1">
            <a:spLocks noGrp="1"/>
          </p:cNvSpPr>
          <p:nvPr>
            <p:ph type="ctrTitle"/>
          </p:nvPr>
        </p:nvSpPr>
        <p:spPr>
          <a:xfrm>
            <a:off x="2590800" y="971550"/>
            <a:ext cx="6324599" cy="7483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কোন একটি পরীক্ষায় ১০ জন শিক্ষার্থীর প্রাপ্ত নম্বর ২০,১৬,২৪, ১৬,১৬, ২০,১৫,১২,১৬,১৫ । শিক্ষার্থীদের প্রাপ্ত নম্বরের গড় কত?  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6800" y="2038350"/>
            <a:ext cx="7848600" cy="2804475"/>
          </a:xfrm>
        </p:spPr>
        <p:txBody>
          <a:bodyPr/>
          <a:lstStyle/>
          <a:p>
            <a:pPr algn="l"/>
            <a:r>
              <a:rPr lang="en" sz="2000" dirty="0" smtClean="0">
                <a:latin typeface="SolaimanLipi" pitchFamily="65" charset="0"/>
                <a:cs typeface="SolaimanLipi" pitchFamily="65" charset="0"/>
              </a:rPr>
              <a:t>সমাধানঃ </a:t>
            </a:r>
          </a:p>
          <a:p>
            <a:pPr algn="l"/>
            <a:r>
              <a:rPr lang="en" sz="2000" dirty="0" smtClean="0">
                <a:latin typeface="SolaimanLipi" pitchFamily="65" charset="0"/>
                <a:cs typeface="SolaimanLipi" pitchFamily="65" charset="0"/>
              </a:rPr>
              <a:t>                          </a:t>
            </a:r>
          </a:p>
          <a:p>
            <a:pPr algn="l"/>
            <a:r>
              <a:rPr lang="en" sz="2000" dirty="0" smtClean="0">
                <a:latin typeface="SolaimanLipi" pitchFamily="65" charset="0"/>
                <a:cs typeface="SolaimanLipi" pitchFamily="65" charset="0"/>
              </a:rPr>
              <a:t>প্রাপ্ত নম্বরের গড় </a:t>
            </a:r>
          </a:p>
          <a:p>
            <a:pPr algn="l"/>
            <a:endParaRPr lang="en" sz="2000" dirty="0" smtClean="0">
              <a:latin typeface="SolaimanLipi" pitchFamily="65" charset="0"/>
              <a:cs typeface="SolaimanLipi" pitchFamily="65" charset="0"/>
            </a:endParaRPr>
          </a:p>
          <a:p>
            <a:pPr algn="l"/>
            <a:endParaRPr lang="en" sz="2000" dirty="0" smtClean="0">
              <a:latin typeface="SolaimanLipi" pitchFamily="65" charset="0"/>
              <a:cs typeface="SolaimanLipi" pitchFamily="65" charset="0"/>
            </a:endParaRPr>
          </a:p>
          <a:p>
            <a:pPr algn="l"/>
            <a:endParaRPr lang="en" sz="2000" dirty="0" smtClean="0">
              <a:latin typeface="SolaimanLipi" pitchFamily="65" charset="0"/>
              <a:cs typeface="SolaimanLipi" pitchFamily="65" charset="0"/>
            </a:endParaRPr>
          </a:p>
          <a:p>
            <a:pPr algn="l"/>
            <a:endParaRPr lang="en" sz="2000" dirty="0" smtClean="0">
              <a:latin typeface="SolaimanLipi" pitchFamily="65" charset="0"/>
              <a:cs typeface="SolaimanLipi" pitchFamily="65" charset="0"/>
            </a:endParaRPr>
          </a:p>
          <a:p>
            <a:pPr algn="l"/>
            <a:r>
              <a:rPr lang="en" sz="2000" dirty="0" smtClean="0">
                <a:latin typeface="SolaimanLipi" pitchFamily="65" charset="0"/>
                <a:cs typeface="SolaimanLipi" pitchFamily="65" charset="0"/>
              </a:rPr>
              <a:t>নির্ণেয় প্রাপ্ত নম্বরের গড় = ১৭ </a:t>
            </a:r>
            <a:endParaRPr lang="en-US" sz="2000" dirty="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95350"/>
            <a:ext cx="91440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647950"/>
            <a:ext cx="5962650" cy="619125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333750"/>
            <a:ext cx="86677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বাড়ির কাজ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25" name="Google Shape;225;p35"/>
          <p:cNvSpPr txBox="1">
            <a:spLocks noGrp="1"/>
          </p:cNvSpPr>
          <p:nvPr>
            <p:ph type="ctrTitle"/>
          </p:nvPr>
        </p:nvSpPr>
        <p:spPr>
          <a:xfrm>
            <a:off x="1600200" y="1657350"/>
            <a:ext cx="7315200" cy="31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প্রশ্নঃ মনে কর, গণিত পরীক্ষায় বিথি, মিতু, আশা, বৃষ্টি ও রিয়ার প্রাপ্ত নম্বরসমুহ  যথাক্রমে  ৬৭, ৮৬, ৮৪,৭০ ও ৫৫ । </a:t>
            </a:r>
            <a:br>
              <a:rPr lang="en" dirty="0" smtClean="0">
                <a:latin typeface="SolaimanLipi" pitchFamily="65" charset="0"/>
                <a:cs typeface="SolaimanLipi" pitchFamily="65" charset="0"/>
              </a:rPr>
            </a:br>
            <a:r>
              <a:rPr lang="en" dirty="0" smtClean="0">
                <a:latin typeface="SolaimanLipi" pitchFamily="65" charset="0"/>
                <a:cs typeface="SolaimanLipi" pitchFamily="65" charset="0"/>
              </a:rPr>
              <a:t/>
            </a:r>
            <a:br>
              <a:rPr lang="en" dirty="0" smtClean="0">
                <a:latin typeface="SolaimanLipi" pitchFamily="65" charset="0"/>
                <a:cs typeface="SolaimanLipi" pitchFamily="65" charset="0"/>
              </a:rPr>
            </a:br>
            <a:r>
              <a:rPr lang="en-US" dirty="0" smtClean="0">
                <a:latin typeface="SolaimanLipi" pitchFamily="65" charset="0"/>
                <a:cs typeface="SolaimanLipi" pitchFamily="65" charset="0"/>
              </a:rPr>
              <a:t>(ক)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তাদের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প্রাপ্ত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নম্বরসমুহের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গড়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নির্ণয়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। </a:t>
            </a:r>
            <a:br>
              <a:rPr lang="en-US" dirty="0" smtClean="0">
                <a:latin typeface="SolaimanLipi" pitchFamily="65" charset="0"/>
                <a:cs typeface="SolaimanLipi" pitchFamily="65" charset="0"/>
              </a:rPr>
            </a:br>
            <a:r>
              <a:rPr lang="en-US" dirty="0" smtClean="0">
                <a:latin typeface="SolaimanLipi" pitchFamily="65" charset="0"/>
                <a:cs typeface="SolaimanLipi" pitchFamily="65" charset="0"/>
              </a:rPr>
              <a:t>(খ)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তাদের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প্রাপ্ত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নম্বরসমুহ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মানের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নিম্নক্রম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অনুযায়ী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বিন্যাস্ত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। </a:t>
            </a:r>
            <a:br>
              <a:rPr lang="en-US" dirty="0" smtClean="0">
                <a:latin typeface="SolaimanLipi" pitchFamily="65" charset="0"/>
                <a:cs typeface="SolaimanLipi" pitchFamily="65" charset="0"/>
              </a:rPr>
            </a:br>
            <a:r>
              <a:rPr lang="en-US" dirty="0" smtClean="0">
                <a:latin typeface="SolaimanLipi" pitchFamily="65" charset="0"/>
                <a:cs typeface="SolaimanLipi" pitchFamily="65" charset="0"/>
              </a:rPr>
              <a:t>(গ)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বিন্যাস্ত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উপাত্তসমুহ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সারণিভুক্ত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। </a:t>
            </a:r>
            <a:r>
              <a:rPr lang="en" dirty="0" smtClean="0">
                <a:latin typeface="SolaimanLipi" pitchFamily="65" charset="0"/>
                <a:cs typeface="SolaimanLipi" pitchFamily="65" charset="0"/>
              </a:rPr>
              <a:t/>
            </a:r>
            <a:br>
              <a:rPr lang="en" dirty="0" smtClean="0">
                <a:latin typeface="SolaimanLipi" pitchFamily="65" charset="0"/>
                <a:cs typeface="SolaimanLipi" pitchFamily="65" charset="0"/>
              </a:rPr>
            </a:br>
            <a:endParaRPr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95350"/>
            <a:ext cx="91440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295400" y="133350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b="0" dirty="0" smtClean="0"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4648200" y="1885950"/>
            <a:ext cx="44958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37;p28"/>
          <p:cNvSpPr txBox="1">
            <a:spLocks/>
          </p:cNvSpPr>
          <p:nvPr/>
        </p:nvSpPr>
        <p:spPr>
          <a:xfrm>
            <a:off x="1828800" y="3105150"/>
            <a:ext cx="6886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600"/>
              </a:spcBef>
            </a:pPr>
            <a:endParaRPr lang="en-US" sz="4800" b="1" dirty="0" smtClean="0">
              <a:latin typeface="SolaimanLipi" pitchFamily="65" charset="0"/>
              <a:cs typeface="SolaimanLipi" pitchFamily="65" charset="0"/>
            </a:endParaRPr>
          </a:p>
          <a:p>
            <a:pPr algn="ctr">
              <a:spcBef>
                <a:spcPts val="600"/>
              </a:spcBef>
            </a:pPr>
            <a:endParaRPr lang="en-US" sz="2800" b="1" dirty="0" smtClean="0">
              <a:latin typeface="SolaimanLipi" pitchFamily="65" charset="0"/>
              <a:cs typeface="SolaimanLipi" pitchFamily="65" charset="0"/>
            </a:endParaRPr>
          </a:p>
          <a:p>
            <a:pPr algn="ctr">
              <a:spcBef>
                <a:spcPts val="600"/>
              </a:spcBef>
            </a:pPr>
            <a:endParaRPr lang="en-US" sz="2800" b="1" dirty="0" smtClean="0">
              <a:latin typeface="SolaimanLipi" pitchFamily="65" charset="0"/>
              <a:cs typeface="SolaimanLipi" pitchFamily="65" charset="0"/>
            </a:endParaRPr>
          </a:p>
          <a:p>
            <a:pPr algn="r">
              <a:spcBef>
                <a:spcPts val="600"/>
              </a:spcBef>
            </a:pPr>
            <a:r>
              <a:rPr lang="en-US" sz="2800" b="1" dirty="0" smtClean="0">
                <a:latin typeface="SolaimanLipi" pitchFamily="65" charset="0"/>
                <a:cs typeface="SolaimanLipi" pitchFamily="65" charset="0"/>
              </a:rPr>
              <a:t>         </a:t>
            </a:r>
            <a:r>
              <a:rPr lang="as-IN" sz="2800" b="1" dirty="0" smtClean="0">
                <a:latin typeface="SolaimanLipi" pitchFamily="65" charset="0"/>
                <a:cs typeface="SolaimanLipi" pitchFamily="65" charset="0"/>
              </a:rPr>
              <a:t>মোঃ কামরুল হাসান</a:t>
            </a:r>
            <a:endParaRPr lang="en-US" sz="2800" dirty="0" smtClean="0">
              <a:latin typeface="SolaimanLipi" pitchFamily="65" charset="0"/>
              <a:cs typeface="SolaimanLipi" pitchFamily="65" charset="0"/>
            </a:endParaRPr>
          </a:p>
          <a:p>
            <a:pPr marL="0" lvl="0" indent="0" algn="r">
              <a:spcBef>
                <a:spcPts val="600"/>
              </a:spcBef>
            </a:pPr>
            <a:r>
              <a:rPr lang="as-IN" sz="2800" dirty="0" smtClean="0">
                <a:latin typeface="SolaimanLipi" pitchFamily="65" charset="0"/>
                <a:cs typeface="SolaimanLipi" pitchFamily="65" charset="0"/>
              </a:rPr>
              <a:t>সহকারী শিক্ষক </a:t>
            </a:r>
          </a:p>
          <a:p>
            <a:pPr marL="0" lvl="0" indent="0" algn="r">
              <a:spcBef>
                <a:spcPts val="600"/>
              </a:spcBef>
            </a:pPr>
            <a:r>
              <a:rPr lang="as-IN" sz="2800" dirty="0" smtClean="0">
                <a:latin typeface="SolaimanLipi" pitchFamily="65" charset="0"/>
                <a:cs typeface="SolaimanLipi" pitchFamily="65" charset="0"/>
              </a:rPr>
              <a:t>সাঘাটা পাইলট বালিকা উচ্চ বিদ্যালয় ও কলেজ </a:t>
            </a:r>
          </a:p>
          <a:p>
            <a:pPr marL="0" lvl="0" indent="0" algn="r">
              <a:spcBef>
                <a:spcPts val="600"/>
              </a:spcBef>
            </a:pPr>
            <a:r>
              <a:rPr lang="as-IN" sz="2800" dirty="0" smtClean="0">
                <a:latin typeface="SolaimanLipi" pitchFamily="65" charset="0"/>
                <a:cs typeface="SolaimanLipi" pitchFamily="65" charset="0"/>
              </a:rPr>
              <a:t>সাঘাটা, গাইবান্ধা।</a:t>
            </a:r>
          </a:p>
          <a:p>
            <a:pPr marL="0" lvl="0" indent="0" algn="ctr">
              <a:spcBef>
                <a:spcPts val="600"/>
              </a:spcBef>
            </a:pPr>
            <a:r>
              <a:rPr lang="as-IN" sz="4800" b="1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4800" b="1" dirty="0" smtClean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1"/>
          <p:cNvSpPr txBox="1">
            <a:spLocks noGrp="1"/>
          </p:cNvSpPr>
          <p:nvPr>
            <p:ph type="ctrTitle"/>
          </p:nvPr>
        </p:nvSpPr>
        <p:spPr>
          <a:xfrm flipH="1">
            <a:off x="2209800" y="1200150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 </a:t>
            </a:r>
            <a:endParaRPr sz="7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599" name="Google Shape;599;p51"/>
          <p:cNvCxnSpPr/>
          <p:nvPr/>
        </p:nvCxnSpPr>
        <p:spPr>
          <a:xfrm rot="10800000">
            <a:off x="5029200" y="590550"/>
            <a:ext cx="4114800" cy="15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51"/>
          <p:cNvCxnSpPr/>
          <p:nvPr/>
        </p:nvCxnSpPr>
        <p:spPr>
          <a:xfrm rot="10800000">
            <a:off x="-124" y="4765850"/>
            <a:ext cx="4724525" cy="1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870650" y="1296600"/>
            <a:ext cx="6919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৬ষ্ঠ 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শ্রেণির</a:t>
            </a:r>
            <a:endParaRPr lang="en-US" sz="3200" b="1" dirty="0" smtClean="0">
              <a:solidFill>
                <a:schemeClr val="tx1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গনিত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ctr">
              <a:buNone/>
            </a:pP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অষ্টম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অধ্যায়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তথ্য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)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n-BD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আজকের পাঠের বিষয়</a:t>
            </a:r>
            <a:endParaRPr sz="40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1371600" y="2857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4038600" y="2190750"/>
            <a:ext cx="335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SolaimanLipi" pitchFamily="65" charset="0"/>
                <a:cs typeface="SolaimanLipi" pitchFamily="65" charset="0"/>
              </a:rPr>
              <a:t/>
            </a:r>
            <a:br>
              <a:rPr lang="en" sz="3600" dirty="0" smtClean="0">
                <a:latin typeface="SolaimanLipi" pitchFamily="65" charset="0"/>
                <a:cs typeface="SolaimanLipi" pitchFamily="65" charset="0"/>
              </a:rPr>
            </a:br>
            <a:r>
              <a:rPr lang="en" sz="3600" dirty="0" smtClean="0">
                <a:latin typeface="SolaimanLipi" pitchFamily="65" charset="0"/>
                <a:cs typeface="SolaimanLipi" pitchFamily="65" charset="0"/>
              </a:rPr>
              <a:t/>
            </a:r>
            <a:br>
              <a:rPr lang="en" sz="3600" dirty="0" smtClean="0">
                <a:latin typeface="SolaimanLipi" pitchFamily="65" charset="0"/>
                <a:cs typeface="SolaimanLipi" pitchFamily="65" charset="0"/>
              </a:rPr>
            </a:br>
            <a:r>
              <a:rPr lang="en" sz="3600" dirty="0" smtClean="0">
                <a:latin typeface="SolaimanLipi" pitchFamily="65" charset="0"/>
                <a:cs typeface="SolaimanLipi" pitchFamily="65" charset="0"/>
              </a:rPr>
              <a:t>০১। তথ্য কি ? </a:t>
            </a:r>
            <a:endParaRPr lang="as-IN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3962400" y="3028950"/>
            <a:ext cx="3200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" sz="3600" dirty="0" smtClean="0">
                <a:latin typeface="SolaimanLipi" pitchFamily="65" charset="0"/>
                <a:cs typeface="SolaimanLipi" pitchFamily="65" charset="0"/>
              </a:rPr>
              <a:t>০২। উপাত্ত কি? </a:t>
            </a:r>
            <a:endParaRPr lang="en" sz="3600" dirty="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59" name="Google Shape;159;p30"/>
          <p:cNvCxnSpPr/>
          <p:nvPr/>
        </p:nvCxnSpPr>
        <p:spPr>
          <a:xfrm rot="5400000">
            <a:off x="1638300" y="2533650"/>
            <a:ext cx="3733800" cy="15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30"/>
          <p:cNvSpPr txBox="1">
            <a:spLocks noGrp="1"/>
          </p:cNvSpPr>
          <p:nvPr>
            <p:ph type="ctrTitle" idx="14"/>
          </p:nvPr>
        </p:nvSpPr>
        <p:spPr>
          <a:xfrm>
            <a:off x="3962400" y="3867150"/>
            <a:ext cx="4114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০৩। </a:t>
            </a:r>
            <a:r>
              <a:rPr lang="as-IN" sz="3600" dirty="0" smtClean="0">
                <a:latin typeface="SolaimanLipi" pitchFamily="65" charset="0"/>
                <a:cs typeface="SolaimanLipi" pitchFamily="65" charset="0"/>
              </a:rPr>
              <a:t>গড় নির্নয় করা </a:t>
            </a:r>
            <a:endParaRPr lang="en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 idx="16"/>
          </p:nvPr>
        </p:nvSpPr>
        <p:spPr>
          <a:xfrm>
            <a:off x="4091942" y="819150"/>
            <a:ext cx="5052058" cy="1066800"/>
          </a:xfrm>
        </p:spPr>
        <p:txBody>
          <a:bodyPr/>
          <a:lstStyle/>
          <a:p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শেষে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জানতে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পারব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…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304800" y="1333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তথ্য(I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n</a:t>
            </a:r>
            <a:r>
              <a:rPr lang="en" dirty="0" smtClean="0">
                <a:latin typeface="SolaimanLipi" pitchFamily="65" charset="0"/>
                <a:cs typeface="SolaimanLipi" pitchFamily="65" charset="0"/>
              </a:rPr>
              <a:t>formation) কি?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1047750"/>
            <a:ext cx="53340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31"/>
          <p:cNvSpPr txBox="1">
            <a:spLocks noGrp="1"/>
          </p:cNvSpPr>
          <p:nvPr>
            <p:ph type="subTitle" idx="1"/>
          </p:nvPr>
        </p:nvSpPr>
        <p:spPr>
          <a:xfrm>
            <a:off x="533401" y="1504950"/>
            <a:ext cx="5791200" cy="3060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s-IN" sz="2400" b="1" dirty="0" smtClean="0">
                <a:latin typeface="SolaimanLipi" pitchFamily="65" charset="0"/>
                <a:cs typeface="SolaimanLipi" pitchFamily="65" charset="0"/>
              </a:rPr>
              <a:t>তথ্য</a:t>
            </a:r>
            <a:r>
              <a:rPr lang="as-IN" sz="2400" dirty="0" smtClean="0">
                <a:latin typeface="SolaimanLipi" pitchFamily="65" charset="0"/>
                <a:cs typeface="SolaimanLipi" pitchFamily="65" charset="0"/>
              </a:rPr>
              <a:t> একটি ডেটা বা উপাত্তের সেট যা প্রদত্ত প্রয়োজনীয়তা অনুযায়ী অর্থবহ পদ্ধতিতে প্রক্রিয়াজাত করা হয়। তথ্যটিকে অর্থবহ এবং দরকারী করে তোলার জন্য প্রক্রিয়াজাতকরণ, কাঠামোগত বা প্রদত্ত প্রসঙ্গে উপস্থাপন করা হয়।</a:t>
            </a:r>
            <a:endParaRPr sz="240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304800" y="1333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olaimanLipi" pitchFamily="65" charset="0"/>
                <a:cs typeface="SolaimanLipi" pitchFamily="65" charset="0"/>
              </a:rPr>
              <a:t>উপাত্ত (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Data</a:t>
            </a:r>
            <a:r>
              <a:rPr lang="en" dirty="0" smtClean="0">
                <a:latin typeface="SolaimanLipi" pitchFamily="65" charset="0"/>
                <a:cs typeface="SolaimanLipi" pitchFamily="65" charset="0"/>
              </a:rPr>
              <a:t>) কি?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1047750"/>
            <a:ext cx="53340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31"/>
          <p:cNvSpPr txBox="1">
            <a:spLocks noGrp="1"/>
          </p:cNvSpPr>
          <p:nvPr>
            <p:ph type="subTitle" idx="1"/>
          </p:nvPr>
        </p:nvSpPr>
        <p:spPr>
          <a:xfrm>
            <a:off x="381000" y="1581150"/>
            <a:ext cx="5791200" cy="3060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s-IN" sz="2400" dirty="0" smtClean="0">
                <a:latin typeface="SolaimanLipi" pitchFamily="65" charset="0"/>
                <a:cs typeface="SolaimanLipi" pitchFamily="65" charset="0"/>
              </a:rPr>
              <a:t>ডেটা বা উপাত্ত হলো কাঁচামাল বা অ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গ</a:t>
            </a:r>
            <a:r>
              <a:rPr lang="as-IN" sz="2400" dirty="0" smtClean="0">
                <a:latin typeface="SolaimanLipi" pitchFamily="65" charset="0"/>
                <a:cs typeface="SolaimanLipi" pitchFamily="65" charset="0"/>
              </a:rPr>
              <a:t>ছালো সংখ্যা, বর্ণ এবং অসংগঠিত তথ্য যার প্রক্রিয়া করা প্রয়োজন। ডেটা অর্থহীন এবং মূল্যহীন। প্রতিটি শিক্ষার্থীর পরীক্ষার স্কোর ডেটার একটি উদাহরন। “ডেটা” শব্দটি একবচন ল্যাটিন শব্দ, ড্যাটাম থেকে এসেছে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। </a:t>
            </a:r>
            <a:r>
              <a:rPr lang="as-IN" sz="2400" dirty="0" smtClean="0">
                <a:latin typeface="SolaimanLipi" pitchFamily="65" charset="0"/>
                <a:cs typeface="SolaimanLipi" pitchFamily="65" charset="0"/>
              </a:rPr>
              <a:t> </a:t>
            </a:r>
            <a:r>
              <a:rPr lang="en-US" dirty="0" smtClean="0"/>
              <a:t> </a:t>
            </a:r>
            <a:endParaRPr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4724400" y="514350"/>
            <a:ext cx="3867300" cy="697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 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457200" y="1733550"/>
            <a:ext cx="8458200" cy="3200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তথ্য ও উপাত্ত এর মধ্যে পার্থক্য লিখ । </a:t>
            </a:r>
            <a:endParaRPr sz="240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4724400" y="514350"/>
            <a:ext cx="3867300" cy="697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পরিসংখ্যান 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457200" y="1733550"/>
            <a:ext cx="8458200" cy="3200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s-IN" sz="2400" b="1" dirty="0" smtClean="0">
                <a:latin typeface="SolaimanLipi" pitchFamily="65" charset="0"/>
                <a:cs typeface="SolaimanLipi" pitchFamily="65" charset="0"/>
              </a:rPr>
              <a:t>পরিসংখ্যান</a:t>
            </a:r>
            <a:r>
              <a:rPr lang="as-IN" sz="2400" dirty="0" smtClean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Statistics) </a:t>
            </a:r>
            <a:r>
              <a:rPr lang="as-IN" sz="2400" dirty="0" smtClean="0">
                <a:latin typeface="SolaimanLipi" pitchFamily="65" charset="0"/>
                <a:cs typeface="SolaimanLipi" pitchFamily="65" charset="0"/>
              </a:rPr>
              <a:t>এক ধরনের গাণিতিক বিজ্ঞান (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Mathematical Science) </a:t>
            </a:r>
            <a:r>
              <a:rPr lang="as-IN" sz="2400" dirty="0" smtClean="0">
                <a:latin typeface="SolaimanLipi" pitchFamily="65" charset="0"/>
                <a:cs typeface="SolaimanLipi" pitchFamily="65" charset="0"/>
              </a:rPr>
              <a:t>যা মূলত উপাত্ত সংগ্রহ, বিশ্লেষণ, ব্যাখ্যা ও উপাত্ত সহজে পরিবেশন নিয়ে কাজ করে।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sz="240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4724400" y="514350"/>
            <a:ext cx="3867300" cy="697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পরিসংখ্যানের উপাত্ত 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457200" y="1733550"/>
            <a:ext cx="8458200" cy="3200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SolaimanLipi" pitchFamily="65" charset="0"/>
                <a:cs typeface="SolaimanLipi" pitchFamily="65" charset="0"/>
              </a:rPr>
              <a:t>পরিসংখ্যানে বর্ণিত তথ্যসমুহ যে সকল সংখ্যা দ্বারা প্রকাশ ও  উপাস্থাপন করা হয় তাই পরিসংখ্যানের উপাত্ত । </a:t>
            </a:r>
            <a:endParaRPr sz="2800"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435</Words>
  <PresentationFormat>On-screen Show (16:9)</PresentationFormat>
  <Paragraphs>101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SolaimanLipi</vt:lpstr>
      <vt:lpstr>Exo 2</vt:lpstr>
      <vt:lpstr>Roboto Condensed Light</vt:lpstr>
      <vt:lpstr>Squada One</vt:lpstr>
      <vt:lpstr>Fira Sans Extra Condensed Medium</vt:lpstr>
      <vt:lpstr>Roboto Condensed</vt:lpstr>
      <vt:lpstr>Tech Newsletter by Slidesgo</vt:lpstr>
      <vt:lpstr>আজকের ক্লাসে সবাইকে স্বাগতম</vt:lpstr>
      <vt:lpstr>শিক্ষক পরিচিতি</vt:lpstr>
      <vt:lpstr>আজকের পাঠের বিষয়</vt:lpstr>
      <vt:lpstr>শিখনফল</vt:lpstr>
      <vt:lpstr>তথ্য(Information) কি? </vt:lpstr>
      <vt:lpstr>উপাত্ত (Data) কি? </vt:lpstr>
      <vt:lpstr>একক কাজ </vt:lpstr>
      <vt:lpstr>পরিসংখ্যান </vt:lpstr>
      <vt:lpstr>পরিসংখ্যানের উপাত্ত </vt:lpstr>
      <vt:lpstr>উপাত্ত</vt:lpstr>
      <vt:lpstr>বিন্যাস্ত উপাত্ত </vt:lpstr>
      <vt:lpstr>অবিন্যাস্ত উপাত্ত </vt:lpstr>
      <vt:lpstr>প্রশ্নঃ ৬ষ্ঠ শ্রেণিতে অধ্যয়নরত শিক্ষার্থীর মধ্য সব থেকে লম্বা ১০ জনের উচ্চতার (সেঃ মিঃ তে) পরিসংখ্যান হল   ১২৫,১৩৫,১৩০, ১৩৮,১৩৭,১৪২,১৪৫,১৫২,১৫০,১৪০ ।  </vt:lpstr>
      <vt:lpstr>প্রশ্নঃ ৬ষ্ঠ শ্রেণিতে অধ্যয়নরত শিক্ষার্থীর মধ্য সব থেকে লম্বা ১০ জনের উচ্চতার (সেঃ মিঃ তে) পরিসংখ্যান হল  ১২৫,১৩৫,১৩০, ১৩৮,১৩৭,১৪২,১৪৫,১৫২,১৫০,১৪০ ।  </vt:lpstr>
      <vt:lpstr>প্রশ্নঃ  ৪৮,২২,২৮,২৫,১৫ উপাত্তগুলো কোন ধরনের? </vt:lpstr>
      <vt:lpstr>প্রশ্নঃ  নিচের কোন  উপাত্তগুলো বিন্যাস্ত ।  </vt:lpstr>
      <vt:lpstr>গড় (Mean) </vt:lpstr>
      <vt:lpstr>গড় নির্ণয়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Kamrul</dc:creator>
  <cp:lastModifiedBy>Kamrul</cp:lastModifiedBy>
  <cp:revision>75</cp:revision>
  <dcterms:modified xsi:type="dcterms:W3CDTF">2021-07-05T16:40:45Z</dcterms:modified>
</cp:coreProperties>
</file>