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18"/>
  </p:notesMasterIdLst>
  <p:sldIdLst>
    <p:sldId id="256" r:id="rId2"/>
    <p:sldId id="257" r:id="rId3"/>
    <p:sldId id="263" r:id="rId4"/>
    <p:sldId id="264" r:id="rId5"/>
    <p:sldId id="265" r:id="rId6"/>
    <p:sldId id="266" r:id="rId7"/>
    <p:sldId id="271" r:id="rId8"/>
    <p:sldId id="262" r:id="rId9"/>
    <p:sldId id="269" r:id="rId10"/>
    <p:sldId id="276" r:id="rId11"/>
    <p:sldId id="270" r:id="rId12"/>
    <p:sldId id="268" r:id="rId13"/>
    <p:sldId id="275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" y="1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8BFE3-88AB-46E8-9FD2-6B0D25B2B5DB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37E000E5-CD64-499F-815F-BAEEFF352456}">
      <dgm:prSet phldrT="[Text]"/>
      <dgm:spPr/>
      <dgm:t>
        <a:bodyPr/>
        <a:lstStyle/>
        <a:p>
          <a:endParaRPr lang="en-US" dirty="0"/>
        </a:p>
      </dgm:t>
    </dgm:pt>
    <dgm:pt modelId="{57940A6F-C9C2-4C30-BB56-CC5DCCB36423}" type="parTrans" cxnId="{2757E3A7-0B41-4A10-9793-F46B62BCF811}">
      <dgm:prSet/>
      <dgm:spPr/>
      <dgm:t>
        <a:bodyPr/>
        <a:lstStyle/>
        <a:p>
          <a:endParaRPr lang="en-US"/>
        </a:p>
      </dgm:t>
    </dgm:pt>
    <dgm:pt modelId="{783A2E1D-60E1-41B5-BE0B-FAD749395F9F}" type="sibTrans" cxnId="{2757E3A7-0B41-4A10-9793-F46B62BCF811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B52C9F46-A6C0-485E-9D92-DCAFCFFE973D}" type="pres">
      <dgm:prSet presAssocID="{A258BFE3-88AB-46E8-9FD2-6B0D25B2B5DB}" presName="Name0" presStyleCnt="0">
        <dgm:presLayoutVars>
          <dgm:chMax val="7"/>
          <dgm:chPref val="7"/>
          <dgm:dir/>
        </dgm:presLayoutVars>
      </dgm:prSet>
      <dgm:spPr/>
    </dgm:pt>
    <dgm:pt modelId="{0263B1E2-CA9C-43C1-A833-B2CD35DD9E60}" type="pres">
      <dgm:prSet presAssocID="{A258BFE3-88AB-46E8-9FD2-6B0D25B2B5DB}" presName="Name1" presStyleCnt="0"/>
      <dgm:spPr/>
    </dgm:pt>
    <dgm:pt modelId="{504A9429-95C3-4058-B982-E7CBCB5C17F6}" type="pres">
      <dgm:prSet presAssocID="{783A2E1D-60E1-41B5-BE0B-FAD749395F9F}" presName="picture_1" presStyleCnt="0"/>
      <dgm:spPr/>
    </dgm:pt>
    <dgm:pt modelId="{1535E405-9CF2-41C7-8131-BEC1C3E3FF94}" type="pres">
      <dgm:prSet presAssocID="{783A2E1D-60E1-41B5-BE0B-FAD749395F9F}" presName="pictureRepeatNode" presStyleLbl="alignImgPlace1" presStyleIdx="0" presStyleCnt="1" custAng="1783720" custScaleX="109446" custScaleY="101614" custLinFactNeighborX="61132" custLinFactNeighborY="-17793"/>
      <dgm:spPr/>
      <dgm:t>
        <a:bodyPr/>
        <a:lstStyle/>
        <a:p>
          <a:endParaRPr lang="en-US"/>
        </a:p>
      </dgm:t>
    </dgm:pt>
    <dgm:pt modelId="{4C7F8F80-AD1B-4776-8965-E7D901D04491}" type="pres">
      <dgm:prSet presAssocID="{37E000E5-CD64-499F-815F-BAEEFF352456}" presName="text_1" presStyleLbl="node1" presStyleIdx="0" presStyleCnt="0" custScaleX="278945" custScaleY="381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7E3A7-0B41-4A10-9793-F46B62BCF811}" srcId="{A258BFE3-88AB-46E8-9FD2-6B0D25B2B5DB}" destId="{37E000E5-CD64-499F-815F-BAEEFF352456}" srcOrd="0" destOrd="0" parTransId="{57940A6F-C9C2-4C30-BB56-CC5DCCB36423}" sibTransId="{783A2E1D-60E1-41B5-BE0B-FAD749395F9F}"/>
    <dgm:cxn modelId="{7A4171C1-D0A3-4015-88A6-82AF09CEFA59}" type="presOf" srcId="{37E000E5-CD64-499F-815F-BAEEFF352456}" destId="{4C7F8F80-AD1B-4776-8965-E7D901D04491}" srcOrd="0" destOrd="0" presId="urn:microsoft.com/office/officeart/2008/layout/CircularPictureCallout"/>
    <dgm:cxn modelId="{A15C43F0-9FDD-4671-A734-5C1C1F09253B}" type="presOf" srcId="{783A2E1D-60E1-41B5-BE0B-FAD749395F9F}" destId="{1535E405-9CF2-41C7-8131-BEC1C3E3FF94}" srcOrd="0" destOrd="0" presId="urn:microsoft.com/office/officeart/2008/layout/CircularPictureCallout"/>
    <dgm:cxn modelId="{5A038D04-668F-40E4-81AE-04CC98E1F0D6}" type="presOf" srcId="{A258BFE3-88AB-46E8-9FD2-6B0D25B2B5DB}" destId="{B52C9F46-A6C0-485E-9D92-DCAFCFFE973D}" srcOrd="0" destOrd="0" presId="urn:microsoft.com/office/officeart/2008/layout/CircularPictureCallout"/>
    <dgm:cxn modelId="{BCE41BD6-36A9-4DA9-A0C4-45320403BAAF}" type="presParOf" srcId="{B52C9F46-A6C0-485E-9D92-DCAFCFFE973D}" destId="{0263B1E2-CA9C-43C1-A833-B2CD35DD9E60}" srcOrd="0" destOrd="0" presId="urn:microsoft.com/office/officeart/2008/layout/CircularPictureCallout"/>
    <dgm:cxn modelId="{BCC87F2B-CD16-450C-9FE9-0088828A02EC}" type="presParOf" srcId="{0263B1E2-CA9C-43C1-A833-B2CD35DD9E60}" destId="{504A9429-95C3-4058-B982-E7CBCB5C17F6}" srcOrd="0" destOrd="0" presId="urn:microsoft.com/office/officeart/2008/layout/CircularPictureCallout"/>
    <dgm:cxn modelId="{E4856F90-61DB-435F-84D8-2E13F8ECD2F9}" type="presParOf" srcId="{504A9429-95C3-4058-B982-E7CBCB5C17F6}" destId="{1535E405-9CF2-41C7-8131-BEC1C3E3FF94}" srcOrd="0" destOrd="0" presId="urn:microsoft.com/office/officeart/2008/layout/CircularPictureCallout"/>
    <dgm:cxn modelId="{EBC3D3C3-E5AF-4473-9BAC-0EF072C7DFA6}" type="presParOf" srcId="{0263B1E2-CA9C-43C1-A833-B2CD35DD9E60}" destId="{4C7F8F80-AD1B-4776-8965-E7D901D04491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5E405-9CF2-41C7-8131-BEC1C3E3FF94}">
      <dsp:nvSpPr>
        <dsp:cNvPr id="0" name=""/>
        <dsp:cNvSpPr/>
      </dsp:nvSpPr>
      <dsp:spPr>
        <a:xfrm rot="1783720">
          <a:off x="1540589" y="-229427"/>
          <a:ext cx="1584559" cy="147116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F8F80-AD1B-4776-8965-E7D901D04491}">
      <dsp:nvSpPr>
        <dsp:cNvPr id="0" name=""/>
        <dsp:cNvSpPr/>
      </dsp:nvSpPr>
      <dsp:spPr>
        <a:xfrm>
          <a:off x="155458" y="-120740"/>
          <a:ext cx="2584682" cy="182133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155458" y="-120740"/>
        <a:ext cx="2584682" cy="1821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2032-51C1-41B2-B65E-EB1E96A5D05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A2DB-CF03-43DB-BADE-576A8A3F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(০-৯)</a:t>
            </a:r>
            <a:r>
              <a:rPr lang="bn-IN" baseline="0" dirty="0" smtClean="0"/>
              <a:t> পর্যন্ত সংখ্যা প্রতীক গুলোর মধ্যে থেকে জোড় ও বিজোড় সংখ্যাগুলোকে আলাদা করতে বলা হবে। </a:t>
            </a:r>
            <a:r>
              <a:rPr lang="bn-IN" dirty="0" smtClean="0"/>
              <a:t>স্লাইডে প্রদ</a:t>
            </a:r>
            <a:r>
              <a:rPr lang="bn-IN" baseline="0" dirty="0" smtClean="0"/>
              <a:t>র্শিত প্রশ্ন জিজ্ঞাসা বা আলোচনার মাধ্যেমে আজকের পাঠের দিকে অগ্রসর হবো।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A2DB-CF03-43DB-BADE-576A8A3FFE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delwara1979@gmai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29910"/>
            <a:ext cx="12188252" cy="68530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8" y="304800"/>
            <a:ext cx="12188252" cy="9144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আজকের মাল্টিমিডিয়া ক্লাসে সবাইকে স্বাগতম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1087" y="131020"/>
            <a:ext cx="1207845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939932">
            <a:off x="2941573" y="705629"/>
            <a:ext cx="914400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536860">
            <a:off x="374414" y="763619"/>
            <a:ext cx="9144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9452329">
            <a:off x="2633186" y="670502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439610">
            <a:off x="8169289" y="792084"/>
            <a:ext cx="91440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483941">
            <a:off x="7894404" y="784400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764025">
            <a:off x="7709038" y="762390"/>
            <a:ext cx="91440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351900">
            <a:off x="6470197" y="776011"/>
            <a:ext cx="889579" cy="889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607749">
            <a:off x="6012072" y="753491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530859">
            <a:off x="6188100" y="763738"/>
            <a:ext cx="914400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9107409">
            <a:off x="1725489" y="664207"/>
            <a:ext cx="914400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9035485">
            <a:off x="2143096" y="649572"/>
            <a:ext cx="914400" cy="914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700803">
            <a:off x="4101450" y="688532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707289">
            <a:off x="4418188" y="704657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634184">
            <a:off x="5773177" y="753087"/>
            <a:ext cx="914400" cy="914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9043605">
            <a:off x="4790919" y="720263"/>
            <a:ext cx="914400" cy="914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552960">
            <a:off x="5438360" y="764305"/>
            <a:ext cx="914400" cy="914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807755">
            <a:off x="5078702" y="750121"/>
            <a:ext cx="914400" cy="9144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648980">
            <a:off x="8599716" y="802386"/>
            <a:ext cx="914400" cy="9144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612654">
            <a:off x="8381525" y="780249"/>
            <a:ext cx="914400" cy="9144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856686">
            <a:off x="8794227" y="792582"/>
            <a:ext cx="914400" cy="914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086806">
            <a:off x="9918280" y="825406"/>
            <a:ext cx="914400" cy="9144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230758">
            <a:off x="9691755" y="814871"/>
            <a:ext cx="914400" cy="9144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311513">
            <a:off x="9447205" y="810428"/>
            <a:ext cx="914400" cy="914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320435">
            <a:off x="9228687" y="838201"/>
            <a:ext cx="914400" cy="9144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893345">
            <a:off x="9069524" y="812141"/>
            <a:ext cx="914400" cy="9144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420784">
            <a:off x="10983871" y="847131"/>
            <a:ext cx="914400" cy="9144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139194">
            <a:off x="10794520" y="856629"/>
            <a:ext cx="914400" cy="9144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074912">
            <a:off x="10617239" y="866408"/>
            <a:ext cx="914400" cy="9144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499135">
            <a:off x="10428919" y="857463"/>
            <a:ext cx="914400" cy="9144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8" t="13333" r="34286" b="33334"/>
          <a:stretch/>
        </p:blipFill>
        <p:spPr>
          <a:xfrm rot="18492427">
            <a:off x="10163711" y="833972"/>
            <a:ext cx="914400" cy="91440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1200963" y="2244531"/>
            <a:ext cx="762000" cy="534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2671" y="2372567"/>
            <a:ext cx="762000" cy="534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60807" y="2265619"/>
            <a:ext cx="762000" cy="534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9608" y="4315"/>
            <a:ext cx="7534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 ফুলের প্যাটার্ন  টি লক্ষ্য কর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086" y="3566642"/>
            <a:ext cx="12037363" cy="3154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 </a:t>
            </a:r>
            <a:endParaRPr lang="en-US" dirty="0"/>
          </a:p>
        </p:txBody>
      </p:sp>
      <p:cxnSp>
        <p:nvCxnSpPr>
          <p:cNvPr id="42" name="Curved Connector 41"/>
          <p:cNvCxnSpPr/>
          <p:nvPr/>
        </p:nvCxnSpPr>
        <p:spPr>
          <a:xfrm>
            <a:off x="838200" y="1791226"/>
            <a:ext cx="1447800" cy="45330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5" idx="0"/>
          </p:cNvCxnSpPr>
          <p:nvPr/>
        </p:nvCxnSpPr>
        <p:spPr>
          <a:xfrm>
            <a:off x="838200" y="1890073"/>
            <a:ext cx="743763" cy="3544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926566" y="1831188"/>
            <a:ext cx="1607769" cy="5199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46856" y="1752849"/>
            <a:ext cx="1162267" cy="59833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714273" y="1812033"/>
            <a:ext cx="1185748" cy="55844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18321" y="1836056"/>
            <a:ext cx="2217379" cy="5655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5" idx="0"/>
          </p:cNvCxnSpPr>
          <p:nvPr/>
        </p:nvCxnSpPr>
        <p:spPr>
          <a:xfrm flipH="1">
            <a:off x="1581963" y="1752849"/>
            <a:ext cx="1172767" cy="4916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59082" y="3644737"/>
            <a:ext cx="556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বলতো এখানে প্যাটার্নটি কেমন হবে?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7200" y="4607675"/>
            <a:ext cx="641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     ৪       ৯    ১৬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130112" y="2584327"/>
            <a:ext cx="4793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বলতে পারবে কী?পার্থক্য কত?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29142" y="2633993"/>
            <a:ext cx="5119155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এবার বলতো সাধারণ পার্থক্য কত?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8200" y="2704054"/>
            <a:ext cx="320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সাধারণ পার্থক্য-  ২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663293" y="5074536"/>
            <a:ext cx="327307" cy="235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710726" y="5061570"/>
            <a:ext cx="416115" cy="235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294612" y="5048605"/>
            <a:ext cx="416114" cy="2617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990601" y="5048605"/>
            <a:ext cx="304011" cy="2617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112827" y="5048764"/>
            <a:ext cx="473456" cy="26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600298" y="5048605"/>
            <a:ext cx="388086" cy="2617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294612" y="5318706"/>
            <a:ext cx="762000" cy="534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32612" y="5332687"/>
            <a:ext cx="762000" cy="534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167138" y="5303584"/>
            <a:ext cx="762000" cy="534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12827" y="72846"/>
            <a:ext cx="886611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এসো এবার আমরা প্যাটার্নের পরবর্তী দুটি সংখ্যা বের করার চেষ্টা করি। </a:t>
            </a:r>
            <a:endParaRPr lang="en-US" sz="3200" b="1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419600" y="4607675"/>
            <a:ext cx="7021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পরবর্তী দুটি সংখ্যা- </a:t>
            </a:r>
          </a:p>
          <a:p>
            <a:r>
              <a:rPr lang="bn-IN" sz="3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১৬ +(৭+২)= ১৬+৯=২৫ এবং</a:t>
            </a:r>
          </a:p>
          <a:p>
            <a:r>
              <a:rPr lang="bn-IN" sz="3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২৫+(৯+২)=২৫+১১= ৩৬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64" grpId="0"/>
      <p:bldP spid="65" grpId="0"/>
      <p:bldP spid="66" grpId="0"/>
      <p:bldP spid="67" grpId="0" animBg="1"/>
      <p:bldP spid="68" grpId="0"/>
      <p:bldP spid="89" grpId="0" animBg="1"/>
      <p:bldP spid="90" grpId="0" animBg="1"/>
      <p:bldP spid="91" grpId="0" animBg="1"/>
      <p:bldP spid="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44904"/>
            <a:ext cx="12039600" cy="6560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304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জোড়ায় কাজ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362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সংখ্যাগুলোর পরবর্তী সংখ্যাটি নির্ণয় করঃ ১, ৫, ৬, ১১, ১৭, ২৮.........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114273"/>
            <a:ext cx="115062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তালিকার সংখ্যাগুলো পাশাপাশি দুটি সংখ্যার যোগফল        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১,   ৫,    ৬,    ১১,     ১৭,    ২৮ ...</a:t>
            </a:r>
          </a:p>
          <a:p>
            <a:endParaRPr lang="bn-IN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IN" sz="2800" dirty="0" smtClean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প্রদত্ত সংখ্যাগুলো একটি প্যাটার্নে লেখা হয়েছে। পরপর দুটি সংখ্যার যোগফল পরবর্তী সংখ্যাটির সমান। অতএব সংখ্যাটি হবে ১৭+ ২৮= ৪৫ </a:t>
            </a:r>
            <a:endParaRPr lang="bn-IN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642518" y="3908512"/>
            <a:ext cx="215482" cy="32642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858001" y="3935456"/>
            <a:ext cx="163017" cy="2994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65363" y="3935456"/>
            <a:ext cx="304800" cy="272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391400" y="3908512"/>
            <a:ext cx="304800" cy="2994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3948928"/>
            <a:ext cx="304800" cy="272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72400" y="3935456"/>
            <a:ext cx="304800" cy="272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083759" y="3939556"/>
            <a:ext cx="145841" cy="2684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708037" y="3935456"/>
            <a:ext cx="311045" cy="272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148372" y="3962400"/>
            <a:ext cx="434090" cy="2455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582462" y="3908512"/>
            <a:ext cx="228600" cy="272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15100" y="4187772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45937" y="4187772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245808" y="4222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৪৫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10500" y="42079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১৭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520659" y="4221462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66769" y="419227"/>
            <a:ext cx="798226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জোড়ায় কাজের সমাধান মিলিয়ে নাও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6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/>
      <p:bldP spid="40" grpId="0"/>
      <p:bldP spid="41" grpId="0"/>
      <p:bldP spid="42" grpId="0"/>
      <p:bldP spid="43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42561"/>
            <a:ext cx="12078460" cy="673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8600"/>
            <a:ext cx="998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১-৯ পর্যন্ত স্বাভাবিক ক্রমিক সংখ্যার যোগফল নির্ণয়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89510" y="1143000"/>
            <a:ext cx="6963679" cy="646331"/>
            <a:chOff x="961121" y="1371600"/>
            <a:chExt cx="6963679" cy="646331"/>
          </a:xfrm>
        </p:grpSpPr>
        <p:sp>
          <p:nvSpPr>
            <p:cNvPr id="17" name="TextBox 33"/>
            <p:cNvSpPr txBox="1"/>
            <p:nvPr/>
          </p:nvSpPr>
          <p:spPr>
            <a:xfrm>
              <a:off x="961121" y="1371600"/>
              <a:ext cx="3674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TextBox 34"/>
            <p:cNvSpPr txBox="1"/>
            <p:nvPr/>
          </p:nvSpPr>
          <p:spPr>
            <a:xfrm>
              <a:off x="1738685" y="1371600"/>
              <a:ext cx="3914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35"/>
            <p:cNvSpPr txBox="1"/>
            <p:nvPr/>
          </p:nvSpPr>
          <p:spPr>
            <a:xfrm>
              <a:off x="2629108" y="1371600"/>
              <a:ext cx="433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৩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36"/>
            <p:cNvSpPr txBox="1"/>
            <p:nvPr/>
          </p:nvSpPr>
          <p:spPr>
            <a:xfrm>
              <a:off x="3472396" y="1371600"/>
              <a:ext cx="3754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৪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42"/>
            <p:cNvSpPr txBox="1"/>
            <p:nvPr/>
          </p:nvSpPr>
          <p:spPr>
            <a:xfrm>
              <a:off x="4257976" y="1371600"/>
              <a:ext cx="4010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৫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43"/>
            <p:cNvSpPr txBox="1"/>
            <p:nvPr/>
          </p:nvSpPr>
          <p:spPr>
            <a:xfrm>
              <a:off x="5069204" y="1371600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৬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TextBox 44"/>
            <p:cNvSpPr txBox="1"/>
            <p:nvPr/>
          </p:nvSpPr>
          <p:spPr>
            <a:xfrm>
              <a:off x="5904476" y="1371600"/>
              <a:ext cx="381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৭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45"/>
            <p:cNvSpPr txBox="1"/>
            <p:nvPr/>
          </p:nvSpPr>
          <p:spPr>
            <a:xfrm>
              <a:off x="6696468" y="1371600"/>
              <a:ext cx="4203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৮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47"/>
            <p:cNvSpPr txBox="1"/>
            <p:nvPr/>
          </p:nvSpPr>
          <p:spPr>
            <a:xfrm>
              <a:off x="7526934" y="13716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৯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48"/>
            <p:cNvSpPr txBox="1"/>
            <p:nvPr/>
          </p:nvSpPr>
          <p:spPr>
            <a:xfrm>
              <a:off x="1385015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49"/>
            <p:cNvSpPr txBox="1"/>
            <p:nvPr/>
          </p:nvSpPr>
          <p:spPr>
            <a:xfrm>
              <a:off x="3029913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50"/>
            <p:cNvSpPr txBox="1"/>
            <p:nvPr/>
          </p:nvSpPr>
          <p:spPr>
            <a:xfrm>
              <a:off x="2186625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51"/>
            <p:cNvSpPr txBox="1"/>
            <p:nvPr/>
          </p:nvSpPr>
          <p:spPr>
            <a:xfrm>
              <a:off x="3815493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52"/>
            <p:cNvSpPr txBox="1"/>
            <p:nvPr/>
          </p:nvSpPr>
          <p:spPr>
            <a:xfrm>
              <a:off x="4626721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53"/>
            <p:cNvSpPr txBox="1"/>
            <p:nvPr/>
          </p:nvSpPr>
          <p:spPr>
            <a:xfrm>
              <a:off x="5461993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54"/>
            <p:cNvSpPr txBox="1"/>
            <p:nvPr/>
          </p:nvSpPr>
          <p:spPr>
            <a:xfrm>
              <a:off x="6253985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55"/>
            <p:cNvSpPr txBox="1"/>
            <p:nvPr/>
          </p:nvSpPr>
          <p:spPr>
            <a:xfrm>
              <a:off x="7084449" y="1371600"/>
              <a:ext cx="4748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TextBox 67"/>
          <p:cNvSpPr txBox="1"/>
          <p:nvPr/>
        </p:nvSpPr>
        <p:spPr>
          <a:xfrm>
            <a:off x="2582480" y="1142998"/>
            <a:ext cx="327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68"/>
          <p:cNvSpPr txBox="1"/>
          <p:nvPr/>
        </p:nvSpPr>
        <p:spPr>
          <a:xfrm>
            <a:off x="3452151" y="1142997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69"/>
          <p:cNvSpPr txBox="1"/>
          <p:nvPr/>
        </p:nvSpPr>
        <p:spPr>
          <a:xfrm>
            <a:off x="4312111" y="1145867"/>
            <a:ext cx="375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70"/>
          <p:cNvSpPr txBox="1"/>
          <p:nvPr/>
        </p:nvSpPr>
        <p:spPr>
          <a:xfrm>
            <a:off x="5110666" y="1142996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71"/>
          <p:cNvSpPr txBox="1"/>
          <p:nvPr/>
        </p:nvSpPr>
        <p:spPr>
          <a:xfrm>
            <a:off x="5875953" y="1142996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72"/>
          <p:cNvSpPr txBox="1"/>
          <p:nvPr/>
        </p:nvSpPr>
        <p:spPr>
          <a:xfrm>
            <a:off x="6726673" y="1142995"/>
            <a:ext cx="38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73"/>
          <p:cNvSpPr txBox="1"/>
          <p:nvPr/>
        </p:nvSpPr>
        <p:spPr>
          <a:xfrm>
            <a:off x="7532339" y="1142998"/>
            <a:ext cx="420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74"/>
          <p:cNvSpPr txBox="1"/>
          <p:nvPr/>
        </p:nvSpPr>
        <p:spPr>
          <a:xfrm>
            <a:off x="8345436" y="1142999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66"/>
          <p:cNvSpPr txBox="1"/>
          <p:nvPr/>
        </p:nvSpPr>
        <p:spPr>
          <a:xfrm>
            <a:off x="1803246" y="1143000"/>
            <a:ext cx="367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57"/>
          <p:cNvSpPr txBox="1"/>
          <p:nvPr/>
        </p:nvSpPr>
        <p:spPr>
          <a:xfrm>
            <a:off x="1724494" y="2069127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76"/>
          <p:cNvSpPr txBox="1"/>
          <p:nvPr/>
        </p:nvSpPr>
        <p:spPr>
          <a:xfrm>
            <a:off x="2156918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77"/>
          <p:cNvSpPr txBox="1"/>
          <p:nvPr/>
        </p:nvSpPr>
        <p:spPr>
          <a:xfrm>
            <a:off x="3719814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78"/>
          <p:cNvSpPr txBox="1"/>
          <p:nvPr/>
        </p:nvSpPr>
        <p:spPr>
          <a:xfrm>
            <a:off x="4551203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79"/>
          <p:cNvSpPr txBox="1"/>
          <p:nvPr/>
        </p:nvSpPr>
        <p:spPr>
          <a:xfrm>
            <a:off x="6123329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84"/>
          <p:cNvSpPr txBox="1"/>
          <p:nvPr/>
        </p:nvSpPr>
        <p:spPr>
          <a:xfrm>
            <a:off x="2718392" y="2069127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85"/>
          <p:cNvSpPr txBox="1"/>
          <p:nvPr/>
        </p:nvSpPr>
        <p:spPr>
          <a:xfrm>
            <a:off x="2918918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86"/>
          <p:cNvSpPr txBox="1"/>
          <p:nvPr/>
        </p:nvSpPr>
        <p:spPr>
          <a:xfrm>
            <a:off x="3248494" y="2069127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88"/>
          <p:cNvSpPr txBox="1"/>
          <p:nvPr/>
        </p:nvSpPr>
        <p:spPr>
          <a:xfrm>
            <a:off x="4335346" y="2069127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89"/>
          <p:cNvSpPr txBox="1"/>
          <p:nvPr/>
        </p:nvSpPr>
        <p:spPr>
          <a:xfrm>
            <a:off x="4924894" y="2069127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91"/>
          <p:cNvSpPr txBox="1"/>
          <p:nvPr/>
        </p:nvSpPr>
        <p:spPr>
          <a:xfrm>
            <a:off x="5904274" y="2069127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92"/>
          <p:cNvSpPr txBox="1"/>
          <p:nvPr/>
        </p:nvSpPr>
        <p:spPr>
          <a:xfrm>
            <a:off x="5309192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96"/>
          <p:cNvSpPr txBox="1"/>
          <p:nvPr/>
        </p:nvSpPr>
        <p:spPr>
          <a:xfrm>
            <a:off x="7674690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97"/>
          <p:cNvSpPr txBox="1"/>
          <p:nvPr/>
        </p:nvSpPr>
        <p:spPr>
          <a:xfrm>
            <a:off x="6452192" y="2069127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98"/>
          <p:cNvSpPr txBox="1"/>
          <p:nvPr/>
        </p:nvSpPr>
        <p:spPr>
          <a:xfrm>
            <a:off x="7431572" y="2069127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99"/>
          <p:cNvSpPr txBox="1"/>
          <p:nvPr/>
        </p:nvSpPr>
        <p:spPr>
          <a:xfrm>
            <a:off x="6836490" y="2069127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6"/>
          <p:cNvSpPr txBox="1"/>
          <p:nvPr/>
        </p:nvSpPr>
        <p:spPr>
          <a:xfrm>
            <a:off x="1217661" y="2069127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100"/>
          <p:cNvSpPr txBox="1"/>
          <p:nvPr/>
        </p:nvSpPr>
        <p:spPr>
          <a:xfrm>
            <a:off x="1186515" y="2752548"/>
            <a:ext cx="4325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 ১০ + ১০ +১০ + ১০ + ৫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101"/>
          <p:cNvSpPr txBox="1"/>
          <p:nvPr/>
        </p:nvSpPr>
        <p:spPr>
          <a:xfrm>
            <a:off x="5608922" y="2752548"/>
            <a:ext cx="2154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 ১০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৪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+ ৫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102"/>
          <p:cNvSpPr txBox="1"/>
          <p:nvPr/>
        </p:nvSpPr>
        <p:spPr>
          <a:xfrm>
            <a:off x="7763679" y="2752547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 ৪৫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104"/>
          <p:cNvSpPr txBox="1"/>
          <p:nvPr/>
        </p:nvSpPr>
        <p:spPr>
          <a:xfrm>
            <a:off x="1147618" y="3588081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‘ক’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105"/>
          <p:cNvSpPr txBox="1"/>
          <p:nvPr/>
        </p:nvSpPr>
        <p:spPr>
          <a:xfrm>
            <a:off x="2984210" y="3836503"/>
            <a:ext cx="6288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 = ১ + ২ + ৩ + ৪ + ৫ + ৬ + ৭ + ৮ + ৯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106"/>
          <p:cNvSpPr txBox="1"/>
          <p:nvPr/>
        </p:nvSpPr>
        <p:spPr>
          <a:xfrm>
            <a:off x="1258394" y="4290800"/>
            <a:ext cx="8057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বিপরীতক্রমে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ক = ৯ + ৮ + ৭ + ৬ + ৫ + ৪ + ৩ + ২ + ১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111"/>
          <p:cNvSpPr txBox="1"/>
          <p:nvPr/>
        </p:nvSpPr>
        <p:spPr>
          <a:xfrm>
            <a:off x="2688214" y="4851252"/>
            <a:ext cx="7487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২ক = (১+৯)+(২+৮)+(৩+৭)+… .+(৮+২)+(৯+১)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970110" y="4875575"/>
            <a:ext cx="671887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12"/>
          <p:cNvSpPr txBox="1"/>
          <p:nvPr/>
        </p:nvSpPr>
        <p:spPr>
          <a:xfrm>
            <a:off x="2742866" y="5475682"/>
            <a:ext cx="6197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২ক =১০+১০+১০+১০+১০+১০+১০+১০+১০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113"/>
          <p:cNvSpPr txBox="1"/>
          <p:nvPr/>
        </p:nvSpPr>
        <p:spPr>
          <a:xfrm>
            <a:off x="2762801" y="6084474"/>
            <a:ext cx="788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 =</a:t>
            </a:r>
          </a:p>
        </p:txBody>
      </p:sp>
      <p:sp>
        <p:nvSpPr>
          <p:cNvPr id="65" name="TextBox 117"/>
          <p:cNvSpPr txBox="1"/>
          <p:nvPr/>
        </p:nvSpPr>
        <p:spPr>
          <a:xfrm>
            <a:off x="3508902" y="5858056"/>
            <a:ext cx="1167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 × ৯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3489824" y="6376861"/>
            <a:ext cx="1212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118"/>
          <p:cNvSpPr txBox="1"/>
          <p:nvPr/>
        </p:nvSpPr>
        <p:spPr>
          <a:xfrm>
            <a:off x="3662532" y="6248676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69" name="TextBox 121"/>
          <p:cNvSpPr txBox="1"/>
          <p:nvPr/>
        </p:nvSpPr>
        <p:spPr>
          <a:xfrm>
            <a:off x="4776117" y="603390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70" name="TextBox 122"/>
          <p:cNvSpPr txBox="1"/>
          <p:nvPr/>
        </p:nvSpPr>
        <p:spPr>
          <a:xfrm>
            <a:off x="5235666" y="5998746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 ৯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3347" y="1496939"/>
            <a:ext cx="2945807" cy="1412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যোগফল=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 প্রথম সংখ্যা 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শেষ ) 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পদসংখ্যা /২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6" name="TextBox 121"/>
          <p:cNvSpPr txBox="1"/>
          <p:nvPr/>
        </p:nvSpPr>
        <p:spPr>
          <a:xfrm>
            <a:off x="6218466" y="5996479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71" name="TextBox 121"/>
          <p:cNvSpPr txBox="1"/>
          <p:nvPr/>
        </p:nvSpPr>
        <p:spPr>
          <a:xfrm>
            <a:off x="6679666" y="6033906"/>
            <a:ext cx="823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৪৫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0.003 0.13078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652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L -0.48411 0.1307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6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06836 0.141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708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29037 0.141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8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1332 0.1419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7083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8802 0.1419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1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7 L 0.18385 0.14144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706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59259E-6 L 0.10091 0.141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9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0.24896 0.1419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34" grpId="0"/>
      <p:bldP spid="34" grpId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3" grpId="0"/>
      <p:bldP spid="64" grpId="0"/>
      <p:bldP spid="65" grpId="0"/>
      <p:bldP spid="68" grpId="0"/>
      <p:bldP spid="69" grpId="0"/>
      <p:bldP spid="70" grpId="0"/>
      <p:bldP spid="2" grpId="0" animBg="1"/>
      <p:bldP spid="66" grpId="0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745673"/>
            <a:ext cx="11090564" cy="48075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152400"/>
            <a:ext cx="110871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381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দলগত কাজ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657600"/>
            <a:ext cx="922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১-১৫ পর্যন্ত ক্রমিক স্বাভাবিক সংখ্যাগুলোর যোগফল বের করে সুত্র প্রতিষ্টা কর 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8873" y="1485900"/>
            <a:ext cx="99822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457200"/>
            <a:ext cx="56388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752600"/>
            <a:ext cx="952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১৭, ১৩, ৯, ৫ এটি কোন ধরনের প্যাটার্ন?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602667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০,১,১,২,৩,৫ এটি কোন ধরনের প্যাটার্ন?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505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২,৪,৬,৮...... পরবর্তী দুটি সংখ্যা কত?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287679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ক্রমিক স্বাভাবিক সংখ্যার সমষ্টি নির্ণয়ের সুত্র বলো?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228600"/>
            <a:ext cx="44958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বাড়ির কাজ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11049000" cy="5334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6670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২, ৪, ৬, ৮ কোন ধরনের প্যাটার্ন?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প্যাটার্নের পরবর্তী দুটি সংখ্যা নির্ণয় কর।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১+২+৩+৪+.........+৯ যোগফল কত?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701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2552700"/>
            <a:ext cx="8458200" cy="1752600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43800" y="2590800"/>
            <a:ext cx="2286000" cy="2743199"/>
          </a:xfrm>
        </p:spPr>
        <p:txBody>
          <a:bodyPr>
            <a:norm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381000"/>
            <a:ext cx="55626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 </a:t>
            </a:r>
            <a:endParaRPr lang="en-US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83304"/>
            <a:ext cx="4724400" cy="225426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দেলওয়ারা  বেগম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শিক্ষক(গণিত)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আলতাদিঘী ফাজিল মাদ্রাসা,শেরপুর,বগুড়া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মোবাইল;০১৭২৮২৪৭৯১০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ই-মেইল 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  <a:hlinkClick r:id="rId2"/>
              </a:rPr>
              <a:t>delwara1979@gmail.com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0" y="2590799"/>
            <a:ext cx="3810000" cy="224676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৮ম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গণিত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 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১ম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 ৪৫ মিনিট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তারিখঃ ২০/০৬/২০২১ ইং 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67200" y="2466625"/>
            <a:ext cx="3532213" cy="2254264"/>
            <a:chOff x="4267200" y="2466625"/>
            <a:chExt cx="3532213" cy="2254264"/>
          </a:xfrm>
        </p:grpSpPr>
        <p:sp>
          <p:nvSpPr>
            <p:cNvPr id="12" name="Oval 11"/>
            <p:cNvSpPr/>
            <p:nvPr/>
          </p:nvSpPr>
          <p:spPr>
            <a:xfrm>
              <a:off x="5459386" y="2466625"/>
              <a:ext cx="2340027" cy="2254264"/>
            </a:xfrm>
            <a:prstGeom prst="ellips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2698563023"/>
                </p:ext>
              </p:extLst>
            </p:nvPr>
          </p:nvGraphicFramePr>
          <p:xfrm>
            <a:off x="4267200" y="3145300"/>
            <a:ext cx="2895600" cy="14711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45982"/>
            <a:ext cx="9912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বলতো নিচের সংখ্যাপ্রতীক গুলো কী ধরণের সংখ্যা?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7800" y="1593564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স্বাভাবিক সংখ্যা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647269"/>
            <a:ext cx="5169108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০,  ১, ২, ৩, ৪, ৫, ৬, ৭, ৮, ৯                          </a:t>
            </a:r>
            <a:r>
              <a:rPr lang="bn-IN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86" y="2201095"/>
            <a:ext cx="6434121" cy="3935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8799" y="5992577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চিত্রে আমরা কী দেখতে পাচ্ছি?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717" y="1765011"/>
            <a:ext cx="3005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 ধরনের প্যাটান?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43800" y="2590800"/>
            <a:ext cx="2286000" cy="2743199"/>
          </a:xfrm>
        </p:spPr>
        <p:txBody>
          <a:bodyPr>
            <a:norm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900" y="3124200"/>
            <a:ext cx="6934200" cy="12192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প্যাটান</a:t>
            </a:r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381000"/>
            <a:ext cx="74676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 পাঠ </a:t>
            </a:r>
            <a:endParaRPr lang="en-US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32184"/>
            <a:ext cx="11734800" cy="4992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bn-BD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43800" y="2590800"/>
            <a:ext cx="2286000" cy="2743199"/>
          </a:xfrm>
        </p:spPr>
        <p:txBody>
          <a:bodyPr>
            <a:norm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1066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শেষে শিক্ষার্থীরা...............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286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প্যাটান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9300" y="3766809"/>
            <a:ext cx="963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ক্রমিক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যোগফল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নির্ণয়ের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সূত্র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প্রতিপাদন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তালিকার সংখ্যার    সমষ্টি নির্ণয়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0591" y="2992952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রৈখিক প্যাটার্নের পরবর্তী পদসমূহ নির্ণয় করতে পারবে;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43800" y="2590800"/>
            <a:ext cx="2286000" cy="2743199"/>
          </a:xfrm>
        </p:spPr>
        <p:txBody>
          <a:bodyPr>
            <a:norm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11353800" cy="52578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bn-IN" sz="2800" b="1" dirty="0" smtClean="0">
              <a:solidFill>
                <a:schemeClr val="bg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0025" y="152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তোমরা কী বলতে পারবে প্যাটান কাকে বলে?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107" y="2749250"/>
            <a:ext cx="2728913" cy="32746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8288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প্যাটানঃ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গণিতে নির্দিষ্ট পন্থায় কোন কিছু সাজানো পরিবর্ধিত বা বিন্যাস্ত করাকে প্যাটান বলে।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200400"/>
            <a:ext cx="495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 -৫ এর গুণিতকের শেষে ০অথবা ৫ থাকে-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৫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১=৫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৫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২=১০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৫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৩=১৫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৫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৬=৩০</a:t>
            </a:r>
          </a:p>
          <a:p>
            <a:r>
              <a:rPr lang="bn-IN" sz="2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৫</a:t>
            </a:r>
            <a:r>
              <a:rPr lang="en-US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১২=৬০ 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0" y="154892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ছবিতে আমরা কি দেখতে পাচ্ছি?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5625" y="3048000"/>
            <a:ext cx="2136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আপেলের প্যাটানে প্রতিক্ষেত্রে কয়টি করে আপেল বৃদ্ধি পেয়েছে?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472" y="185751"/>
            <a:ext cx="12157023" cy="66164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21"/>
          <p:cNvSpPr txBox="1"/>
          <p:nvPr/>
        </p:nvSpPr>
        <p:spPr>
          <a:xfrm>
            <a:off x="385428" y="1831992"/>
            <a:ext cx="739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1180085" y="1831992"/>
            <a:ext cx="718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23"/>
          <p:cNvSpPr txBox="1"/>
          <p:nvPr/>
        </p:nvSpPr>
        <p:spPr>
          <a:xfrm>
            <a:off x="1974742" y="1831992"/>
            <a:ext cx="78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2769399" y="1831992"/>
            <a:ext cx="777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৮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4282986" y="179142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 .. 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5428" y="2057400"/>
            <a:ext cx="930267" cy="1141830"/>
            <a:chOff x="742122" y="1677570"/>
            <a:chExt cx="930267" cy="1141830"/>
          </a:xfrm>
        </p:grpSpPr>
        <p:sp>
          <p:nvSpPr>
            <p:cNvPr id="26" name="Arc 25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TextBox 28"/>
            <p:cNvSpPr txBox="1"/>
            <p:nvPr/>
          </p:nvSpPr>
          <p:spPr>
            <a:xfrm>
              <a:off x="742122" y="2173069"/>
              <a:ext cx="681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+২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Arc 27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5432" y="2057400"/>
            <a:ext cx="930267" cy="1141830"/>
            <a:chOff x="742122" y="1677570"/>
            <a:chExt cx="930267" cy="1141830"/>
          </a:xfrm>
        </p:grpSpPr>
        <p:sp>
          <p:nvSpPr>
            <p:cNvPr id="23" name="Arc 22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TextBox 32"/>
            <p:cNvSpPr txBox="1"/>
            <p:nvPr/>
          </p:nvSpPr>
          <p:spPr>
            <a:xfrm>
              <a:off x="742122" y="2173069"/>
              <a:ext cx="681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+২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Arc 24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09517" y="2053389"/>
            <a:ext cx="930267" cy="1141830"/>
            <a:chOff x="742122" y="1677570"/>
            <a:chExt cx="930267" cy="1141830"/>
          </a:xfrm>
        </p:grpSpPr>
        <p:sp>
          <p:nvSpPr>
            <p:cNvPr id="20" name="Arc 19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TextBox 36"/>
            <p:cNvSpPr txBox="1"/>
            <p:nvPr/>
          </p:nvSpPr>
          <p:spPr>
            <a:xfrm>
              <a:off x="742122" y="2173069"/>
              <a:ext cx="681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+২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Arc 21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9" name="TextBox 38"/>
          <p:cNvSpPr txBox="1"/>
          <p:nvPr/>
        </p:nvSpPr>
        <p:spPr>
          <a:xfrm>
            <a:off x="6760031" y="2078214"/>
            <a:ext cx="382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2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2" name="TextBox 7"/>
          <p:cNvSpPr txBox="1"/>
          <p:nvPr/>
        </p:nvSpPr>
        <p:spPr>
          <a:xfrm>
            <a:off x="5181600" y="304800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 ...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6" name="TextBox 20"/>
          <p:cNvSpPr txBox="1"/>
          <p:nvPr/>
        </p:nvSpPr>
        <p:spPr>
          <a:xfrm>
            <a:off x="6934200" y="643355"/>
            <a:ext cx="3119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2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6" name="TextBox 3"/>
          <p:cNvSpPr txBox="1"/>
          <p:nvPr/>
        </p:nvSpPr>
        <p:spPr>
          <a:xfrm>
            <a:off x="358177" y="415269"/>
            <a:ext cx="708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"/>
          <p:cNvSpPr txBox="1"/>
          <p:nvPr/>
        </p:nvSpPr>
        <p:spPr>
          <a:xfrm>
            <a:off x="1152834" y="415269"/>
            <a:ext cx="739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5"/>
          <p:cNvSpPr txBox="1"/>
          <p:nvPr/>
        </p:nvSpPr>
        <p:spPr>
          <a:xfrm>
            <a:off x="1947491" y="415269"/>
            <a:ext cx="793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6"/>
          <p:cNvSpPr txBox="1"/>
          <p:nvPr/>
        </p:nvSpPr>
        <p:spPr>
          <a:xfrm>
            <a:off x="2742148" y="415269"/>
            <a:ext cx="718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90699" y="643869"/>
            <a:ext cx="930267" cy="1141830"/>
            <a:chOff x="742122" y="1677570"/>
            <a:chExt cx="930267" cy="1141830"/>
          </a:xfrm>
        </p:grpSpPr>
        <p:sp>
          <p:nvSpPr>
            <p:cNvPr id="59" name="Arc 58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TextBox 10"/>
            <p:cNvSpPr txBox="1"/>
            <p:nvPr/>
          </p:nvSpPr>
          <p:spPr>
            <a:xfrm>
              <a:off x="742122" y="2173069"/>
              <a:ext cx="657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+১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1" name="Arc 60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20703" y="643869"/>
            <a:ext cx="930267" cy="1141830"/>
            <a:chOff x="742122" y="1677570"/>
            <a:chExt cx="930267" cy="1141830"/>
          </a:xfrm>
        </p:grpSpPr>
        <p:sp>
          <p:nvSpPr>
            <p:cNvPr id="56" name="Arc 55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TextBox 14"/>
            <p:cNvSpPr txBox="1"/>
            <p:nvPr/>
          </p:nvSpPr>
          <p:spPr>
            <a:xfrm>
              <a:off x="742122" y="2173069"/>
              <a:ext cx="657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+১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8" name="Arc 57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14788" y="639858"/>
            <a:ext cx="930267" cy="1141830"/>
            <a:chOff x="742122" y="1677570"/>
            <a:chExt cx="930267" cy="1141830"/>
          </a:xfrm>
        </p:grpSpPr>
        <p:sp>
          <p:nvSpPr>
            <p:cNvPr id="53" name="Arc 52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TextBox 18"/>
            <p:cNvSpPr txBox="1"/>
            <p:nvPr/>
          </p:nvSpPr>
          <p:spPr>
            <a:xfrm>
              <a:off x="742122" y="2173069"/>
              <a:ext cx="657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+১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5" name="Arc 54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9" name="TextBox 39"/>
          <p:cNvSpPr txBox="1"/>
          <p:nvPr/>
        </p:nvSpPr>
        <p:spPr>
          <a:xfrm>
            <a:off x="152643" y="3312670"/>
            <a:ext cx="708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0" name="TextBox 40"/>
          <p:cNvSpPr txBox="1"/>
          <p:nvPr/>
        </p:nvSpPr>
        <p:spPr>
          <a:xfrm>
            <a:off x="947300" y="3312670"/>
            <a:ext cx="793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1" name="TextBox 41"/>
          <p:cNvSpPr txBox="1"/>
          <p:nvPr/>
        </p:nvSpPr>
        <p:spPr>
          <a:xfrm>
            <a:off x="1741957" y="3312670"/>
            <a:ext cx="75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2" name="TextBox 42"/>
          <p:cNvSpPr txBox="1"/>
          <p:nvPr/>
        </p:nvSpPr>
        <p:spPr>
          <a:xfrm>
            <a:off x="2536614" y="3312670"/>
            <a:ext cx="726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3" name="TextBox 43"/>
          <p:cNvSpPr txBox="1"/>
          <p:nvPr/>
        </p:nvSpPr>
        <p:spPr>
          <a:xfrm>
            <a:off x="4547756" y="3636201"/>
            <a:ext cx="942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... ..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285165" y="3510004"/>
            <a:ext cx="930267" cy="1141830"/>
            <a:chOff x="742122" y="1677570"/>
            <a:chExt cx="930267" cy="1141830"/>
          </a:xfrm>
        </p:grpSpPr>
        <p:sp>
          <p:nvSpPr>
            <p:cNvPr id="84" name="Arc 83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85" name="TextBox 46"/>
            <p:cNvSpPr txBox="1"/>
            <p:nvPr/>
          </p:nvSpPr>
          <p:spPr>
            <a:xfrm>
              <a:off x="742122" y="2173069"/>
              <a:ext cx="681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+২</a:t>
              </a:r>
              <a:endPara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86" name="Arc 85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115169" y="3510004"/>
            <a:ext cx="930267" cy="1141830"/>
            <a:chOff x="742122" y="1677570"/>
            <a:chExt cx="930267" cy="1141830"/>
          </a:xfrm>
        </p:grpSpPr>
        <p:sp>
          <p:nvSpPr>
            <p:cNvPr id="81" name="Arc 80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82" name="TextBox 50"/>
            <p:cNvSpPr txBox="1"/>
            <p:nvPr/>
          </p:nvSpPr>
          <p:spPr>
            <a:xfrm>
              <a:off x="742122" y="2173069"/>
              <a:ext cx="681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+২</a:t>
              </a:r>
              <a:endPara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83" name="Arc 82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909254" y="3505993"/>
            <a:ext cx="930267" cy="1141830"/>
            <a:chOff x="742122" y="1677570"/>
            <a:chExt cx="930267" cy="1141830"/>
          </a:xfrm>
        </p:grpSpPr>
        <p:sp>
          <p:nvSpPr>
            <p:cNvPr id="78" name="Arc 77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9" name="TextBox 54"/>
            <p:cNvSpPr txBox="1"/>
            <p:nvPr/>
          </p:nvSpPr>
          <p:spPr>
            <a:xfrm>
              <a:off x="742122" y="2173069"/>
              <a:ext cx="681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+২</a:t>
              </a:r>
              <a:endPara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80" name="Arc 79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77" name="TextBox 56"/>
          <p:cNvSpPr txBox="1"/>
          <p:nvPr/>
        </p:nvSpPr>
        <p:spPr>
          <a:xfrm>
            <a:off x="6264715" y="3977277"/>
            <a:ext cx="4099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বিজোড়</a:t>
            </a:r>
            <a:r>
              <a:rPr lang="en-US" sz="3200" spc="-15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2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0" name="TextBox 61"/>
          <p:cNvSpPr txBox="1"/>
          <p:nvPr/>
        </p:nvSpPr>
        <p:spPr>
          <a:xfrm>
            <a:off x="4664679" y="5231425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... ...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" name="TextBox 74"/>
          <p:cNvSpPr txBox="1"/>
          <p:nvPr/>
        </p:nvSpPr>
        <p:spPr>
          <a:xfrm>
            <a:off x="7356648" y="5266959"/>
            <a:ext cx="2802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2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0" name="TextBox 57"/>
          <p:cNvSpPr txBox="1"/>
          <p:nvPr/>
        </p:nvSpPr>
        <p:spPr>
          <a:xfrm>
            <a:off x="358177" y="5021659"/>
            <a:ext cx="75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1" name="TextBox 58"/>
          <p:cNvSpPr txBox="1"/>
          <p:nvPr/>
        </p:nvSpPr>
        <p:spPr>
          <a:xfrm>
            <a:off x="1152834" y="5021659"/>
            <a:ext cx="777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" name="TextBox 59"/>
          <p:cNvSpPr txBox="1"/>
          <p:nvPr/>
        </p:nvSpPr>
        <p:spPr>
          <a:xfrm>
            <a:off x="2052692" y="5021659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১১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3" name="TextBox 60"/>
          <p:cNvSpPr txBox="1"/>
          <p:nvPr/>
        </p:nvSpPr>
        <p:spPr>
          <a:xfrm>
            <a:off x="2955871" y="5021659"/>
            <a:ext cx="963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১৪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490699" y="5218993"/>
            <a:ext cx="930267" cy="1141830"/>
            <a:chOff x="742122" y="1677570"/>
            <a:chExt cx="930267" cy="1141830"/>
          </a:xfrm>
        </p:grpSpPr>
        <p:sp>
          <p:nvSpPr>
            <p:cNvPr id="123" name="Arc 122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4" name="TextBox 64"/>
            <p:cNvSpPr txBox="1"/>
            <p:nvPr/>
          </p:nvSpPr>
          <p:spPr>
            <a:xfrm>
              <a:off x="742122" y="2173069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+৩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5" name="Arc 124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320703" y="5218993"/>
            <a:ext cx="930267" cy="1141830"/>
            <a:chOff x="742122" y="1677570"/>
            <a:chExt cx="930267" cy="1141830"/>
          </a:xfrm>
        </p:grpSpPr>
        <p:sp>
          <p:nvSpPr>
            <p:cNvPr id="120" name="Arc 119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TextBox 68"/>
            <p:cNvSpPr txBox="1"/>
            <p:nvPr/>
          </p:nvSpPr>
          <p:spPr>
            <a:xfrm>
              <a:off x="742122" y="2173069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+৩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2" name="Arc 121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323510" y="5214982"/>
            <a:ext cx="930267" cy="1141830"/>
            <a:chOff x="742122" y="1677570"/>
            <a:chExt cx="930267" cy="1141830"/>
          </a:xfrm>
        </p:grpSpPr>
        <p:sp>
          <p:nvSpPr>
            <p:cNvPr id="117" name="Arc 116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8" name="TextBox 72"/>
            <p:cNvSpPr txBox="1"/>
            <p:nvPr/>
          </p:nvSpPr>
          <p:spPr>
            <a:xfrm>
              <a:off x="742122" y="2173069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+৩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9" name="Arc 118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856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32" grpId="0"/>
      <p:bldP spid="36" grpId="0"/>
      <p:bldP spid="73" grpId="0"/>
      <p:bldP spid="77" grpId="0"/>
      <p:bldP spid="100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783" y="63312"/>
            <a:ext cx="11658600" cy="6477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191"/>
          <p:cNvSpPr txBox="1"/>
          <p:nvPr/>
        </p:nvSpPr>
        <p:spPr>
          <a:xfrm>
            <a:off x="359442" y="423159"/>
            <a:ext cx="1249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১৭ 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192"/>
          <p:cNvSpPr txBox="1"/>
          <p:nvPr/>
        </p:nvSpPr>
        <p:spPr>
          <a:xfrm>
            <a:off x="1252722" y="423159"/>
            <a:ext cx="1336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১৩ 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193"/>
          <p:cNvSpPr txBox="1"/>
          <p:nvPr/>
        </p:nvSpPr>
        <p:spPr>
          <a:xfrm>
            <a:off x="2425174" y="423159"/>
            <a:ext cx="961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৯ 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194"/>
          <p:cNvSpPr txBox="1"/>
          <p:nvPr/>
        </p:nvSpPr>
        <p:spPr>
          <a:xfrm>
            <a:off x="3180990" y="423159"/>
            <a:ext cx="967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 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" y="609599"/>
            <a:ext cx="1170761" cy="1388773"/>
            <a:chOff x="762000" y="1677570"/>
            <a:chExt cx="910389" cy="1010646"/>
          </a:xfrm>
        </p:grpSpPr>
        <p:sp>
          <p:nvSpPr>
            <p:cNvPr id="20" name="Arc 19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21" name="TextBox 198"/>
            <p:cNvSpPr txBox="1"/>
            <p:nvPr/>
          </p:nvSpPr>
          <p:spPr>
            <a:xfrm>
              <a:off x="859921" y="2173069"/>
              <a:ext cx="427800" cy="5151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-৪</a:t>
              </a:r>
              <a:endPara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22" name="Arc 21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6400" y="609599"/>
            <a:ext cx="1170761" cy="1388773"/>
            <a:chOff x="762000" y="1677570"/>
            <a:chExt cx="910389" cy="1010646"/>
          </a:xfrm>
        </p:grpSpPr>
        <p:sp>
          <p:nvSpPr>
            <p:cNvPr id="17" name="Arc 16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8" name="TextBox 202"/>
            <p:cNvSpPr txBox="1"/>
            <p:nvPr/>
          </p:nvSpPr>
          <p:spPr>
            <a:xfrm>
              <a:off x="868117" y="2173069"/>
              <a:ext cx="427800" cy="5151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-৪</a:t>
              </a:r>
              <a:endPara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9" name="Arc 18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14600" y="605588"/>
            <a:ext cx="1170761" cy="1388773"/>
            <a:chOff x="762000" y="1677570"/>
            <a:chExt cx="910389" cy="1010646"/>
          </a:xfrm>
        </p:grpSpPr>
        <p:sp>
          <p:nvSpPr>
            <p:cNvPr id="14" name="Arc 13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5" name="TextBox 206"/>
            <p:cNvSpPr txBox="1"/>
            <p:nvPr/>
          </p:nvSpPr>
          <p:spPr>
            <a:xfrm>
              <a:off x="855910" y="2173069"/>
              <a:ext cx="427800" cy="5151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-৪</a:t>
              </a:r>
              <a:endPara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23" name="TextBox 195"/>
          <p:cNvSpPr txBox="1"/>
          <p:nvPr/>
        </p:nvSpPr>
        <p:spPr>
          <a:xfrm>
            <a:off x="5078504" y="804403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 ...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4" name="TextBox 208"/>
          <p:cNvSpPr txBox="1"/>
          <p:nvPr/>
        </p:nvSpPr>
        <p:spPr>
          <a:xfrm>
            <a:off x="7357230" y="809032"/>
            <a:ext cx="3150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6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6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6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0" name="TextBox 3"/>
          <p:cNvSpPr txBox="1"/>
          <p:nvPr/>
        </p:nvSpPr>
        <p:spPr>
          <a:xfrm>
            <a:off x="533502" y="2239983"/>
            <a:ext cx="6463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1" name="TextBox 4"/>
          <p:cNvSpPr txBox="1"/>
          <p:nvPr/>
        </p:nvSpPr>
        <p:spPr>
          <a:xfrm>
            <a:off x="1328159" y="2239983"/>
            <a:ext cx="526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2" name="TextBox 6"/>
          <p:cNvSpPr txBox="1"/>
          <p:nvPr/>
        </p:nvSpPr>
        <p:spPr>
          <a:xfrm>
            <a:off x="2917473" y="2239983"/>
            <a:ext cx="736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১৬</a:t>
            </a:r>
            <a:r>
              <a:rPr lang="en-US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17898" y="2469753"/>
            <a:ext cx="978393" cy="1141830"/>
            <a:chOff x="693996" y="1677570"/>
            <a:chExt cx="978393" cy="1141830"/>
          </a:xfrm>
        </p:grpSpPr>
        <p:sp>
          <p:nvSpPr>
            <p:cNvPr id="52" name="Arc 51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53" name="TextBox 10"/>
            <p:cNvSpPr txBox="1"/>
            <p:nvPr/>
          </p:nvSpPr>
          <p:spPr>
            <a:xfrm>
              <a:off x="693996" y="2173069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</a:t>
              </a:r>
              <a:r>
                <a:rPr lang="bn-IN" sz="3600" dirty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৩</a:t>
              </a:r>
              <a:endPara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54" name="Arc 53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496028" y="2468583"/>
            <a:ext cx="930267" cy="1141830"/>
            <a:chOff x="742122" y="1677570"/>
            <a:chExt cx="930267" cy="1141830"/>
          </a:xfrm>
        </p:grpSpPr>
        <p:sp>
          <p:nvSpPr>
            <p:cNvPr id="49" name="Arc 48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50" name="TextBox 14"/>
            <p:cNvSpPr txBox="1"/>
            <p:nvPr/>
          </p:nvSpPr>
          <p:spPr>
            <a:xfrm>
              <a:off x="742122" y="2173069"/>
              <a:ext cx="8034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</a:t>
              </a:r>
              <a:r>
                <a:rPr lang="bn-IN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৫ </a:t>
              </a:r>
              <a:endPara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51" name="Arc 50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290113" y="2464572"/>
            <a:ext cx="930267" cy="1141830"/>
            <a:chOff x="742122" y="1677570"/>
            <a:chExt cx="930267" cy="1141830"/>
          </a:xfrm>
        </p:grpSpPr>
        <p:sp>
          <p:nvSpPr>
            <p:cNvPr id="46" name="Arc 45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47" name="TextBox 18"/>
            <p:cNvSpPr txBox="1"/>
            <p:nvPr/>
          </p:nvSpPr>
          <p:spPr>
            <a:xfrm>
              <a:off x="742122" y="2173069"/>
              <a:ext cx="671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</a:t>
              </a:r>
              <a:r>
                <a:rPr lang="bn-IN" sz="36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৭</a:t>
              </a:r>
              <a:endPara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48" name="Arc 47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59" name="TextBox 5"/>
          <p:cNvSpPr txBox="1"/>
          <p:nvPr/>
        </p:nvSpPr>
        <p:spPr>
          <a:xfrm>
            <a:off x="2040261" y="2229669"/>
            <a:ext cx="691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195"/>
          <p:cNvSpPr txBox="1"/>
          <p:nvPr/>
        </p:nvSpPr>
        <p:spPr>
          <a:xfrm>
            <a:off x="4195864" y="2572449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 ...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1" name="TextBox 208"/>
          <p:cNvSpPr txBox="1"/>
          <p:nvPr/>
        </p:nvSpPr>
        <p:spPr>
          <a:xfrm>
            <a:off x="7012404" y="2655481"/>
            <a:ext cx="3150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6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6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6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2" name="TextBox 98"/>
          <p:cNvSpPr txBox="1"/>
          <p:nvPr/>
        </p:nvSpPr>
        <p:spPr>
          <a:xfrm>
            <a:off x="533502" y="3651533"/>
            <a:ext cx="505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3" name="TextBox 102"/>
          <p:cNvSpPr txBox="1"/>
          <p:nvPr/>
        </p:nvSpPr>
        <p:spPr>
          <a:xfrm>
            <a:off x="1328159" y="3651533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4" name="TextBox 106"/>
          <p:cNvSpPr txBox="1"/>
          <p:nvPr/>
        </p:nvSpPr>
        <p:spPr>
          <a:xfrm>
            <a:off x="2122816" y="3651533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১০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5" name="TextBox 112"/>
          <p:cNvSpPr txBox="1"/>
          <p:nvPr/>
        </p:nvSpPr>
        <p:spPr>
          <a:xfrm>
            <a:off x="2917473" y="3651533"/>
            <a:ext cx="763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১৬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617898" y="3881303"/>
            <a:ext cx="978393" cy="1203385"/>
            <a:chOff x="693996" y="1677570"/>
            <a:chExt cx="978393" cy="1203385"/>
          </a:xfrm>
        </p:grpSpPr>
        <p:sp>
          <p:nvSpPr>
            <p:cNvPr id="75" name="Arc 74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6" name="TextBox 116"/>
            <p:cNvSpPr txBox="1"/>
            <p:nvPr/>
          </p:nvSpPr>
          <p:spPr>
            <a:xfrm>
              <a:off x="693996" y="2173069"/>
              <a:ext cx="41389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২</a:t>
              </a:r>
              <a:endPara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7" name="Arc 76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496028" y="3880133"/>
            <a:ext cx="930267" cy="1203385"/>
            <a:chOff x="742122" y="1677570"/>
            <a:chExt cx="930267" cy="1203385"/>
          </a:xfrm>
        </p:grpSpPr>
        <p:sp>
          <p:nvSpPr>
            <p:cNvPr id="72" name="Arc 71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3" name="TextBox 120"/>
            <p:cNvSpPr txBox="1"/>
            <p:nvPr/>
          </p:nvSpPr>
          <p:spPr>
            <a:xfrm>
              <a:off x="742122" y="2173069"/>
              <a:ext cx="7200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</a:t>
              </a:r>
              <a:r>
                <a:rPr lang="bn-IN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৪</a:t>
              </a:r>
              <a:endPara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4" name="Arc 73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290113" y="3876122"/>
            <a:ext cx="930267" cy="1203385"/>
            <a:chOff x="742122" y="1677570"/>
            <a:chExt cx="930267" cy="1203385"/>
          </a:xfrm>
        </p:grpSpPr>
        <p:sp>
          <p:nvSpPr>
            <p:cNvPr id="69" name="Arc 68"/>
            <p:cNvSpPr/>
            <p:nvPr/>
          </p:nvSpPr>
          <p:spPr>
            <a:xfrm rot="12060000" flipH="1">
              <a:off x="1158039" y="1677570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0" name="TextBox 124"/>
            <p:cNvSpPr txBox="1"/>
            <p:nvPr/>
          </p:nvSpPr>
          <p:spPr>
            <a:xfrm>
              <a:off x="742122" y="2173069"/>
              <a:ext cx="77457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+</a:t>
              </a:r>
              <a:r>
                <a:rPr lang="bn-IN" sz="4000" dirty="0" smtClean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৬</a:t>
              </a:r>
              <a:endPara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1" name="Arc 70"/>
            <p:cNvSpPr/>
            <p:nvPr/>
          </p:nvSpPr>
          <p:spPr>
            <a:xfrm rot="16200000" flipH="1">
              <a:off x="838198" y="1743946"/>
              <a:ext cx="514350" cy="666746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78" name="TextBox 195"/>
          <p:cNvSpPr txBox="1"/>
          <p:nvPr/>
        </p:nvSpPr>
        <p:spPr>
          <a:xfrm>
            <a:off x="4351086" y="4036253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 ...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9" name="TextBox 158"/>
          <p:cNvSpPr txBox="1"/>
          <p:nvPr/>
        </p:nvSpPr>
        <p:spPr>
          <a:xfrm>
            <a:off x="620067" y="5275645"/>
            <a:ext cx="52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0" name="TextBox 159"/>
          <p:cNvSpPr txBox="1"/>
          <p:nvPr/>
        </p:nvSpPr>
        <p:spPr>
          <a:xfrm>
            <a:off x="1414724" y="5275645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1" name="TextBox 160"/>
          <p:cNvSpPr txBox="1"/>
          <p:nvPr/>
        </p:nvSpPr>
        <p:spPr>
          <a:xfrm>
            <a:off x="2209381" y="5275645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2" name="TextBox 161"/>
          <p:cNvSpPr txBox="1"/>
          <p:nvPr/>
        </p:nvSpPr>
        <p:spPr>
          <a:xfrm>
            <a:off x="3004038" y="5275645"/>
            <a:ext cx="52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883591" y="4892859"/>
            <a:ext cx="1648977" cy="1650653"/>
            <a:chOff x="1010478" y="3592502"/>
            <a:chExt cx="1648977" cy="1650653"/>
          </a:xfrm>
        </p:grpSpPr>
        <p:grpSp>
          <p:nvGrpSpPr>
            <p:cNvPr id="92" name="Group 91"/>
            <p:cNvGrpSpPr/>
            <p:nvPr/>
          </p:nvGrpSpPr>
          <p:grpSpPr>
            <a:xfrm>
              <a:off x="1010478" y="4114800"/>
              <a:ext cx="910389" cy="1128355"/>
              <a:chOff x="762000" y="1677570"/>
              <a:chExt cx="910389" cy="1128355"/>
            </a:xfrm>
          </p:grpSpPr>
          <p:sp>
            <p:nvSpPr>
              <p:cNvPr id="94" name="Arc 93"/>
              <p:cNvSpPr/>
              <p:nvPr/>
            </p:nvSpPr>
            <p:spPr>
              <a:xfrm rot="12060000" flipH="1">
                <a:off x="1158039" y="1677570"/>
                <a:ext cx="514350" cy="666746"/>
              </a:xfrm>
              <a:prstGeom prst="arc">
                <a:avLst/>
              </a:prstGeom>
              <a:noFill/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0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  <p:sp>
            <p:nvSpPr>
              <p:cNvPr id="95" name="TextBox 167"/>
              <p:cNvSpPr txBox="1"/>
              <p:nvPr/>
            </p:nvSpPr>
            <p:spPr>
              <a:xfrm>
                <a:off x="953112" y="2098039"/>
                <a:ext cx="50687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4000" dirty="0" smtClean="0">
                    <a:solidFill>
                      <a:schemeClr val="bg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:endParaRPr lang="en-US" sz="4000" dirty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  <p:sp>
            <p:nvSpPr>
              <p:cNvPr id="96" name="Arc 95"/>
              <p:cNvSpPr/>
              <p:nvPr/>
            </p:nvSpPr>
            <p:spPr>
              <a:xfrm rot="16200000" flipH="1">
                <a:off x="838198" y="1743946"/>
                <a:ext cx="514350" cy="666746"/>
              </a:xfrm>
              <a:prstGeom prst="arc">
                <a:avLst/>
              </a:prstGeom>
              <a:noFill/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0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p:grpSp>
        <p:sp>
          <p:nvSpPr>
            <p:cNvPr id="93" name="Arc 92"/>
            <p:cNvSpPr/>
            <p:nvPr/>
          </p:nvSpPr>
          <p:spPr>
            <a:xfrm rot="12883250" flipH="1">
              <a:off x="1694153" y="3592502"/>
              <a:ext cx="965302" cy="1251310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84" name="TextBox 169"/>
          <p:cNvSpPr txBox="1"/>
          <p:nvPr/>
        </p:nvSpPr>
        <p:spPr>
          <a:xfrm>
            <a:off x="3657098" y="5275645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5" name="TextBox 170"/>
          <p:cNvSpPr txBox="1"/>
          <p:nvPr/>
        </p:nvSpPr>
        <p:spPr>
          <a:xfrm>
            <a:off x="4487885" y="5186557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sz="4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467273" y="4844733"/>
            <a:ext cx="1648977" cy="1650653"/>
            <a:chOff x="1010478" y="3592502"/>
            <a:chExt cx="1648977" cy="1650653"/>
          </a:xfrm>
        </p:grpSpPr>
        <p:grpSp>
          <p:nvGrpSpPr>
            <p:cNvPr id="87" name="Group 86"/>
            <p:cNvGrpSpPr/>
            <p:nvPr/>
          </p:nvGrpSpPr>
          <p:grpSpPr>
            <a:xfrm>
              <a:off x="1010478" y="4114800"/>
              <a:ext cx="910389" cy="1128355"/>
              <a:chOff x="762000" y="1677570"/>
              <a:chExt cx="910389" cy="1128355"/>
            </a:xfrm>
          </p:grpSpPr>
          <p:sp>
            <p:nvSpPr>
              <p:cNvPr id="89" name="Arc 88"/>
              <p:cNvSpPr/>
              <p:nvPr/>
            </p:nvSpPr>
            <p:spPr>
              <a:xfrm rot="12060000" flipH="1">
                <a:off x="1158039" y="1677570"/>
                <a:ext cx="514350" cy="666746"/>
              </a:xfrm>
              <a:prstGeom prst="arc">
                <a:avLst/>
              </a:prstGeom>
              <a:noFill/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0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  <p:sp>
            <p:nvSpPr>
              <p:cNvPr id="90" name="TextBox 181"/>
              <p:cNvSpPr txBox="1"/>
              <p:nvPr/>
            </p:nvSpPr>
            <p:spPr>
              <a:xfrm>
                <a:off x="953112" y="2098039"/>
                <a:ext cx="50687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4000" dirty="0" smtClean="0">
                    <a:solidFill>
                      <a:schemeClr val="bg1"/>
                    </a:solidFill>
                    <a:latin typeface="Nikosh" panose="02000000000000000000" pitchFamily="2" charset="0"/>
                    <a:cs typeface="Nikosh" panose="02000000000000000000" pitchFamily="2" charset="0"/>
                  </a:rPr>
                  <a:t>+</a:t>
                </a:r>
                <a:endParaRPr lang="en-US" sz="4000" dirty="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  <p:sp>
            <p:nvSpPr>
              <p:cNvPr id="91" name="Arc 90"/>
              <p:cNvSpPr/>
              <p:nvPr/>
            </p:nvSpPr>
            <p:spPr>
              <a:xfrm rot="16200000" flipH="1">
                <a:off x="838198" y="1743946"/>
                <a:ext cx="514350" cy="666746"/>
              </a:xfrm>
              <a:prstGeom prst="arc">
                <a:avLst/>
              </a:prstGeom>
              <a:noFill/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00">
                  <a:solidFill>
                    <a:schemeClr val="bg1"/>
                  </a:solidFill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p:grpSp>
        <p:sp>
          <p:nvSpPr>
            <p:cNvPr id="88" name="Arc 87"/>
            <p:cNvSpPr/>
            <p:nvPr/>
          </p:nvSpPr>
          <p:spPr>
            <a:xfrm rot="12883250" flipH="1">
              <a:off x="1694153" y="3592502"/>
              <a:ext cx="965302" cy="1251310"/>
            </a:xfrm>
            <a:prstGeom prst="arc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97" name="TextBox 195"/>
          <p:cNvSpPr txBox="1"/>
          <p:nvPr/>
        </p:nvSpPr>
        <p:spPr>
          <a:xfrm>
            <a:off x="5758728" y="5149763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... ... </a:t>
            </a:r>
            <a:endParaRPr lang="en-US" sz="36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8" name="TextBox 189"/>
          <p:cNvSpPr txBox="1"/>
          <p:nvPr/>
        </p:nvSpPr>
        <p:spPr>
          <a:xfrm>
            <a:off x="7184605" y="5205252"/>
            <a:ext cx="3389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ফিবোনাক্কি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2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9" name="TextBox 190"/>
          <p:cNvSpPr txBox="1"/>
          <p:nvPr/>
        </p:nvSpPr>
        <p:spPr>
          <a:xfrm>
            <a:off x="6629400" y="5920439"/>
            <a:ext cx="2714205" cy="584775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এগুলো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রৈখিক</a:t>
            </a:r>
            <a:r>
              <a:rPr lang="en-US" sz="3200" spc="-15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spc="-15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প্যাটার্ণ</a:t>
            </a:r>
            <a:endParaRPr lang="en-US" sz="3200" spc="-15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40" grpId="0"/>
      <p:bldP spid="41" grpId="0"/>
      <p:bldP spid="42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8" grpId="0"/>
      <p:bldP spid="79" grpId="0"/>
      <p:bldP spid="80" grpId="0"/>
      <p:bldP spid="81" grpId="0"/>
      <p:bldP spid="82" grpId="0"/>
      <p:bldP spid="84" grpId="0"/>
      <p:bldP spid="85" grpId="0"/>
      <p:bldP spid="97" grpId="0"/>
      <p:bldP spid="98" grpId="0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12144375" cy="6629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750757"/>
            <a:ext cx="44958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 কাজ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457200" y="1950210"/>
            <a:ext cx="1290265" cy="4047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3048000" y="1884606"/>
            <a:ext cx="1499381" cy="4703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5568557" y="1892151"/>
            <a:ext cx="1451278" cy="4553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1940042" y="2322343"/>
            <a:ext cx="1541561" cy="4836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3504043" y="2406684"/>
            <a:ext cx="1350690" cy="4237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6778322" y="2242381"/>
            <a:ext cx="1451278" cy="4553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5078325" y="2354999"/>
            <a:ext cx="1451278" cy="4553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5250420" y="2885588"/>
            <a:ext cx="1451278" cy="4553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6701698" y="2875000"/>
            <a:ext cx="1451278" cy="4553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8713726" y="1876876"/>
            <a:ext cx="1451278" cy="4553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10188876" y="1924952"/>
            <a:ext cx="1451278" cy="4553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8760544" y="2430285"/>
            <a:ext cx="1451278" cy="4553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10232930" y="2578318"/>
            <a:ext cx="1451278" cy="4553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8878615" y="2983694"/>
            <a:ext cx="1451278" cy="4553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10360975" y="3033621"/>
            <a:ext cx="1451278" cy="4553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t="29166" b="29166"/>
          <a:stretch/>
        </p:blipFill>
        <p:spPr>
          <a:xfrm>
            <a:off x="9906000" y="3573228"/>
            <a:ext cx="1451278" cy="4553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581939"/>
            <a:ext cx="11734800" cy="11086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মাছের সংখ্যাগুলো দিয়ে একটি  প্যাটান তৈরি কর এবং পরবর্তী দুটি স্টেপের মাছের সংখ্যা বের কর। </a:t>
            </a:r>
            <a:endParaRPr lang="en-US" sz="32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764</Words>
  <Application>Microsoft Office PowerPoint</Application>
  <PresentationFormat>Widescreen</PresentationFormat>
  <Paragraphs>218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Calibri</vt:lpstr>
      <vt:lpstr>Nikosh</vt:lpstr>
      <vt:lpstr>NikoshBAN</vt:lpstr>
      <vt:lpstr>Shonar Bangla</vt:lpstr>
      <vt:lpstr>Symbol</vt:lpstr>
      <vt:lpstr>Tw Cen MT</vt:lpstr>
      <vt:lpstr>Vrinda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Lab_5</dc:creator>
  <cp:lastModifiedBy>it's simple</cp:lastModifiedBy>
  <cp:revision>206</cp:revision>
  <dcterms:created xsi:type="dcterms:W3CDTF">2006-08-16T00:00:00Z</dcterms:created>
  <dcterms:modified xsi:type="dcterms:W3CDTF">2021-07-04T15:38:47Z</dcterms:modified>
</cp:coreProperties>
</file>