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83" r:id="rId3"/>
    <p:sldId id="285" r:id="rId4"/>
    <p:sldId id="266" r:id="rId5"/>
    <p:sldId id="284" r:id="rId6"/>
    <p:sldId id="267" r:id="rId7"/>
    <p:sldId id="274" r:id="rId8"/>
    <p:sldId id="286" r:id="rId9"/>
    <p:sldId id="268" r:id="rId10"/>
    <p:sldId id="269" r:id="rId11"/>
    <p:sldId id="270" r:id="rId12"/>
    <p:sldId id="271" r:id="rId13"/>
    <p:sldId id="272" r:id="rId14"/>
    <p:sldId id="287" r:id="rId15"/>
    <p:sldId id="279" r:id="rId16"/>
    <p:sldId id="281" r:id="rId17"/>
    <p:sldId id="280"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38644-5A05-497C-AB7A-EE056DF2AB0F}"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BE434D-E6C5-459A-B82D-E130D43D952E}" type="slidenum">
              <a:rPr lang="en-US" smtClean="0"/>
              <a:t>‹#›</a:t>
            </a:fld>
            <a:endParaRPr lang="en-US"/>
          </a:p>
        </p:txBody>
      </p:sp>
    </p:spTree>
    <p:extLst>
      <p:ext uri="{BB962C8B-B14F-4D97-AF65-F5344CB8AC3E}">
        <p14:creationId xmlns:p14="http://schemas.microsoft.com/office/powerpoint/2010/main" val="119921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E434D-E6C5-459A-B82D-E130D43D952E}" type="slidenum">
              <a:rPr lang="en-US" smtClean="0"/>
              <a:t>4</a:t>
            </a:fld>
            <a:endParaRPr lang="en-US"/>
          </a:p>
        </p:txBody>
      </p:sp>
    </p:spTree>
    <p:extLst>
      <p:ext uri="{BB962C8B-B14F-4D97-AF65-F5344CB8AC3E}">
        <p14:creationId xmlns:p14="http://schemas.microsoft.com/office/powerpoint/2010/main" val="287635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965375-7BE5-4564-9B06-70447D83FDC3}"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824C0-1EE3-4BBE-A429-E5D07228449A}" type="slidenum">
              <a:rPr lang="en-US" smtClean="0"/>
              <a:t>‹#›</a:t>
            </a:fld>
            <a:endParaRPr lang="en-US"/>
          </a:p>
        </p:txBody>
      </p:sp>
    </p:spTree>
    <p:extLst>
      <p:ext uri="{BB962C8B-B14F-4D97-AF65-F5344CB8AC3E}">
        <p14:creationId xmlns:p14="http://schemas.microsoft.com/office/powerpoint/2010/main" val="402961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65375-7BE5-4564-9B06-70447D83FDC3}"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824C0-1EE3-4BBE-A429-E5D07228449A}" type="slidenum">
              <a:rPr lang="en-US" smtClean="0"/>
              <a:t>‹#›</a:t>
            </a:fld>
            <a:endParaRPr lang="en-US"/>
          </a:p>
        </p:txBody>
      </p:sp>
    </p:spTree>
    <p:extLst>
      <p:ext uri="{BB962C8B-B14F-4D97-AF65-F5344CB8AC3E}">
        <p14:creationId xmlns:p14="http://schemas.microsoft.com/office/powerpoint/2010/main" val="173256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65375-7BE5-4564-9B06-70447D83FDC3}"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824C0-1EE3-4BBE-A429-E5D07228449A}" type="slidenum">
              <a:rPr lang="en-US" smtClean="0"/>
              <a:t>‹#›</a:t>
            </a:fld>
            <a:endParaRPr lang="en-US"/>
          </a:p>
        </p:txBody>
      </p:sp>
    </p:spTree>
    <p:extLst>
      <p:ext uri="{BB962C8B-B14F-4D97-AF65-F5344CB8AC3E}">
        <p14:creationId xmlns:p14="http://schemas.microsoft.com/office/powerpoint/2010/main" val="417377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65375-7BE5-4564-9B06-70447D83FDC3}"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824C0-1EE3-4BBE-A429-E5D07228449A}" type="slidenum">
              <a:rPr lang="en-US" smtClean="0"/>
              <a:t>‹#›</a:t>
            </a:fld>
            <a:endParaRPr lang="en-US"/>
          </a:p>
        </p:txBody>
      </p:sp>
    </p:spTree>
    <p:extLst>
      <p:ext uri="{BB962C8B-B14F-4D97-AF65-F5344CB8AC3E}">
        <p14:creationId xmlns:p14="http://schemas.microsoft.com/office/powerpoint/2010/main" val="377115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65375-7BE5-4564-9B06-70447D83FDC3}"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824C0-1EE3-4BBE-A429-E5D07228449A}" type="slidenum">
              <a:rPr lang="en-US" smtClean="0"/>
              <a:t>‹#›</a:t>
            </a:fld>
            <a:endParaRPr lang="en-US"/>
          </a:p>
        </p:txBody>
      </p:sp>
    </p:spTree>
    <p:extLst>
      <p:ext uri="{BB962C8B-B14F-4D97-AF65-F5344CB8AC3E}">
        <p14:creationId xmlns:p14="http://schemas.microsoft.com/office/powerpoint/2010/main" val="204998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965375-7BE5-4564-9B06-70447D83FDC3}"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824C0-1EE3-4BBE-A429-E5D07228449A}" type="slidenum">
              <a:rPr lang="en-US" smtClean="0"/>
              <a:t>‹#›</a:t>
            </a:fld>
            <a:endParaRPr lang="en-US"/>
          </a:p>
        </p:txBody>
      </p:sp>
    </p:spTree>
    <p:extLst>
      <p:ext uri="{BB962C8B-B14F-4D97-AF65-F5344CB8AC3E}">
        <p14:creationId xmlns:p14="http://schemas.microsoft.com/office/powerpoint/2010/main" val="374476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965375-7BE5-4564-9B06-70447D83FDC3}" type="datetimeFigureOut">
              <a:rPr lang="en-US" smtClean="0"/>
              <a:t>7/5/2021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C824C0-1EE3-4BBE-A429-E5D07228449A}" type="slidenum">
              <a:rPr lang="en-US" smtClean="0"/>
              <a:t>‹#›</a:t>
            </a:fld>
            <a:endParaRPr lang="en-US"/>
          </a:p>
        </p:txBody>
      </p:sp>
    </p:spTree>
    <p:extLst>
      <p:ext uri="{BB962C8B-B14F-4D97-AF65-F5344CB8AC3E}">
        <p14:creationId xmlns:p14="http://schemas.microsoft.com/office/powerpoint/2010/main" val="267761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965375-7BE5-4564-9B06-70447D83FDC3}" type="datetimeFigureOut">
              <a:rPr lang="en-US" smtClean="0"/>
              <a:t>7/5/2021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C824C0-1EE3-4BBE-A429-E5D07228449A}" type="slidenum">
              <a:rPr lang="en-US" smtClean="0"/>
              <a:t>‹#›</a:t>
            </a:fld>
            <a:endParaRPr lang="en-US"/>
          </a:p>
        </p:txBody>
      </p:sp>
    </p:spTree>
    <p:extLst>
      <p:ext uri="{BB962C8B-B14F-4D97-AF65-F5344CB8AC3E}">
        <p14:creationId xmlns:p14="http://schemas.microsoft.com/office/powerpoint/2010/main" val="2306049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65375-7BE5-4564-9B06-70447D83FDC3}" type="datetimeFigureOut">
              <a:rPr lang="en-US" smtClean="0"/>
              <a:t>7/5/2021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C824C0-1EE3-4BBE-A429-E5D07228449A}" type="slidenum">
              <a:rPr lang="en-US" smtClean="0"/>
              <a:t>‹#›</a:t>
            </a:fld>
            <a:endParaRPr lang="en-US"/>
          </a:p>
        </p:txBody>
      </p:sp>
    </p:spTree>
    <p:extLst>
      <p:ext uri="{BB962C8B-B14F-4D97-AF65-F5344CB8AC3E}">
        <p14:creationId xmlns:p14="http://schemas.microsoft.com/office/powerpoint/2010/main" val="228580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65375-7BE5-4564-9B06-70447D83FDC3}"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824C0-1EE3-4BBE-A429-E5D07228449A}" type="slidenum">
              <a:rPr lang="en-US" smtClean="0"/>
              <a:t>‹#›</a:t>
            </a:fld>
            <a:endParaRPr lang="en-US"/>
          </a:p>
        </p:txBody>
      </p:sp>
    </p:spTree>
    <p:extLst>
      <p:ext uri="{BB962C8B-B14F-4D97-AF65-F5344CB8AC3E}">
        <p14:creationId xmlns:p14="http://schemas.microsoft.com/office/powerpoint/2010/main" val="196928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65375-7BE5-4564-9B06-70447D83FDC3}"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824C0-1EE3-4BBE-A429-E5D07228449A}" type="slidenum">
              <a:rPr lang="en-US" smtClean="0"/>
              <a:t>‹#›</a:t>
            </a:fld>
            <a:endParaRPr lang="en-US"/>
          </a:p>
        </p:txBody>
      </p:sp>
    </p:spTree>
    <p:extLst>
      <p:ext uri="{BB962C8B-B14F-4D97-AF65-F5344CB8AC3E}">
        <p14:creationId xmlns:p14="http://schemas.microsoft.com/office/powerpoint/2010/main" val="19424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65375-7BE5-4564-9B06-70447D83FDC3}" type="datetimeFigureOut">
              <a:rPr lang="en-US" smtClean="0"/>
              <a:t>7/5/2021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824C0-1EE3-4BBE-A429-E5D07228449A}" type="slidenum">
              <a:rPr lang="en-US" smtClean="0"/>
              <a:t>‹#›</a:t>
            </a:fld>
            <a:endParaRPr lang="en-US"/>
          </a:p>
        </p:txBody>
      </p:sp>
    </p:spTree>
    <p:extLst>
      <p:ext uri="{BB962C8B-B14F-4D97-AF65-F5344CB8AC3E}">
        <p14:creationId xmlns:p14="http://schemas.microsoft.com/office/powerpoint/2010/main" val="321996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18.jpeg"/><Relationship Id="rId5" Type="http://schemas.openxmlformats.org/officeDocument/2006/relationships/image" Target="../media/image14.jpeg"/><Relationship Id="rId10"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DF6290-B565-4380-86AC-19F10D6F9A65}"/>
              </a:ext>
            </a:extLst>
          </p:cNvPr>
          <p:cNvSpPr/>
          <p:nvPr/>
        </p:nvSpPr>
        <p:spPr>
          <a:xfrm>
            <a:off x="0" y="0"/>
            <a:ext cx="12192000" cy="6858000"/>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11DA819-EFC6-444B-A070-7F049C887535}"/>
              </a:ext>
            </a:extLst>
          </p:cNvPr>
          <p:cNvSpPr/>
          <p:nvPr/>
        </p:nvSpPr>
        <p:spPr>
          <a:xfrm>
            <a:off x="2290690" y="2493499"/>
            <a:ext cx="7610621" cy="1871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Arial Black" panose="020B0A04020102020204" pitchFamily="34" charset="0"/>
              </a:rPr>
              <a:t>WELCOME</a:t>
            </a:r>
          </a:p>
        </p:txBody>
      </p:sp>
    </p:spTree>
    <p:extLst>
      <p:ext uri="{BB962C8B-B14F-4D97-AF65-F5344CB8AC3E}">
        <p14:creationId xmlns:p14="http://schemas.microsoft.com/office/powerpoint/2010/main" val="3919594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182" y="3653304"/>
            <a:ext cx="11874322"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800" dirty="0">
                <a:latin typeface="Times New Roman" panose="02020603050405020304" pitchFamily="18" charset="0"/>
                <a:cs typeface="Times New Roman" panose="02020603050405020304" pitchFamily="18" charset="0"/>
              </a:rPr>
              <a:t>Really, the best thing we can do for the planet is to use its resources properly. Our consumer society is mainly responsible for the environmental crisis. Here are some questions you can ask yourself before buying something, “Do I really need this?” or “Is there another product which would do the same thing but more sustainable?” Or ask the question, “Will this last a long time?” Some other questions may be, “Do I know how this item was made, how it will be used and how it will be disposed of?” </a:t>
            </a:r>
          </a:p>
        </p:txBody>
      </p:sp>
      <p:pic>
        <p:nvPicPr>
          <p:cNvPr id="6" name="Picture 5">
            <a:extLst>
              <a:ext uri="{FF2B5EF4-FFF2-40B4-BE49-F238E27FC236}">
                <a16:creationId xmlns:a16="http://schemas.microsoft.com/office/drawing/2014/main" id="{CE511B1C-CBB8-4D86-94A1-F21ABBC259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3183" y="1911927"/>
            <a:ext cx="3505982" cy="1517073"/>
          </a:xfrm>
          <a:prstGeom prst="rect">
            <a:avLst/>
          </a:prstGeom>
        </p:spPr>
      </p:pic>
      <p:pic>
        <p:nvPicPr>
          <p:cNvPr id="7" name="Picture 6">
            <a:extLst>
              <a:ext uri="{FF2B5EF4-FFF2-40B4-BE49-F238E27FC236}">
                <a16:creationId xmlns:a16="http://schemas.microsoft.com/office/drawing/2014/main" id="{CB01F741-77EE-4613-AE4D-1D2D920A9D0C}"/>
              </a:ext>
            </a:extLst>
          </p:cNvPr>
          <p:cNvPicPr>
            <a:picLocks noChangeAspect="1"/>
          </p:cNvPicPr>
          <p:nvPr/>
        </p:nvPicPr>
        <p:blipFill>
          <a:blip r:embed="rId3"/>
          <a:stretch>
            <a:fillRect/>
          </a:stretch>
        </p:blipFill>
        <p:spPr>
          <a:xfrm>
            <a:off x="4313368" y="114206"/>
            <a:ext cx="4793868" cy="3426946"/>
          </a:xfrm>
          <a:prstGeom prst="rect">
            <a:avLst/>
          </a:prstGeom>
        </p:spPr>
      </p:pic>
    </p:spTree>
    <p:extLst>
      <p:ext uri="{BB962C8B-B14F-4D97-AF65-F5344CB8AC3E}">
        <p14:creationId xmlns:p14="http://schemas.microsoft.com/office/powerpoint/2010/main" val="3770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908" y="4397564"/>
            <a:ext cx="1076068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dirty="0">
                <a:latin typeface="Times New Roman" panose="02020603050405020304" pitchFamily="18" charset="0"/>
                <a:cs typeface="Times New Roman" panose="02020603050405020304" pitchFamily="18" charset="0"/>
              </a:rPr>
              <a:t>What do you think of using your own ceramic cup or mug at your school or local club? It means there are no plastic cups to throw away. You can wash it and reuse it every day. Unfortunately, we are encouraged to buy a new “improved” item even if the one we have can be repaired or reused. When we buy things, we should buy those that are durable; we should use them properly, and  have them repaired when necessary. </a:t>
            </a:r>
          </a:p>
        </p:txBody>
      </p:sp>
      <p:pic>
        <p:nvPicPr>
          <p:cNvPr id="2" name="Picture 1">
            <a:extLst>
              <a:ext uri="{FF2B5EF4-FFF2-40B4-BE49-F238E27FC236}">
                <a16:creationId xmlns:a16="http://schemas.microsoft.com/office/drawing/2014/main" id="{842CF806-DF28-4DB4-93CB-751E464A4A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794" y="1591324"/>
            <a:ext cx="3011685" cy="1066892"/>
          </a:xfrm>
          <a:prstGeom prst="rect">
            <a:avLst/>
          </a:prstGeom>
        </p:spPr>
      </p:pic>
      <p:pic>
        <p:nvPicPr>
          <p:cNvPr id="6" name="Picture 5">
            <a:extLst>
              <a:ext uri="{FF2B5EF4-FFF2-40B4-BE49-F238E27FC236}">
                <a16:creationId xmlns:a16="http://schemas.microsoft.com/office/drawing/2014/main" id="{66DEA86C-E5AA-499A-8140-066710DC1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3652" y="307876"/>
            <a:ext cx="4221936" cy="3554276"/>
          </a:xfrm>
          <a:prstGeom prst="rect">
            <a:avLst/>
          </a:prstGeom>
        </p:spPr>
      </p:pic>
      <p:pic>
        <p:nvPicPr>
          <p:cNvPr id="8" name="Picture 7">
            <a:extLst>
              <a:ext uri="{FF2B5EF4-FFF2-40B4-BE49-F238E27FC236}">
                <a16:creationId xmlns:a16="http://schemas.microsoft.com/office/drawing/2014/main" id="{AE0B3258-14C2-4EFA-913F-4C1087BFF11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2766" y1="18692" x2="66383" y2="26636"/>
                      </a14:backgroundRemoval>
                    </a14:imgEffect>
                  </a14:imgLayer>
                </a14:imgProps>
              </a:ext>
            </a:extLst>
          </a:blip>
          <a:stretch>
            <a:fillRect/>
          </a:stretch>
        </p:blipFill>
        <p:spPr>
          <a:xfrm>
            <a:off x="3166083" y="345530"/>
            <a:ext cx="4467170" cy="4067976"/>
          </a:xfrm>
          <a:prstGeom prst="rect">
            <a:avLst/>
          </a:prstGeom>
        </p:spPr>
      </p:pic>
    </p:spTree>
    <p:extLst>
      <p:ext uri="{BB962C8B-B14F-4D97-AF65-F5344CB8AC3E}">
        <p14:creationId xmlns:p14="http://schemas.microsoft.com/office/powerpoint/2010/main" val="1633778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4982" y="4009035"/>
            <a:ext cx="1077669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dirty="0">
                <a:latin typeface="Times New Roman" panose="02020603050405020304" pitchFamily="18" charset="0"/>
                <a:cs typeface="Times New Roman" panose="02020603050405020304" pitchFamily="18" charset="0"/>
              </a:rPr>
              <a:t>If we practice this, many things will not only last a life-time, but also be passed on for future use. However, If something is truly unusable for its original purposes, try to be more creative and think of how else it might be used. When you’re done with it, think of whether someone else might be able to use it. You can donate some of the things to the poor. You may also sell some of your used items through personal advertisements in a local newspaper or in a social media.</a:t>
            </a:r>
          </a:p>
        </p:txBody>
      </p:sp>
      <p:pic>
        <p:nvPicPr>
          <p:cNvPr id="6" name="Picture 5">
            <a:extLst>
              <a:ext uri="{FF2B5EF4-FFF2-40B4-BE49-F238E27FC236}">
                <a16:creationId xmlns:a16="http://schemas.microsoft.com/office/drawing/2014/main" id="{99E3225D-C204-4939-90CF-F9DAE4BF9AED}"/>
              </a:ext>
            </a:extLst>
          </p:cNvPr>
          <p:cNvPicPr>
            <a:picLocks noChangeAspect="1"/>
          </p:cNvPicPr>
          <p:nvPr/>
        </p:nvPicPr>
        <p:blipFill>
          <a:blip r:embed="rId2"/>
          <a:stretch>
            <a:fillRect/>
          </a:stretch>
        </p:blipFill>
        <p:spPr>
          <a:xfrm>
            <a:off x="6509777" y="242888"/>
            <a:ext cx="5141895" cy="3525078"/>
          </a:xfrm>
          <a:prstGeom prst="rect">
            <a:avLst/>
          </a:prstGeom>
        </p:spPr>
      </p:pic>
      <p:pic>
        <p:nvPicPr>
          <p:cNvPr id="2050" name="Picture 2" descr="Reduce, Reuse, Recycle - Knowledge Bank - Solar Schools">
            <a:extLst>
              <a:ext uri="{FF2B5EF4-FFF2-40B4-BE49-F238E27FC236}">
                <a16:creationId xmlns:a16="http://schemas.microsoft.com/office/drawing/2014/main" id="{B5501C43-FBCE-4538-8A10-4ED8EE8795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2427" y="242889"/>
            <a:ext cx="5341869" cy="352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7307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0445" y="2375363"/>
            <a:ext cx="10557783"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dirty="0">
                <a:latin typeface="Times New Roman" panose="02020603050405020304" pitchFamily="18" charset="0"/>
                <a:cs typeface="Times New Roman" panose="02020603050405020304" pitchFamily="18" charset="0"/>
              </a:rPr>
              <a:t>Rather than throwing an item out when neither you nor anyone else can make use of it, have it recycled. And if recycling is not possible, it is better to send goods to a landfill or have them burned up. Find out what types of materials can be recycled in your area. Clean and sort the materials before putting them out in the bin. Recycling your drink and food cans means there will be less trash in a resource recovery facility or landfill. Moreover, a company can use the old cans to make new ones.            </a:t>
            </a:r>
          </a:p>
          <a:p>
            <a:pPr algn="just"/>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81B6BF7-CA1F-4046-8A39-9B88DF100E98}"/>
              </a:ext>
            </a:extLst>
          </p:cNvPr>
          <p:cNvPicPr>
            <a:picLocks noChangeAspect="1"/>
          </p:cNvPicPr>
          <p:nvPr/>
        </p:nvPicPr>
        <p:blipFill>
          <a:blip r:embed="rId2"/>
          <a:stretch>
            <a:fillRect/>
          </a:stretch>
        </p:blipFill>
        <p:spPr>
          <a:xfrm>
            <a:off x="3999369" y="509262"/>
            <a:ext cx="3267075" cy="1400175"/>
          </a:xfrm>
          <a:prstGeom prst="rect">
            <a:avLst/>
          </a:prstGeom>
        </p:spPr>
      </p:pic>
    </p:spTree>
    <p:extLst>
      <p:ext uri="{BB962C8B-B14F-4D97-AF65-F5344CB8AC3E}">
        <p14:creationId xmlns:p14="http://schemas.microsoft.com/office/powerpoint/2010/main" val="2400820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64C3EA-7EC3-4E8F-9256-BEA2AC599F94}"/>
              </a:ext>
            </a:extLst>
          </p:cNvPr>
          <p:cNvSpPr/>
          <p:nvPr/>
        </p:nvSpPr>
        <p:spPr>
          <a:xfrm>
            <a:off x="3984884" y="5988570"/>
            <a:ext cx="4527029" cy="869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Let’s enjoy a video</a:t>
            </a:r>
            <a:endParaRPr lang="en-US" sz="3600" b="1" dirty="0">
              <a:solidFill>
                <a:schemeClr val="tx1"/>
              </a:solidFill>
            </a:endParaRPr>
          </a:p>
        </p:txBody>
      </p:sp>
      <p:pic>
        <p:nvPicPr>
          <p:cNvPr id="3" name="1">
            <a:hlinkClick r:id="" action="ppaction://media"/>
            <a:extLst>
              <a:ext uri="{FF2B5EF4-FFF2-40B4-BE49-F238E27FC236}">
                <a16:creationId xmlns:a16="http://schemas.microsoft.com/office/drawing/2014/main" id="{ACF674BA-8ABA-4947-8F45-D296E3C057C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34329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118" y="474745"/>
            <a:ext cx="10828012" cy="6246325"/>
          </a:xfrm>
          <a:prstGeom prst="rect">
            <a:avLst/>
          </a:prstGeom>
        </p:spPr>
        <p:txBody>
          <a:bodyPr wrap="square">
            <a:spAutoFit/>
          </a:bodyPr>
          <a:lstStyle/>
          <a:p>
            <a:pPr marR="0" lvl="0" algn="just" fontAlgn="base">
              <a:lnSpc>
                <a:spcPct val="112000"/>
              </a:lnSpc>
              <a:spcBef>
                <a:spcPts val="0"/>
              </a:spcBef>
              <a:spcAft>
                <a:spcPts val="735"/>
              </a:spcAft>
              <a:buClr>
                <a:srgbClr val="231F20"/>
              </a:buClr>
              <a:buSzPts val="1300"/>
            </a:pPr>
            <a:r>
              <a:rPr lang="en-US" sz="24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How can you cut down your shopping list? </a:t>
            </a:r>
          </a:p>
          <a:p>
            <a:pPr marR="0" lvl="0" algn="just" fontAlgn="base">
              <a:lnSpc>
                <a:spcPct val="112000"/>
              </a:lnSpc>
              <a:spcBef>
                <a:spcPts val="0"/>
              </a:spcBef>
              <a:spcAft>
                <a:spcPts val="735"/>
              </a:spcAft>
              <a:buClr>
                <a:srgbClr val="231F20"/>
              </a:buClr>
              <a:buSzPts val="1300"/>
            </a:pPr>
            <a:r>
              <a:rPr lang="en-US" sz="2400" dirty="0">
                <a:solidFill>
                  <a:srgbClr val="00B05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Ans: The best way is to reuse things and reduce your demand.</a:t>
            </a:r>
          </a:p>
          <a:p>
            <a:pPr marR="0" lvl="0" algn="just" fontAlgn="base">
              <a:lnSpc>
                <a:spcPct val="112000"/>
              </a:lnSpc>
              <a:spcBef>
                <a:spcPts val="0"/>
              </a:spcBef>
              <a:spcAft>
                <a:spcPts val="735"/>
              </a:spcAft>
              <a:buClr>
                <a:srgbClr val="231F20"/>
              </a:buClr>
              <a:buSzPts val="1300"/>
            </a:pPr>
            <a:r>
              <a:rPr lang="en-US" sz="24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What can you do to reuse things.</a:t>
            </a:r>
          </a:p>
          <a:p>
            <a:pPr algn="just" fontAlgn="base">
              <a:lnSpc>
                <a:spcPct val="112000"/>
              </a:lnSpc>
              <a:spcAft>
                <a:spcPts val="735"/>
              </a:spcAft>
              <a:buClr>
                <a:srgbClr val="231F20"/>
              </a:buClr>
              <a:buSzPts val="1300"/>
            </a:pPr>
            <a:r>
              <a:rPr lang="en-US" sz="2400" dirty="0">
                <a:solidFill>
                  <a:srgbClr val="00B05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Ans: We can use old cans to keep or  carry various kinds of liquid items</a:t>
            </a:r>
            <a:r>
              <a:rPr lang="en-US" sz="24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p>
          <a:p>
            <a:pPr marR="0" lvl="0" algn="just" fontAlgn="base">
              <a:lnSpc>
                <a:spcPct val="112000"/>
              </a:lnSpc>
              <a:spcBef>
                <a:spcPts val="0"/>
              </a:spcBef>
              <a:spcAft>
                <a:spcPts val="735"/>
              </a:spcAft>
              <a:buClr>
                <a:srgbClr val="231F20"/>
              </a:buClr>
              <a:buSzPts val="1300"/>
            </a:pPr>
            <a:r>
              <a:rPr lang="en-US" sz="24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 What kind of household goods, clothes and toys, can be donated?</a:t>
            </a:r>
          </a:p>
          <a:p>
            <a:pPr algn="just" fontAlgn="base">
              <a:lnSpc>
                <a:spcPct val="112000"/>
              </a:lnSpc>
              <a:spcAft>
                <a:spcPts val="735"/>
              </a:spcAft>
              <a:buClr>
                <a:srgbClr val="231F20"/>
              </a:buClr>
              <a:buSzPts val="1300"/>
            </a:pPr>
            <a:r>
              <a:rPr lang="en-US" sz="2400" dirty="0">
                <a:solidFill>
                  <a:srgbClr val="00B05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Ans: We can donate our clothes to the poor and we can sell our utensils for recycling. We can also sell our old toys.</a:t>
            </a:r>
          </a:p>
          <a:p>
            <a:pPr marR="0" lvl="0" algn="just" fontAlgn="base">
              <a:lnSpc>
                <a:spcPct val="112000"/>
              </a:lnSpc>
              <a:spcBef>
                <a:spcPts val="0"/>
              </a:spcBef>
              <a:spcAft>
                <a:spcPts val="735"/>
              </a:spcAft>
              <a:buClr>
                <a:srgbClr val="231F20"/>
              </a:buClr>
              <a:buSzPts val="1300"/>
            </a:pPr>
            <a:r>
              <a:rPr lang="en-US" sz="24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 How can you sell your used items? </a:t>
            </a:r>
          </a:p>
          <a:p>
            <a:pPr algn="just" fontAlgn="base">
              <a:lnSpc>
                <a:spcPct val="112000"/>
              </a:lnSpc>
              <a:spcAft>
                <a:spcPts val="735"/>
              </a:spcAft>
              <a:buClr>
                <a:srgbClr val="231F20"/>
              </a:buClr>
              <a:buSzPts val="1300"/>
            </a:pPr>
            <a:r>
              <a:rPr lang="en-US" sz="2400" dirty="0">
                <a:solidFill>
                  <a:srgbClr val="00B05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Ans:</a:t>
            </a:r>
            <a:r>
              <a:rPr lang="en-US" sz="2400" dirty="0">
                <a:solidFill>
                  <a:srgbClr val="00B050"/>
                </a:solidFill>
                <a:latin typeface="Times New Roman" panose="02020603050405020304" pitchFamily="18" charset="0"/>
                <a:cs typeface="Times New Roman" panose="02020603050405020304" pitchFamily="18" charset="0"/>
              </a:rPr>
              <a:t> You may sell some of your used items through personal advertisements in a local newspaper or in a social media.</a:t>
            </a:r>
            <a:endParaRPr lang="en-US" sz="2400" dirty="0">
              <a:solidFill>
                <a:srgbClr val="00B05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fontAlgn="base">
              <a:lnSpc>
                <a:spcPct val="112000"/>
              </a:lnSpc>
              <a:spcBef>
                <a:spcPts val="0"/>
              </a:spcBef>
              <a:spcAft>
                <a:spcPts val="735"/>
              </a:spcAft>
              <a:buClr>
                <a:srgbClr val="231F20"/>
              </a:buClr>
              <a:buSzPts val="1300"/>
            </a:pPr>
            <a:r>
              <a:rPr lang="en-US" sz="24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5. How recycling may help save our environment?</a:t>
            </a:r>
          </a:p>
          <a:p>
            <a:pPr algn="just" fontAlgn="base">
              <a:lnSpc>
                <a:spcPct val="112000"/>
              </a:lnSpc>
              <a:spcAft>
                <a:spcPts val="735"/>
              </a:spcAft>
              <a:buClr>
                <a:srgbClr val="231F20"/>
              </a:buClr>
              <a:buSzPts val="1300"/>
            </a:pPr>
            <a:r>
              <a:rPr lang="en-US" sz="2400" dirty="0">
                <a:solidFill>
                  <a:srgbClr val="00B05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Ans: If we recycle things, it will be useful to us in many ways. First of all it will benefit us economically and it will also help save our environment.</a:t>
            </a:r>
          </a:p>
        </p:txBody>
      </p:sp>
      <p:sp>
        <p:nvSpPr>
          <p:cNvPr id="4" name="TextBox 3">
            <a:extLst>
              <a:ext uri="{FF2B5EF4-FFF2-40B4-BE49-F238E27FC236}">
                <a16:creationId xmlns:a16="http://schemas.microsoft.com/office/drawing/2014/main" id="{DFC8D20D-DC4A-4B77-93F0-3B291B82C166}"/>
              </a:ext>
            </a:extLst>
          </p:cNvPr>
          <p:cNvSpPr txBox="1"/>
          <p:nvPr/>
        </p:nvSpPr>
        <p:spPr>
          <a:xfrm>
            <a:off x="2170766" y="0"/>
            <a:ext cx="6093500" cy="474745"/>
          </a:xfrm>
          <a:prstGeom prst="rect">
            <a:avLst/>
          </a:prstGeom>
          <a:noFill/>
        </p:spPr>
        <p:txBody>
          <a:bodyPr wrap="square">
            <a:spAutoFit/>
          </a:bodyPr>
          <a:lstStyle/>
          <a:p>
            <a:pPr marR="0" lvl="0" algn="just" fontAlgn="base">
              <a:lnSpc>
                <a:spcPct val="112000"/>
              </a:lnSpc>
              <a:spcBef>
                <a:spcPts val="0"/>
              </a:spcBef>
              <a:spcAft>
                <a:spcPts val="735"/>
              </a:spcAft>
              <a:buClr>
                <a:srgbClr val="231F20"/>
              </a:buClr>
              <a:buSzPts val="1300"/>
            </a:pPr>
            <a:r>
              <a:rPr lang="en-US" sz="24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Now ask and answer these questions in pairs. </a:t>
            </a:r>
          </a:p>
        </p:txBody>
      </p:sp>
    </p:spTree>
    <p:extLst>
      <p:ext uri="{BB962C8B-B14F-4D97-AF65-F5344CB8AC3E}">
        <p14:creationId xmlns:p14="http://schemas.microsoft.com/office/powerpoint/2010/main" val="4175684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circle(in)">
                                      <p:cBhvr>
                                        <p:cTn id="27" dur="20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circle(in)">
                                      <p:cBhvr>
                                        <p:cTn id="32"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55961" y="2216262"/>
            <a:ext cx="8880078" cy="1754326"/>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5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Complete the blank spaces in in the table belo</a:t>
            </a:r>
            <a:r>
              <a:rPr lang="en-US" altLang="en-US" sz="5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w.</a:t>
            </a:r>
            <a:r>
              <a:rPr kumimoji="0" lang="en-US" altLang="en-US" sz="54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7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026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9870290"/>
              </p:ext>
            </p:extLst>
          </p:nvPr>
        </p:nvGraphicFramePr>
        <p:xfrm>
          <a:off x="-51516" y="0"/>
          <a:ext cx="12243515" cy="6892715"/>
        </p:xfrm>
        <a:graphic>
          <a:graphicData uri="http://schemas.openxmlformats.org/drawingml/2006/table">
            <a:tbl>
              <a:tblPr firstRow="1" firstCol="1" bandRow="1">
                <a:tableStyleId>{93296810-A885-4BE3-A3E7-6D5BEEA58F35}</a:tableStyleId>
              </a:tblPr>
              <a:tblGrid>
                <a:gridCol w="1236372">
                  <a:extLst>
                    <a:ext uri="{9D8B030D-6E8A-4147-A177-3AD203B41FA5}">
                      <a16:colId xmlns:a16="http://schemas.microsoft.com/office/drawing/2014/main" val="20000"/>
                    </a:ext>
                  </a:extLst>
                </a:gridCol>
                <a:gridCol w="5474299">
                  <a:extLst>
                    <a:ext uri="{9D8B030D-6E8A-4147-A177-3AD203B41FA5}">
                      <a16:colId xmlns:a16="http://schemas.microsoft.com/office/drawing/2014/main" val="20001"/>
                    </a:ext>
                  </a:extLst>
                </a:gridCol>
                <a:gridCol w="5532844">
                  <a:extLst>
                    <a:ext uri="{9D8B030D-6E8A-4147-A177-3AD203B41FA5}">
                      <a16:colId xmlns:a16="http://schemas.microsoft.com/office/drawing/2014/main" val="20002"/>
                    </a:ext>
                  </a:extLst>
                </a:gridCol>
              </a:tblGrid>
              <a:tr h="368010">
                <a:tc>
                  <a:txBody>
                    <a:bodyPr/>
                    <a:lstStyle/>
                    <a:p>
                      <a:pPr marL="0" marR="0" indent="0" algn="l">
                        <a:lnSpc>
                          <a:spcPct val="107000"/>
                        </a:lnSpc>
                        <a:spcBef>
                          <a:spcPts val="0"/>
                        </a:spcBef>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61" marR="20903" marT="37727" marB="0"/>
                </a:tc>
                <a:tc>
                  <a:txBody>
                    <a:bodyPr/>
                    <a:lstStyle/>
                    <a:p>
                      <a:pPr marL="0" marR="0" indent="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What is it </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61" marR="20903" marT="37727" marB="0"/>
                </a:tc>
                <a:tc>
                  <a:txBody>
                    <a:bodyPr/>
                    <a:lstStyle/>
                    <a:p>
                      <a:pPr marL="0" marR="0" indent="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Examples </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61" marR="20903" marT="37727" marB="0"/>
                </a:tc>
                <a:extLst>
                  <a:ext uri="{0D108BD9-81ED-4DB2-BD59-A6C34878D82A}">
                    <a16:rowId xmlns:a16="http://schemas.microsoft.com/office/drawing/2014/main" val="10000"/>
                  </a:ext>
                </a:extLst>
              </a:tr>
              <a:tr h="1803087">
                <a:tc>
                  <a:txBody>
                    <a:bodyPr/>
                    <a:lstStyle/>
                    <a:p>
                      <a:pPr marL="0" marR="0" indent="0" algn="l">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Reduce</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61" marR="20903" marT="37727" marB="0"/>
                </a:tc>
                <a:tc>
                  <a:txBody>
                    <a:bodyPr/>
                    <a:lstStyle/>
                    <a:p>
                      <a:pPr marL="0" marR="38100" indent="0" algn="just">
                        <a:lnSpc>
                          <a:spcPct val="148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To create less wastes, so that there is less items that must be recycled or </a:t>
                      </a:r>
                    </a:p>
                    <a:p>
                      <a:pPr marL="0" marR="0" indent="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away. </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61" marR="20903" marT="37727" marB="0" anchor="ctr"/>
                </a:tc>
                <a:tc>
                  <a:txBody>
                    <a:bodyPr/>
                    <a:lstStyle/>
                    <a:p>
                      <a:pPr marL="0" marR="40640" indent="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Using a towel for drying hair instead of using an electric hairdryer. </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61" marR="20903" marT="37727" marB="0"/>
                </a:tc>
                <a:extLst>
                  <a:ext uri="{0D108BD9-81ED-4DB2-BD59-A6C34878D82A}">
                    <a16:rowId xmlns:a16="http://schemas.microsoft.com/office/drawing/2014/main" val="10001"/>
                  </a:ext>
                </a:extLst>
              </a:tr>
              <a:tr h="2523037">
                <a:tc>
                  <a:txBody>
                    <a:bodyPr/>
                    <a:lstStyle/>
                    <a:p>
                      <a:pPr marL="0" marR="0" indent="0" algn="l">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Reuse </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61" marR="20903" marT="37727" marB="0"/>
                </a:tc>
                <a:tc>
                  <a:txBody>
                    <a:bodyPr/>
                    <a:lstStyle/>
                    <a:p>
                      <a:pPr marL="0" marR="0" indent="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To buy things that can be used again and again, or to find out another way of ………….. that item. </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61" marR="20903" marT="37727" marB="0"/>
                </a:tc>
                <a:tc>
                  <a:txBody>
                    <a:bodyPr/>
                    <a:lstStyle/>
                    <a:p>
                      <a:pPr marL="0" marR="40640" indent="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Using your own ceramic cup at your school or club means there are no ……………. cups to throw away. You can …………….. it and reuse it every day. </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61" marR="20903" marT="37727" marB="0" anchor="ctr"/>
                </a:tc>
                <a:extLst>
                  <a:ext uri="{0D108BD9-81ED-4DB2-BD59-A6C34878D82A}">
                    <a16:rowId xmlns:a16="http://schemas.microsoft.com/office/drawing/2014/main" val="10002"/>
                  </a:ext>
                </a:extLst>
              </a:tr>
              <a:tr h="2163866">
                <a:tc>
                  <a:txBody>
                    <a:bodyPr/>
                    <a:lstStyle/>
                    <a:p>
                      <a:pPr marL="0" marR="0" indent="0" algn="l">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Recycle </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61" marR="20903" marT="37727" marB="0"/>
                </a:tc>
                <a:tc>
                  <a:txBody>
                    <a:bodyPr/>
                    <a:lstStyle/>
                    <a:p>
                      <a:pPr marL="0" marR="41275" indent="0" algn="just">
                        <a:lnSpc>
                          <a:spcPct val="148000"/>
                        </a:lnSpc>
                        <a:spcBef>
                          <a:spcPts val="0"/>
                        </a:spcBef>
                        <a:spcAft>
                          <a:spcPts val="5"/>
                        </a:spcAft>
                      </a:pPr>
                      <a:r>
                        <a:rPr lang="en-US" sz="2400" dirty="0" err="1">
                          <a:effectLst/>
                          <a:latin typeface="Times New Roman" panose="02020603050405020304" pitchFamily="18" charset="0"/>
                          <a:cs typeface="Times New Roman" panose="02020603050405020304" pitchFamily="18" charset="0"/>
                        </a:rPr>
                        <a:t>Iinstead</a:t>
                      </a:r>
                      <a:r>
                        <a:rPr lang="en-US" sz="2400" dirty="0">
                          <a:effectLst/>
                          <a:latin typeface="Times New Roman" panose="02020603050405020304" pitchFamily="18" charset="0"/>
                          <a:cs typeface="Times New Roman" panose="02020603050405020304" pitchFamily="18" charset="0"/>
                        </a:rPr>
                        <a:t> of throwing an item in the garbage, to give it to a person or company who will …………… it, or make something else with it. </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61" marR="20903" marT="37727" marB="0" anchor="ctr"/>
                </a:tc>
                <a:tc>
                  <a:txBody>
                    <a:bodyPr/>
                    <a:lstStyle/>
                    <a:p>
                      <a:pPr marL="0" marR="41275" indent="0" algn="just">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Giving/selling used plastic bottles to someone to make something else from them. </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061" marR="20903" marT="37727" marB="0"/>
                </a:tc>
                <a:extLst>
                  <a:ext uri="{0D108BD9-81ED-4DB2-BD59-A6C34878D82A}">
                    <a16:rowId xmlns:a16="http://schemas.microsoft.com/office/drawing/2014/main" val="10003"/>
                  </a:ext>
                </a:extLst>
              </a:tr>
            </a:tbl>
          </a:graphicData>
        </a:graphic>
      </p:graphicFrame>
      <p:sp>
        <p:nvSpPr>
          <p:cNvPr id="4" name="Rectangle 3"/>
          <p:cNvSpPr/>
          <p:nvPr/>
        </p:nvSpPr>
        <p:spPr>
          <a:xfrm>
            <a:off x="1223493" y="1487795"/>
            <a:ext cx="1596980" cy="55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thrown</a:t>
            </a:r>
          </a:p>
        </p:txBody>
      </p:sp>
      <p:sp>
        <p:nvSpPr>
          <p:cNvPr id="9" name="Rectangle 8"/>
          <p:cNvSpPr/>
          <p:nvPr/>
        </p:nvSpPr>
        <p:spPr>
          <a:xfrm>
            <a:off x="1331942" y="2875208"/>
            <a:ext cx="1596980" cy="55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using</a:t>
            </a:r>
          </a:p>
        </p:txBody>
      </p:sp>
      <p:sp>
        <p:nvSpPr>
          <p:cNvPr id="10" name="Rectangle 9"/>
          <p:cNvSpPr/>
          <p:nvPr/>
        </p:nvSpPr>
        <p:spPr>
          <a:xfrm>
            <a:off x="10257205" y="2875209"/>
            <a:ext cx="1596980" cy="55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plastic</a:t>
            </a:r>
          </a:p>
        </p:txBody>
      </p:sp>
      <p:sp>
        <p:nvSpPr>
          <p:cNvPr id="11" name="Rectangle 10"/>
          <p:cNvSpPr/>
          <p:nvPr/>
        </p:nvSpPr>
        <p:spPr>
          <a:xfrm>
            <a:off x="10257205" y="3274113"/>
            <a:ext cx="1596980" cy="55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wash</a:t>
            </a:r>
          </a:p>
        </p:txBody>
      </p:sp>
      <p:sp>
        <p:nvSpPr>
          <p:cNvPr id="12" name="Rectangle 11"/>
          <p:cNvSpPr/>
          <p:nvPr/>
        </p:nvSpPr>
        <p:spPr>
          <a:xfrm>
            <a:off x="1145803" y="5754996"/>
            <a:ext cx="1596980" cy="55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reuse</a:t>
            </a:r>
          </a:p>
        </p:txBody>
      </p:sp>
    </p:spTree>
    <p:extLst>
      <p:ext uri="{BB962C8B-B14F-4D97-AF65-F5344CB8AC3E}">
        <p14:creationId xmlns:p14="http://schemas.microsoft.com/office/powerpoint/2010/main" val="3226442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B6A9CF-BB0F-47E0-B4E5-CBE5A1027CA0}"/>
              </a:ext>
            </a:extLst>
          </p:cNvPr>
          <p:cNvSpPr/>
          <p:nvPr/>
        </p:nvSpPr>
        <p:spPr>
          <a:xfrm>
            <a:off x="0" y="0"/>
            <a:ext cx="12192000" cy="6858000"/>
          </a:xfrm>
          <a:prstGeom prst="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9E1306A-398D-4820-9E06-A9E77A7BF4E7}"/>
              </a:ext>
            </a:extLst>
          </p:cNvPr>
          <p:cNvSpPr/>
          <p:nvPr/>
        </p:nvSpPr>
        <p:spPr>
          <a:xfrm>
            <a:off x="2738650" y="2906974"/>
            <a:ext cx="6714699" cy="1409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FF00"/>
                </a:solidFill>
                <a:latin typeface="Arial Black" panose="020B0A04020102020204" pitchFamily="34" charset="0"/>
              </a:rPr>
              <a:t>No more today</a:t>
            </a:r>
          </a:p>
          <a:p>
            <a:pPr algn="ctr"/>
            <a:r>
              <a:rPr lang="en-US" sz="4800" dirty="0">
                <a:solidFill>
                  <a:schemeClr val="bg1"/>
                </a:solidFill>
                <a:latin typeface="Arial Black" panose="020B0A04020102020204" pitchFamily="34" charset="0"/>
              </a:rPr>
              <a:t>Goodbye</a:t>
            </a:r>
          </a:p>
        </p:txBody>
      </p:sp>
    </p:spTree>
    <p:extLst>
      <p:ext uri="{BB962C8B-B14F-4D97-AF65-F5344CB8AC3E}">
        <p14:creationId xmlns:p14="http://schemas.microsoft.com/office/powerpoint/2010/main" val="3610544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6">
                                            <p:txEl>
                                              <p:pRg st="1" end="1"/>
                                            </p:txEl>
                                          </p:spTgt>
                                        </p:tgtEl>
                                      </p:cBhvr>
                                    </p:animEffect>
                                    <p:set>
                                      <p:cBhvr>
                                        <p:cTn id="12" dur="1" fill="hold">
                                          <p:stCondLst>
                                            <p:cond delay="499"/>
                                          </p:stCondLst>
                                        </p:cTn>
                                        <p:tgtEl>
                                          <p:spTgt spid="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355" y="218924"/>
            <a:ext cx="5724645" cy="923330"/>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p:txBody>
      </p:sp>
      <p:sp>
        <p:nvSpPr>
          <p:cNvPr id="4" name="TextBox 3"/>
          <p:cNvSpPr txBox="1"/>
          <p:nvPr/>
        </p:nvSpPr>
        <p:spPr>
          <a:xfrm>
            <a:off x="2485425" y="1142254"/>
            <a:ext cx="7221150" cy="2800767"/>
          </a:xfrm>
          <a:prstGeom prst="rect">
            <a:avLst/>
          </a:prstGeom>
          <a:noFill/>
        </p:spPr>
        <p:txBody>
          <a:bodyPr wrap="square" rtlCol="0">
            <a:spAutoFit/>
          </a:bodyPr>
          <a:lstStyle/>
          <a:p>
            <a:pPr algn="just"/>
            <a:r>
              <a:rPr lang="en-US" sz="44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 Afsar Ali</a:t>
            </a:r>
          </a:p>
          <a:p>
            <a:pPr algn="just"/>
            <a:r>
              <a:rPr lang="en-US" sz="44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Assistant Teacher</a:t>
            </a:r>
          </a:p>
          <a:p>
            <a:pPr algn="just"/>
            <a:r>
              <a:rPr lang="en-US" sz="44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Majhira</a:t>
            </a:r>
            <a:r>
              <a:rPr lang="en-US" sz="44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Model High School</a:t>
            </a:r>
          </a:p>
          <a:p>
            <a:pPr algn="just"/>
            <a:r>
              <a:rPr lang="en-US" sz="44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Shajahanpur</a:t>
            </a:r>
            <a:r>
              <a:rPr lang="en-US" sz="44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Bogura</a:t>
            </a:r>
            <a:endParaRPr lang="en-US" sz="44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B7E374F-FD0F-424B-8839-A201FE365E88}"/>
              </a:ext>
            </a:extLst>
          </p:cNvPr>
          <p:cNvSpPr/>
          <p:nvPr/>
        </p:nvSpPr>
        <p:spPr>
          <a:xfrm flipH="1">
            <a:off x="257774" y="932680"/>
            <a:ext cx="2227651" cy="3010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5460D3-C4A4-4BBC-9756-F078FBC3B5AF}"/>
              </a:ext>
            </a:extLst>
          </p:cNvPr>
          <p:cNvSpPr txBox="1"/>
          <p:nvPr/>
        </p:nvSpPr>
        <p:spPr>
          <a:xfrm>
            <a:off x="6827359" y="4651516"/>
            <a:ext cx="4852023" cy="1446550"/>
          </a:xfrm>
          <a:prstGeom prst="rect">
            <a:avLst/>
          </a:prstGeom>
          <a:noFill/>
        </p:spPr>
        <p:txBody>
          <a:bodyPr wrap="square" rtlCol="0">
            <a:spAutoFit/>
          </a:bodyPr>
          <a:lstStyle/>
          <a:p>
            <a:pPr algn="just"/>
            <a:r>
              <a:rPr lang="en-US" sz="4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English For Today</a:t>
            </a:r>
          </a:p>
          <a:p>
            <a:pPr algn="just"/>
            <a:r>
              <a:rPr lang="en-US" sz="4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Class:9-10</a:t>
            </a:r>
          </a:p>
        </p:txBody>
      </p:sp>
      <p:sp>
        <p:nvSpPr>
          <p:cNvPr id="7" name="Rectangle 6">
            <a:extLst>
              <a:ext uri="{FF2B5EF4-FFF2-40B4-BE49-F238E27FC236}">
                <a16:creationId xmlns:a16="http://schemas.microsoft.com/office/drawing/2014/main" id="{DD6F6B0A-5D18-483E-9D80-D3BFA9E414C2}"/>
              </a:ext>
            </a:extLst>
          </p:cNvPr>
          <p:cNvSpPr/>
          <p:nvPr/>
        </p:nvSpPr>
        <p:spPr>
          <a:xfrm>
            <a:off x="5098474" y="4481173"/>
            <a:ext cx="1579418" cy="206432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78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5"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BB709D-9262-4DA0-A489-216B5A4524D1}"/>
              </a:ext>
            </a:extLst>
          </p:cNvPr>
          <p:cNvSpPr txBox="1"/>
          <p:nvPr/>
        </p:nvSpPr>
        <p:spPr>
          <a:xfrm>
            <a:off x="1094509" y="894479"/>
            <a:ext cx="6192982" cy="830997"/>
          </a:xfrm>
          <a:prstGeom prst="rect">
            <a:avLst/>
          </a:prstGeom>
          <a:noFill/>
        </p:spPr>
        <p:txBody>
          <a:bodyPr wrap="square">
            <a:spAutoFit/>
          </a:bodyPr>
          <a:lstStyle/>
          <a:p>
            <a:r>
              <a:rPr lang="en-US" sz="2400" dirty="0"/>
              <a:t>What will happen to the environment if we throw away our unnecessary things?</a:t>
            </a:r>
          </a:p>
        </p:txBody>
      </p:sp>
      <p:sp>
        <p:nvSpPr>
          <p:cNvPr id="5" name="TextBox 4">
            <a:extLst>
              <a:ext uri="{FF2B5EF4-FFF2-40B4-BE49-F238E27FC236}">
                <a16:creationId xmlns:a16="http://schemas.microsoft.com/office/drawing/2014/main" id="{C107511B-D73D-426D-BD45-C3F3AAFC926E}"/>
              </a:ext>
            </a:extLst>
          </p:cNvPr>
          <p:cNvSpPr txBox="1"/>
          <p:nvPr/>
        </p:nvSpPr>
        <p:spPr>
          <a:xfrm>
            <a:off x="1094509" y="3429000"/>
            <a:ext cx="5126182" cy="461665"/>
          </a:xfrm>
          <a:prstGeom prst="rect">
            <a:avLst/>
          </a:prstGeom>
          <a:noFill/>
        </p:spPr>
        <p:txBody>
          <a:bodyPr wrap="square">
            <a:spAutoFit/>
          </a:bodyPr>
          <a:lstStyle/>
          <a:p>
            <a:r>
              <a:rPr lang="en-US" sz="2400" dirty="0"/>
              <a:t>How can we overcome this problem?</a:t>
            </a:r>
          </a:p>
        </p:txBody>
      </p:sp>
      <p:sp>
        <p:nvSpPr>
          <p:cNvPr id="7" name="TextBox 6">
            <a:extLst>
              <a:ext uri="{FF2B5EF4-FFF2-40B4-BE49-F238E27FC236}">
                <a16:creationId xmlns:a16="http://schemas.microsoft.com/office/drawing/2014/main" id="{7F2A81F9-D532-47E9-998A-98EE809FC242}"/>
              </a:ext>
            </a:extLst>
          </p:cNvPr>
          <p:cNvSpPr txBox="1"/>
          <p:nvPr/>
        </p:nvSpPr>
        <p:spPr>
          <a:xfrm>
            <a:off x="1191492" y="5594189"/>
            <a:ext cx="3713018" cy="461665"/>
          </a:xfrm>
          <a:prstGeom prst="rect">
            <a:avLst/>
          </a:prstGeom>
          <a:noFill/>
        </p:spPr>
        <p:txBody>
          <a:bodyPr wrap="square">
            <a:spAutoFit/>
          </a:bodyPr>
          <a:lstStyle/>
          <a:p>
            <a:r>
              <a:rPr lang="en-US" sz="2400" dirty="0"/>
              <a:t>So, what can we say to him?</a:t>
            </a:r>
          </a:p>
        </p:txBody>
      </p:sp>
      <p:pic>
        <p:nvPicPr>
          <p:cNvPr id="8" name="Picture 7">
            <a:extLst>
              <a:ext uri="{FF2B5EF4-FFF2-40B4-BE49-F238E27FC236}">
                <a16:creationId xmlns:a16="http://schemas.microsoft.com/office/drawing/2014/main" id="{D81FF3F5-52D7-4665-8409-28EE02FB77EA}"/>
              </a:ext>
            </a:extLst>
          </p:cNvPr>
          <p:cNvPicPr>
            <a:picLocks noChangeAspect="1"/>
          </p:cNvPicPr>
          <p:nvPr/>
        </p:nvPicPr>
        <p:blipFill>
          <a:blip r:embed="rId2"/>
          <a:stretch>
            <a:fillRect/>
          </a:stretch>
        </p:blipFill>
        <p:spPr>
          <a:xfrm>
            <a:off x="7287491" y="326443"/>
            <a:ext cx="3975312" cy="2333630"/>
          </a:xfrm>
          <a:prstGeom prst="rect">
            <a:avLst/>
          </a:prstGeom>
        </p:spPr>
      </p:pic>
      <p:pic>
        <p:nvPicPr>
          <p:cNvPr id="9" name="Picture 8">
            <a:extLst>
              <a:ext uri="{FF2B5EF4-FFF2-40B4-BE49-F238E27FC236}">
                <a16:creationId xmlns:a16="http://schemas.microsoft.com/office/drawing/2014/main" id="{F976106E-FF3F-497A-87CA-B395219D9F4E}"/>
              </a:ext>
            </a:extLst>
          </p:cNvPr>
          <p:cNvPicPr>
            <a:picLocks noChangeAspect="1"/>
          </p:cNvPicPr>
          <p:nvPr/>
        </p:nvPicPr>
        <p:blipFill>
          <a:blip r:embed="rId3"/>
          <a:stretch>
            <a:fillRect/>
          </a:stretch>
        </p:blipFill>
        <p:spPr>
          <a:xfrm>
            <a:off x="7287491" y="2833255"/>
            <a:ext cx="3975312" cy="1863436"/>
          </a:xfrm>
          <a:prstGeom prst="rect">
            <a:avLst/>
          </a:prstGeom>
        </p:spPr>
      </p:pic>
      <p:pic>
        <p:nvPicPr>
          <p:cNvPr id="15" name="Picture 14">
            <a:extLst>
              <a:ext uri="{FF2B5EF4-FFF2-40B4-BE49-F238E27FC236}">
                <a16:creationId xmlns:a16="http://schemas.microsoft.com/office/drawing/2014/main" id="{D4851B6B-CFF2-4218-8D16-09DCE2E4F1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1770" y="4717363"/>
            <a:ext cx="3981033" cy="2029802"/>
          </a:xfrm>
          <a:prstGeom prst="rect">
            <a:avLst/>
          </a:prstGeom>
        </p:spPr>
      </p:pic>
    </p:spTree>
    <p:extLst>
      <p:ext uri="{BB962C8B-B14F-4D97-AF65-F5344CB8AC3E}">
        <p14:creationId xmlns:p14="http://schemas.microsoft.com/office/powerpoint/2010/main" val="167977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4633" y="133983"/>
            <a:ext cx="6282746"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Our today’s lesson is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3155856" y="5681766"/>
            <a:ext cx="503214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Unit-5, Lesson-5</a:t>
            </a:r>
          </a:p>
        </p:txBody>
      </p:sp>
      <p:pic>
        <p:nvPicPr>
          <p:cNvPr id="10" name="Picture 9">
            <a:extLst>
              <a:ext uri="{FF2B5EF4-FFF2-40B4-BE49-F238E27FC236}">
                <a16:creationId xmlns:a16="http://schemas.microsoft.com/office/drawing/2014/main" id="{D0B44D7B-7D98-4C60-BEAA-DC8FF569BC12}"/>
              </a:ext>
            </a:extLst>
          </p:cNvPr>
          <p:cNvPicPr>
            <a:picLocks noChangeAspect="1"/>
          </p:cNvPicPr>
          <p:nvPr/>
        </p:nvPicPr>
        <p:blipFill>
          <a:blip r:embed="rId3"/>
          <a:stretch>
            <a:fillRect/>
          </a:stretch>
        </p:blipFill>
        <p:spPr>
          <a:xfrm>
            <a:off x="2913422" y="1176234"/>
            <a:ext cx="6365157" cy="4505533"/>
          </a:xfrm>
          <a:prstGeom prst="rect">
            <a:avLst/>
          </a:prstGeom>
        </p:spPr>
      </p:pic>
    </p:spTree>
    <p:extLst>
      <p:ext uri="{BB962C8B-B14F-4D97-AF65-F5344CB8AC3E}">
        <p14:creationId xmlns:p14="http://schemas.microsoft.com/office/powerpoint/2010/main" val="4036055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077B21C-7D8A-4199-BA9D-DBCF4B13BFCD}"/>
              </a:ext>
            </a:extLst>
          </p:cNvPr>
          <p:cNvSpPr/>
          <p:nvPr/>
        </p:nvSpPr>
        <p:spPr>
          <a:xfrm>
            <a:off x="8811489" y="2417351"/>
            <a:ext cx="3061855" cy="3096757"/>
          </a:xfrm>
          <a:prstGeom prst="ellipse">
            <a:avLst/>
          </a:pr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D1F530A-EC4A-4AAF-92E2-74BC097EC477}"/>
              </a:ext>
            </a:extLst>
          </p:cNvPr>
          <p:cNvSpPr/>
          <p:nvPr/>
        </p:nvSpPr>
        <p:spPr>
          <a:xfrm>
            <a:off x="318655" y="121591"/>
            <a:ext cx="6580909" cy="69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 Discuss the questions in pairs</a:t>
            </a:r>
          </a:p>
        </p:txBody>
      </p:sp>
      <p:sp>
        <p:nvSpPr>
          <p:cNvPr id="5" name="Rectangle 4">
            <a:extLst>
              <a:ext uri="{FF2B5EF4-FFF2-40B4-BE49-F238E27FC236}">
                <a16:creationId xmlns:a16="http://schemas.microsoft.com/office/drawing/2014/main" id="{BE648CE0-E690-458D-B119-1781B75A2068}"/>
              </a:ext>
            </a:extLst>
          </p:cNvPr>
          <p:cNvSpPr/>
          <p:nvPr/>
        </p:nvSpPr>
        <p:spPr>
          <a:xfrm>
            <a:off x="4744968" y="1094883"/>
            <a:ext cx="4232777" cy="1129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2800" dirty="0">
                <a:solidFill>
                  <a:schemeClr val="tx1"/>
                </a:solidFill>
              </a:rPr>
              <a:t>Do you throw away     </a:t>
            </a:r>
          </a:p>
          <a:p>
            <a:r>
              <a:rPr lang="en-US" sz="2800" dirty="0">
                <a:solidFill>
                  <a:schemeClr val="tx1"/>
                </a:solidFill>
              </a:rPr>
              <a:t>      empty cans and bottles?</a:t>
            </a:r>
          </a:p>
        </p:txBody>
      </p:sp>
      <p:sp>
        <p:nvSpPr>
          <p:cNvPr id="7" name="Rectangle 6">
            <a:extLst>
              <a:ext uri="{FF2B5EF4-FFF2-40B4-BE49-F238E27FC236}">
                <a16:creationId xmlns:a16="http://schemas.microsoft.com/office/drawing/2014/main" id="{B19078F6-F15A-4B95-98C1-FE32274CEBFE}"/>
              </a:ext>
            </a:extLst>
          </p:cNvPr>
          <p:cNvSpPr/>
          <p:nvPr/>
        </p:nvSpPr>
        <p:spPr>
          <a:xfrm>
            <a:off x="4744968" y="3042663"/>
            <a:ext cx="3874912" cy="1129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2. What do you do with </a:t>
            </a:r>
          </a:p>
          <a:p>
            <a:r>
              <a:rPr lang="en-US" sz="2800" dirty="0">
                <a:solidFill>
                  <a:schemeClr val="tx1"/>
                </a:solidFill>
              </a:rPr>
              <a:t>     your old newspapers? </a:t>
            </a:r>
          </a:p>
        </p:txBody>
      </p:sp>
      <p:sp>
        <p:nvSpPr>
          <p:cNvPr id="9" name="Rectangle 8">
            <a:extLst>
              <a:ext uri="{FF2B5EF4-FFF2-40B4-BE49-F238E27FC236}">
                <a16:creationId xmlns:a16="http://schemas.microsoft.com/office/drawing/2014/main" id="{2B673B67-5EF2-40F2-BF35-C3A710BC3A97}"/>
              </a:ext>
            </a:extLst>
          </p:cNvPr>
          <p:cNvSpPr/>
          <p:nvPr/>
        </p:nvSpPr>
        <p:spPr>
          <a:xfrm>
            <a:off x="4744968" y="5198544"/>
            <a:ext cx="4911650" cy="1129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3. What happens to the garbage </a:t>
            </a:r>
          </a:p>
          <a:p>
            <a:r>
              <a:rPr lang="en-US" sz="2800" dirty="0">
                <a:solidFill>
                  <a:schemeClr val="tx1"/>
                </a:solidFill>
              </a:rPr>
              <a:t>     after you throw it away?</a:t>
            </a:r>
          </a:p>
        </p:txBody>
      </p:sp>
      <p:pic>
        <p:nvPicPr>
          <p:cNvPr id="10" name="Picture 9">
            <a:extLst>
              <a:ext uri="{FF2B5EF4-FFF2-40B4-BE49-F238E27FC236}">
                <a16:creationId xmlns:a16="http://schemas.microsoft.com/office/drawing/2014/main" id="{94E1945B-7226-4A60-9ED3-A5345B8F17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6388" y="2790354"/>
            <a:ext cx="3596971" cy="1934050"/>
          </a:xfrm>
          <a:prstGeom prst="rect">
            <a:avLst/>
          </a:prstGeom>
        </p:spPr>
      </p:pic>
      <p:pic>
        <p:nvPicPr>
          <p:cNvPr id="11" name="Picture 10">
            <a:extLst>
              <a:ext uri="{FF2B5EF4-FFF2-40B4-BE49-F238E27FC236}">
                <a16:creationId xmlns:a16="http://schemas.microsoft.com/office/drawing/2014/main" id="{F13DDA0F-E069-4F4C-9B33-3383EA214719}"/>
              </a:ext>
            </a:extLst>
          </p:cNvPr>
          <p:cNvPicPr>
            <a:picLocks noChangeAspect="1"/>
          </p:cNvPicPr>
          <p:nvPr/>
        </p:nvPicPr>
        <p:blipFill>
          <a:blip r:embed="rId4"/>
          <a:stretch>
            <a:fillRect/>
          </a:stretch>
        </p:blipFill>
        <p:spPr>
          <a:xfrm>
            <a:off x="936938" y="697002"/>
            <a:ext cx="3596970" cy="1934051"/>
          </a:xfrm>
          <a:prstGeom prst="rect">
            <a:avLst/>
          </a:prstGeom>
        </p:spPr>
      </p:pic>
      <p:pic>
        <p:nvPicPr>
          <p:cNvPr id="12" name="Picture 11">
            <a:extLst>
              <a:ext uri="{FF2B5EF4-FFF2-40B4-BE49-F238E27FC236}">
                <a16:creationId xmlns:a16="http://schemas.microsoft.com/office/drawing/2014/main" id="{DD15F1F9-5C76-46DF-A9F8-AAD62581B261}"/>
              </a:ext>
            </a:extLst>
          </p:cNvPr>
          <p:cNvPicPr>
            <a:picLocks noChangeAspect="1"/>
          </p:cNvPicPr>
          <p:nvPr/>
        </p:nvPicPr>
        <p:blipFill>
          <a:blip r:embed="rId5"/>
          <a:stretch>
            <a:fillRect/>
          </a:stretch>
        </p:blipFill>
        <p:spPr>
          <a:xfrm>
            <a:off x="948920" y="4850849"/>
            <a:ext cx="3604439" cy="1885560"/>
          </a:xfrm>
          <a:prstGeom prst="rect">
            <a:avLst/>
          </a:prstGeom>
        </p:spPr>
      </p:pic>
    </p:spTree>
    <p:extLst>
      <p:ext uri="{BB962C8B-B14F-4D97-AF65-F5344CB8AC3E}">
        <p14:creationId xmlns:p14="http://schemas.microsoft.com/office/powerpoint/2010/main" val="242155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par>
                                <p:cTn id="22" presetID="3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par>
                                <p:cTn id="34" presetID="31"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1000" fill="hold"/>
                                        <p:tgtEl>
                                          <p:spTgt spid="2"/>
                                        </p:tgtEl>
                                        <p:attrNameLst>
                                          <p:attrName>ppt_w</p:attrName>
                                        </p:attrNameLst>
                                      </p:cBhvr>
                                      <p:tavLst>
                                        <p:tav tm="0">
                                          <p:val>
                                            <p:fltVal val="0"/>
                                          </p:val>
                                        </p:tav>
                                        <p:tav tm="100000">
                                          <p:val>
                                            <p:strVal val="#ppt_w"/>
                                          </p:val>
                                        </p:tav>
                                      </p:tavLst>
                                    </p:anim>
                                    <p:anim calcmode="lin" valueType="num">
                                      <p:cBhvr>
                                        <p:cTn id="49" dur="1000" fill="hold"/>
                                        <p:tgtEl>
                                          <p:spTgt spid="2"/>
                                        </p:tgtEl>
                                        <p:attrNameLst>
                                          <p:attrName>ppt_h</p:attrName>
                                        </p:attrNameLst>
                                      </p:cBhvr>
                                      <p:tavLst>
                                        <p:tav tm="0">
                                          <p:val>
                                            <p:fltVal val="0"/>
                                          </p:val>
                                        </p:tav>
                                        <p:tav tm="100000">
                                          <p:val>
                                            <p:strVal val="#ppt_h"/>
                                          </p:val>
                                        </p:tav>
                                      </p:tavLst>
                                    </p:anim>
                                    <p:anim calcmode="lin" valueType="num">
                                      <p:cBhvr>
                                        <p:cTn id="50" dur="1000" fill="hold"/>
                                        <p:tgtEl>
                                          <p:spTgt spid="2"/>
                                        </p:tgtEl>
                                        <p:attrNameLst>
                                          <p:attrName>style.rotation</p:attrName>
                                        </p:attrNameLst>
                                      </p:cBhvr>
                                      <p:tavLst>
                                        <p:tav tm="0">
                                          <p:val>
                                            <p:fltVal val="90"/>
                                          </p:val>
                                        </p:tav>
                                        <p:tav tm="100000">
                                          <p:val>
                                            <p:fltVal val="0"/>
                                          </p:val>
                                        </p:tav>
                                      </p:tavLst>
                                    </p:anim>
                                    <p:animEffect transition="in" filter="fade">
                                      <p:cBhvr>
                                        <p:cTn id="5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3304" y="1057351"/>
            <a:ext cx="8129148" cy="923330"/>
          </a:xfrm>
          <a:prstGeom prst="rect">
            <a:avLst/>
          </a:prstGeom>
        </p:spPr>
        <p:txBody>
          <a:bodyPr wrap="none">
            <a:spAutoFit/>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LEARNING OUTCOMES</a:t>
            </a:r>
          </a:p>
        </p:txBody>
      </p:sp>
      <p:sp>
        <p:nvSpPr>
          <p:cNvPr id="3" name="Rectangle 2"/>
          <p:cNvSpPr/>
          <p:nvPr/>
        </p:nvSpPr>
        <p:spPr>
          <a:xfrm>
            <a:off x="1182064" y="2151727"/>
            <a:ext cx="9827871" cy="255454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By the end of the  lesson, the learners will be able to…</a:t>
            </a:r>
          </a:p>
          <a:p>
            <a:pPr marL="457200" indent="-457200">
              <a:buFont typeface="Wingdings" panose="05000000000000000000" pitchFamily="2" charset="2"/>
              <a:buChar char="q"/>
            </a:pPr>
            <a:r>
              <a:rPr lang="en-US" sz="3200" b="1" dirty="0">
                <a:latin typeface="Times New Roman" panose="02020603050405020304" pitchFamily="18" charset="0"/>
                <a:cs typeface="Times New Roman" panose="02020603050405020304" pitchFamily="18" charset="0"/>
              </a:rPr>
              <a:t>understand how to save the planet</a:t>
            </a:r>
          </a:p>
          <a:p>
            <a:pPr marL="457200" indent="-457200">
              <a:buFont typeface="Wingdings" panose="05000000000000000000" pitchFamily="2" charset="2"/>
              <a:buChar char="q"/>
            </a:pPr>
            <a:r>
              <a:rPr lang="en-US" sz="3200" b="1" dirty="0">
                <a:latin typeface="Times New Roman" panose="02020603050405020304" pitchFamily="18" charset="0"/>
                <a:cs typeface="Times New Roman" panose="02020603050405020304" pitchFamily="18" charset="0"/>
              </a:rPr>
              <a:t>tell synonyms of some important words</a:t>
            </a:r>
          </a:p>
          <a:p>
            <a:pPr marL="457200" indent="-457200">
              <a:buFont typeface="Wingdings" panose="05000000000000000000" pitchFamily="2" charset="2"/>
              <a:buChar char="q"/>
            </a:pPr>
            <a:r>
              <a:rPr lang="en-US" sz="3200" b="1" dirty="0">
                <a:latin typeface="Times New Roman" panose="02020603050405020304" pitchFamily="18" charset="0"/>
                <a:cs typeface="Times New Roman" panose="02020603050405020304" pitchFamily="18" charset="0"/>
              </a:rPr>
              <a:t>ask and answer questions</a:t>
            </a:r>
          </a:p>
          <a:p>
            <a:pPr marL="457200" indent="-457200">
              <a:buFont typeface="Wingdings" panose="05000000000000000000" pitchFamily="2" charset="2"/>
              <a:buChar char="q"/>
            </a:pPr>
            <a:r>
              <a:rPr lang="en-US" sz="3200" b="1" dirty="0">
                <a:latin typeface="Times New Roman" panose="02020603050405020304" pitchFamily="18" charset="0"/>
                <a:cs typeface="Times New Roman" panose="02020603050405020304" pitchFamily="18" charset="0"/>
              </a:rPr>
              <a:t>complete the blanks in the table</a:t>
            </a:r>
          </a:p>
        </p:txBody>
      </p:sp>
    </p:spTree>
    <p:extLst>
      <p:ext uri="{BB962C8B-B14F-4D97-AF65-F5344CB8AC3E}">
        <p14:creationId xmlns:p14="http://schemas.microsoft.com/office/powerpoint/2010/main" val="127369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3">
            <a:extLst>
              <a:ext uri="{FF2B5EF4-FFF2-40B4-BE49-F238E27FC236}">
                <a16:creationId xmlns:a16="http://schemas.microsoft.com/office/drawing/2014/main" id="{19378718-DF11-42DA-BC4F-801948CEEC1A}"/>
              </a:ext>
            </a:extLst>
          </p:cNvPr>
          <p:cNvGraphicFramePr>
            <a:graphicFrameLocks noGrp="1"/>
          </p:cNvGraphicFramePr>
          <p:nvPr>
            <p:extLst>
              <p:ext uri="{D42A27DB-BD31-4B8C-83A1-F6EECF244321}">
                <p14:modId xmlns:p14="http://schemas.microsoft.com/office/powerpoint/2010/main" val="3000173653"/>
              </p:ext>
            </p:extLst>
          </p:nvPr>
        </p:nvGraphicFramePr>
        <p:xfrm>
          <a:off x="0" y="0"/>
          <a:ext cx="12192000" cy="6858000"/>
        </p:xfrm>
        <a:graphic>
          <a:graphicData uri="http://schemas.openxmlformats.org/drawingml/2006/table">
            <a:tbl>
              <a:tblPr firstRow="1" bandRow="1">
                <a:tableStyleId>{93296810-A885-4BE3-A3E7-6D5BEEA58F35}</a:tableStyleId>
              </a:tblPr>
              <a:tblGrid>
                <a:gridCol w="1899808">
                  <a:extLst>
                    <a:ext uri="{9D8B030D-6E8A-4147-A177-3AD203B41FA5}">
                      <a16:colId xmlns:a16="http://schemas.microsoft.com/office/drawing/2014/main" val="1078661517"/>
                    </a:ext>
                  </a:extLst>
                </a:gridCol>
                <a:gridCol w="1854774">
                  <a:extLst>
                    <a:ext uri="{9D8B030D-6E8A-4147-A177-3AD203B41FA5}">
                      <a16:colId xmlns:a16="http://schemas.microsoft.com/office/drawing/2014/main" val="3481166987"/>
                    </a:ext>
                  </a:extLst>
                </a:gridCol>
                <a:gridCol w="8437418">
                  <a:extLst>
                    <a:ext uri="{9D8B030D-6E8A-4147-A177-3AD203B41FA5}">
                      <a16:colId xmlns:a16="http://schemas.microsoft.com/office/drawing/2014/main" val="3654357430"/>
                    </a:ext>
                  </a:extLst>
                </a:gridCol>
              </a:tblGrid>
              <a:tr h="762000">
                <a:tc gridSpan="3">
                  <a:txBody>
                    <a:bodyPr/>
                    <a:lstStyle/>
                    <a:p>
                      <a:pPr algn="ctr"/>
                      <a:r>
                        <a:rPr lang="en-US" sz="2700" dirty="0">
                          <a:solidFill>
                            <a:schemeClr val="tx1"/>
                          </a:solidFill>
                        </a:rPr>
                        <a:t>Let’s introduce with  some key words</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endParaRPr lang="en-US" dirty="0">
                        <a:solidFill>
                          <a:schemeClr val="tx1"/>
                        </a:solidFill>
                      </a:endParaRPr>
                    </a:p>
                  </a:txBody>
                  <a:tcPr>
                    <a:solidFill>
                      <a:schemeClr val="accent4">
                        <a:lumMod val="75000"/>
                      </a:schemeClr>
                    </a:solidFill>
                  </a:tcPr>
                </a:tc>
                <a:tc hMerge="1">
                  <a:txBody>
                    <a:bodyPr/>
                    <a:lstStyle/>
                    <a:p>
                      <a:endParaRPr lang="en-US" dirty="0">
                        <a:solidFill>
                          <a:schemeClr val="tx1"/>
                        </a:solidFill>
                      </a:endParaRPr>
                    </a:p>
                  </a:txBody>
                  <a:tcPr>
                    <a:solidFill>
                      <a:schemeClr val="accent4">
                        <a:lumMod val="75000"/>
                      </a:schemeClr>
                    </a:solidFill>
                  </a:tcPr>
                </a:tc>
                <a:extLst>
                  <a:ext uri="{0D108BD9-81ED-4DB2-BD59-A6C34878D82A}">
                    <a16:rowId xmlns:a16="http://schemas.microsoft.com/office/drawing/2014/main" val="1885658285"/>
                  </a:ext>
                </a:extLst>
              </a:tr>
              <a:tr h="762000">
                <a:tc>
                  <a:txBody>
                    <a:bodyPr/>
                    <a:lstStyle/>
                    <a:p>
                      <a:r>
                        <a:rPr lang="en-US" sz="2700" dirty="0">
                          <a:solidFill>
                            <a:schemeClr val="tx1"/>
                          </a:solidFill>
                        </a:rPr>
                        <a:t>Word</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en-US" sz="2700" dirty="0">
                          <a:solidFill>
                            <a:schemeClr val="tx1"/>
                          </a:solidFill>
                          <a:latin typeface="Times New Roman" panose="02020603050405020304" pitchFamily="18" charset="0"/>
                          <a:cs typeface="Times New Roman" panose="02020603050405020304" pitchFamily="18" charset="0"/>
                        </a:rPr>
                        <a:t>  Image</a:t>
                      </a:r>
                    </a:p>
                  </a:txBody>
                  <a:tcPr anchor="ctr"/>
                </a:tc>
                <a:tc>
                  <a:txBody>
                    <a:bodyPr/>
                    <a:lstStyle/>
                    <a:p>
                      <a:r>
                        <a:rPr lang="en-US" sz="2700" dirty="0">
                          <a:solidFill>
                            <a:schemeClr val="tx1"/>
                          </a:solidFill>
                        </a:rPr>
                        <a:t>Synonym</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589836246"/>
                  </a:ext>
                </a:extLst>
              </a:tr>
              <a:tr h="762000">
                <a:tc>
                  <a:txBody>
                    <a:bodyPr/>
                    <a:lstStyle/>
                    <a:p>
                      <a:r>
                        <a:rPr lang="en-US" sz="2700" dirty="0">
                          <a:solidFill>
                            <a:schemeClr val="tx1"/>
                          </a:solidFill>
                        </a:rPr>
                        <a:t>Reduce</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solidFill>
                            <a:schemeClr val="tx1"/>
                          </a:solidFill>
                        </a:rPr>
                        <a:t>Decrease, Lessen, Shrink, Condense</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06257247"/>
                  </a:ext>
                </a:extLst>
              </a:tr>
              <a:tr h="762000">
                <a:tc>
                  <a:txBody>
                    <a:bodyPr/>
                    <a:lstStyle/>
                    <a:p>
                      <a:r>
                        <a:rPr lang="en-US" sz="2700" dirty="0">
                          <a:solidFill>
                            <a:schemeClr val="tx1"/>
                          </a:solidFill>
                        </a:rPr>
                        <a:t>Crisis</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solidFill>
                            <a:schemeClr val="tx1"/>
                          </a:solidFill>
                        </a:rPr>
                        <a:t>Disaster, Calamity, Predicament, Predicament</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3849429"/>
                  </a:ext>
                </a:extLst>
              </a:tr>
              <a:tr h="762000">
                <a:tc>
                  <a:txBody>
                    <a:bodyPr/>
                    <a:lstStyle/>
                    <a:p>
                      <a:r>
                        <a:rPr lang="en-US" sz="2700" dirty="0">
                          <a:solidFill>
                            <a:schemeClr val="tx1"/>
                          </a:solidFill>
                        </a:rPr>
                        <a:t>Sustainable</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solidFill>
                            <a:schemeClr val="tx1"/>
                          </a:solidFill>
                        </a:rPr>
                        <a:t>Maintainable, Justifiable, Workable, Ecological</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36022542"/>
                  </a:ext>
                </a:extLst>
              </a:tr>
              <a:tr h="762000">
                <a:tc>
                  <a:txBody>
                    <a:bodyPr/>
                    <a:lstStyle/>
                    <a:p>
                      <a:r>
                        <a:rPr lang="en-US" sz="2700" dirty="0">
                          <a:solidFill>
                            <a:schemeClr val="tx1"/>
                          </a:solidFill>
                        </a:rPr>
                        <a:t>Disposed</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solidFill>
                            <a:schemeClr val="tx1"/>
                          </a:solidFill>
                        </a:rPr>
                        <a:t>Willing, Liable, Predisposed, Accountable</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88309628"/>
                  </a:ext>
                </a:extLst>
              </a:tr>
              <a:tr h="762000">
                <a:tc>
                  <a:txBody>
                    <a:bodyPr/>
                    <a:lstStyle/>
                    <a:p>
                      <a:r>
                        <a:rPr lang="en-US" sz="2700" dirty="0">
                          <a:solidFill>
                            <a:schemeClr val="tx1"/>
                          </a:solidFill>
                        </a:rPr>
                        <a:t>Durable</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solidFill>
                            <a:schemeClr val="tx1"/>
                          </a:solidFill>
                        </a:rPr>
                        <a:t>Tough, Sturdy, Strong, Robust,</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274082107"/>
                  </a:ext>
                </a:extLst>
              </a:tr>
              <a:tr h="762000">
                <a:tc>
                  <a:txBody>
                    <a:bodyPr/>
                    <a:lstStyle/>
                    <a:p>
                      <a:r>
                        <a:rPr lang="en-US" sz="2700" dirty="0">
                          <a:solidFill>
                            <a:schemeClr val="tx1"/>
                          </a:solidFill>
                        </a:rPr>
                        <a:t>Recycle</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solidFill>
                            <a:schemeClr val="tx1"/>
                          </a:solidFill>
                        </a:rPr>
                        <a:t>Reprocess, Salvage, Recover, Reutilize,</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89164913"/>
                  </a:ext>
                </a:extLst>
              </a:tr>
              <a:tr h="762000">
                <a:tc>
                  <a:txBody>
                    <a:bodyPr/>
                    <a:lstStyle/>
                    <a:p>
                      <a:r>
                        <a:rPr lang="en-US" sz="2700" dirty="0">
                          <a:solidFill>
                            <a:schemeClr val="tx1"/>
                          </a:solidFill>
                        </a:rPr>
                        <a:t>Facility</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endParaRPr lang="en-US" sz="27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solidFill>
                            <a:schemeClr val="tx1"/>
                          </a:solidFill>
                        </a:rPr>
                        <a:t>Ability, Capability, Talent, Competence,</a:t>
                      </a:r>
                      <a:endParaRPr lang="en-US" sz="27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89203188"/>
                  </a:ext>
                </a:extLst>
              </a:tr>
            </a:tbl>
          </a:graphicData>
        </a:graphic>
      </p:graphicFrame>
      <p:pic>
        <p:nvPicPr>
          <p:cNvPr id="3" name="Picture 2">
            <a:extLst>
              <a:ext uri="{FF2B5EF4-FFF2-40B4-BE49-F238E27FC236}">
                <a16:creationId xmlns:a16="http://schemas.microsoft.com/office/drawing/2014/main" id="{AD10AFE6-0CE7-4E2F-BBF9-5E46E87FAD93}"/>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20000" y1="44444" x2="20000" y2="67836"/>
                        <a14:foregroundMark x1="29153" y1="59649" x2="29831" y2="71345"/>
                        <a14:foregroundMark x1="43051" y1="57895" x2="43051" y2="83041"/>
                        <a14:foregroundMark x1="53220" y1="63158" x2="55254" y2="84795"/>
                        <a14:foregroundMark x1="66780" y1="69591" x2="66780" y2="83041"/>
                        <a14:foregroundMark x1="78983" y1="73099" x2="78983" y2="88304"/>
                      </a14:backgroundRemoval>
                    </a14:imgEffect>
                  </a14:imgLayer>
                </a14:imgProps>
              </a:ext>
              <a:ext uri="{28A0092B-C50C-407E-A947-70E740481C1C}">
                <a14:useLocalDpi xmlns:a14="http://schemas.microsoft.com/office/drawing/2010/main"/>
              </a:ext>
            </a:extLst>
          </a:blip>
          <a:stretch>
            <a:fillRect/>
          </a:stretch>
        </p:blipFill>
        <p:spPr>
          <a:xfrm>
            <a:off x="1920154" y="1478540"/>
            <a:ext cx="1834428" cy="821315"/>
          </a:xfrm>
          <a:prstGeom prst="rect">
            <a:avLst/>
          </a:prstGeom>
        </p:spPr>
      </p:pic>
      <p:pic>
        <p:nvPicPr>
          <p:cNvPr id="5" name="Picture 4">
            <a:extLst>
              <a:ext uri="{FF2B5EF4-FFF2-40B4-BE49-F238E27FC236}">
                <a16:creationId xmlns:a16="http://schemas.microsoft.com/office/drawing/2014/main" id="{27CD22F6-FA2A-41B4-88D9-D710A9FAC7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0154" y="2299855"/>
            <a:ext cx="1834428" cy="692727"/>
          </a:xfrm>
          <a:prstGeom prst="rect">
            <a:avLst/>
          </a:prstGeom>
        </p:spPr>
      </p:pic>
      <p:pic>
        <p:nvPicPr>
          <p:cNvPr id="7" name="Picture 6">
            <a:extLst>
              <a:ext uri="{FF2B5EF4-FFF2-40B4-BE49-F238E27FC236}">
                <a16:creationId xmlns:a16="http://schemas.microsoft.com/office/drawing/2014/main" id="{C3DFBBEA-0372-4F10-AF84-777DF86757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20155" y="3042463"/>
            <a:ext cx="1834428" cy="771434"/>
          </a:xfrm>
          <a:prstGeom prst="rect">
            <a:avLst/>
          </a:prstGeom>
        </p:spPr>
      </p:pic>
      <p:pic>
        <p:nvPicPr>
          <p:cNvPr id="9" name="Picture 8">
            <a:extLst>
              <a:ext uri="{FF2B5EF4-FFF2-40B4-BE49-F238E27FC236}">
                <a16:creationId xmlns:a16="http://schemas.microsoft.com/office/drawing/2014/main" id="{AEE23A2E-7D6D-4D05-B8C7-415F5F53A7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58904" y="3778396"/>
            <a:ext cx="1795678" cy="821316"/>
          </a:xfrm>
          <a:prstGeom prst="rect">
            <a:avLst/>
          </a:prstGeom>
        </p:spPr>
      </p:pic>
      <p:pic>
        <p:nvPicPr>
          <p:cNvPr id="11" name="Picture 10">
            <a:extLst>
              <a:ext uri="{FF2B5EF4-FFF2-40B4-BE49-F238E27FC236}">
                <a16:creationId xmlns:a16="http://schemas.microsoft.com/office/drawing/2014/main" id="{19CCC49B-D000-43B8-BD6B-D906AF6E4B2A}"/>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6667" b="92308" l="3475" r="95367">
                        <a14:foregroundMark x1="77992" y1="13846" x2="90734" y2="9231"/>
                        <a14:foregroundMark x1="10425" y1="23590" x2="7722" y2="17436"/>
                        <a14:foregroundMark x1="23166" y1="71282" x2="5019" y2="72308"/>
                        <a14:foregroundMark x1="77606" y1="79487" x2="87645" y2="92308"/>
                        <a14:foregroundMark x1="89189" y1="83590" x2="92664" y2="89744"/>
                        <a14:foregroundMark x1="18919" y1="12821" x2="13514" y2="7179"/>
                        <a14:foregroundMark x1="93436" y1="85128" x2="95367" y2="91795"/>
                      </a14:backgroundRemoval>
                    </a14:imgEffect>
                  </a14:imgLayer>
                </a14:imgProps>
              </a:ext>
              <a:ext uri="{28A0092B-C50C-407E-A947-70E740481C1C}">
                <a14:useLocalDpi xmlns:a14="http://schemas.microsoft.com/office/drawing/2010/main"/>
              </a:ext>
            </a:extLst>
          </a:blip>
          <a:stretch>
            <a:fillRect/>
          </a:stretch>
        </p:blipFill>
        <p:spPr>
          <a:xfrm>
            <a:off x="1852072" y="4585905"/>
            <a:ext cx="1902510" cy="756413"/>
          </a:xfrm>
          <a:prstGeom prst="rect">
            <a:avLst/>
          </a:prstGeom>
        </p:spPr>
      </p:pic>
      <p:pic>
        <p:nvPicPr>
          <p:cNvPr id="13" name="Picture 12">
            <a:extLst>
              <a:ext uri="{FF2B5EF4-FFF2-40B4-BE49-F238E27FC236}">
                <a16:creationId xmlns:a16="http://schemas.microsoft.com/office/drawing/2014/main" id="{47B834A3-428E-4E01-8C1C-059649CC1B7C}"/>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10000" b="90000" l="10000" r="90000">
                        <a14:foregroundMark x1="32667" y1="45238" x2="33000" y2="57143"/>
                        <a14:foregroundMark x1="31667" y1="70238" x2="39333" y2="75595"/>
                        <a14:foregroundMark x1="46667" y1="18452" x2="45667" y2="27976"/>
                        <a14:foregroundMark x1="64667" y1="57143" x2="67333" y2="72024"/>
                        <a14:foregroundMark x1="50333" y1="80952" x2="60333" y2="77381"/>
                      </a14:backgroundRemoval>
                    </a14:imgEffect>
                  </a14:imgLayer>
                </a14:imgProps>
              </a:ext>
              <a:ext uri="{28A0092B-C50C-407E-A947-70E740481C1C}">
                <a14:useLocalDpi xmlns:a14="http://schemas.microsoft.com/office/drawing/2010/main"/>
              </a:ext>
            </a:extLst>
          </a:blip>
          <a:srcRect l="23462" r="21921"/>
          <a:stretch/>
        </p:blipFill>
        <p:spPr>
          <a:xfrm>
            <a:off x="2292820" y="5335645"/>
            <a:ext cx="879871" cy="756413"/>
          </a:xfrm>
          <a:prstGeom prst="rect">
            <a:avLst/>
          </a:prstGeom>
        </p:spPr>
      </p:pic>
      <p:pic>
        <p:nvPicPr>
          <p:cNvPr id="16" name="Picture 15">
            <a:extLst>
              <a:ext uri="{FF2B5EF4-FFF2-40B4-BE49-F238E27FC236}">
                <a16:creationId xmlns:a16="http://schemas.microsoft.com/office/drawing/2014/main" id="{F8BA1048-62A5-43A0-8D72-990794D50D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58904" y="6113017"/>
            <a:ext cx="1795678" cy="724024"/>
          </a:xfrm>
          <a:prstGeom prst="rect">
            <a:avLst/>
          </a:prstGeom>
        </p:spPr>
      </p:pic>
    </p:spTree>
    <p:extLst>
      <p:ext uri="{BB962C8B-B14F-4D97-AF65-F5344CB8AC3E}">
        <p14:creationId xmlns:p14="http://schemas.microsoft.com/office/powerpoint/2010/main" val="1521899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par>
                                <p:cTn id="35" presetID="3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par>
                                <p:cTn id="41" presetID="3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par>
                                <p:cTn id="47" presetID="3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55F7B3-9B7F-4BD0-8EA2-46CB5354B3B7}"/>
              </a:ext>
            </a:extLst>
          </p:cNvPr>
          <p:cNvSpPr/>
          <p:nvPr/>
        </p:nvSpPr>
        <p:spPr>
          <a:xfrm>
            <a:off x="1802295" y="2594113"/>
            <a:ext cx="8309113" cy="16697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 Read the following text carefully to know about how we can save </a:t>
            </a:r>
            <a:r>
              <a:rPr lang="en-US" sz="3200">
                <a:solidFill>
                  <a:schemeClr val="tx1"/>
                </a:solidFill>
              </a:rPr>
              <a:t>our environment.</a:t>
            </a:r>
            <a:endParaRPr lang="en-US" sz="3200" dirty="0">
              <a:solidFill>
                <a:schemeClr val="tx1"/>
              </a:solidFill>
            </a:endParaRPr>
          </a:p>
        </p:txBody>
      </p:sp>
    </p:spTree>
    <p:extLst>
      <p:ext uri="{BB962C8B-B14F-4D97-AF65-F5344CB8AC3E}">
        <p14:creationId xmlns:p14="http://schemas.microsoft.com/office/powerpoint/2010/main" val="307396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6040" y="4401385"/>
            <a:ext cx="10919919" cy="18928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21005" marR="0" indent="0" algn="ctr">
              <a:spcBef>
                <a:spcPts val="0"/>
              </a:spcBef>
              <a:spcAft>
                <a:spcPts val="575"/>
              </a:spcAft>
            </a:pPr>
            <a:r>
              <a:rPr lang="en-US" sz="2800" b="1" dirty="0">
                <a:solidFill>
                  <a:srgbClr val="002060"/>
                </a:solidFill>
                <a:latin typeface="Times New Roman" panose="02020603050405020304" pitchFamily="18" charset="0"/>
                <a:ea typeface="Times New Roman" panose="02020603050405020304" pitchFamily="18" charset="0"/>
              </a:rPr>
              <a:t>LET’S SAVE OUR PLANET!</a:t>
            </a:r>
          </a:p>
          <a:p>
            <a:pPr marL="462915" marR="0" indent="-5715" algn="just">
              <a:spcBef>
                <a:spcPts val="0"/>
              </a:spcBef>
              <a:spcAft>
                <a:spcPts val="1010"/>
              </a:spcAft>
            </a:pPr>
            <a:r>
              <a:rPr lang="en-US" sz="2800" dirty="0">
                <a:solidFill>
                  <a:srgbClr val="231F20"/>
                </a:solidFill>
                <a:latin typeface="Times New Roman" panose="02020603050405020304" pitchFamily="18" charset="0"/>
                <a:ea typeface="Times New Roman" panose="02020603050405020304" pitchFamily="18" charset="0"/>
              </a:rPr>
              <a:t>Everyone must play a part in protecting the environment. There are many things you can do on your own every day to help save the planet. Here are some suggestions. </a:t>
            </a:r>
            <a:endParaRPr lang="en-US" sz="2800" dirty="0">
              <a:solidFill>
                <a:srgbClr val="231F20"/>
              </a:solidFill>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4C62283C-73F7-41E2-BA61-28E962D926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3178" y="44928"/>
            <a:ext cx="3509831" cy="4111627"/>
          </a:xfrm>
          <a:prstGeom prst="rect">
            <a:avLst/>
          </a:prstGeom>
        </p:spPr>
      </p:pic>
    </p:spTree>
    <p:extLst>
      <p:ext uri="{BB962C8B-B14F-4D97-AF65-F5344CB8AC3E}">
        <p14:creationId xmlns:p14="http://schemas.microsoft.com/office/powerpoint/2010/main" val="1887687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1006</Words>
  <Application>Microsoft Office PowerPoint</Application>
  <PresentationFormat>Widescreen</PresentationFormat>
  <Paragraphs>85</Paragraphs>
  <Slides>18</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RAJAN</dc:creator>
  <cp:lastModifiedBy>Afsar Ali</cp:lastModifiedBy>
  <cp:revision>64</cp:revision>
  <dcterms:created xsi:type="dcterms:W3CDTF">2020-03-27T18:04:24Z</dcterms:created>
  <dcterms:modified xsi:type="dcterms:W3CDTF">2021-07-04T18:52:18Z</dcterms:modified>
</cp:coreProperties>
</file>