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341" r:id="rId2"/>
    <p:sldId id="342" r:id="rId3"/>
    <p:sldId id="321" r:id="rId4"/>
    <p:sldId id="332" r:id="rId5"/>
    <p:sldId id="326" r:id="rId6"/>
    <p:sldId id="322" r:id="rId7"/>
    <p:sldId id="336" r:id="rId8"/>
    <p:sldId id="329" r:id="rId9"/>
    <p:sldId id="340" r:id="rId10"/>
    <p:sldId id="330" r:id="rId11"/>
    <p:sldId id="339" r:id="rId12"/>
    <p:sldId id="34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DF01-8A28-433B-A49B-0E9E61C70521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DD827-28F2-482C-9041-4070BE0341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34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DF01-8A28-433B-A49B-0E9E61C70521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DD827-28F2-482C-9041-4070BE0341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510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DF01-8A28-433B-A49B-0E9E61C70521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DD827-28F2-482C-9041-4070BE0341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90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DF01-8A28-433B-A49B-0E9E61C70521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DD827-28F2-482C-9041-4070BE0341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2488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DF01-8A28-433B-A49B-0E9E61C70521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DD827-28F2-482C-9041-4070BE0341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348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DF01-8A28-433B-A49B-0E9E61C70521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DD827-28F2-482C-9041-4070BE0341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986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DF01-8A28-433B-A49B-0E9E61C70521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DD827-28F2-482C-9041-4070BE0341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64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DF01-8A28-433B-A49B-0E9E61C70521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DD827-28F2-482C-9041-4070BE0341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3049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DF01-8A28-433B-A49B-0E9E61C70521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DD827-28F2-482C-9041-4070BE0341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84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DF01-8A28-433B-A49B-0E9E61C70521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DD827-28F2-482C-9041-4070BE0341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191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DF01-8A28-433B-A49B-0E9E61C70521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DD827-28F2-482C-9041-4070BE0341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732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DF01-8A28-433B-A49B-0E9E61C70521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DD827-28F2-482C-9041-4070BE0341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8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DF01-8A28-433B-A49B-0E9E61C70521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DD827-28F2-482C-9041-4070BE0341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089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DF01-8A28-433B-A49B-0E9E61C70521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DD827-28F2-482C-9041-4070BE0341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29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DF01-8A28-433B-A49B-0E9E61C70521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DD827-28F2-482C-9041-4070BE0341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694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DF01-8A28-433B-A49B-0E9E61C70521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DD827-28F2-482C-9041-4070BE0341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61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DF01-8A28-433B-A49B-0E9E61C70521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DD827-28F2-482C-9041-4070BE0341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798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76BDF01-8A28-433B-A49B-0E9E61C70521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52DD827-28F2-482C-9041-4070BE0341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37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&#2439;&#2478;&#2503;&#2439;&#2482;&#2435;raselictbrahm@gmail.com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1" y="638588"/>
            <a:ext cx="7467600" cy="5802632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222308" y="2869452"/>
            <a:ext cx="5725307" cy="1119099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নিকলীর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হাওরের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682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051762A-9BCF-474E-B992-A83AD999FF17}"/>
              </a:ext>
            </a:extLst>
          </p:cNvPr>
          <p:cNvSpPr txBox="1"/>
          <p:nvPr/>
        </p:nvSpPr>
        <p:spPr>
          <a:xfrm>
            <a:off x="3854970" y="284813"/>
            <a:ext cx="2810525" cy="923330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b="1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686CD1-471A-4112-B032-CB6C3DA49B40}"/>
              </a:ext>
            </a:extLst>
          </p:cNvPr>
          <p:cNvSpPr txBox="1"/>
          <p:nvPr/>
        </p:nvSpPr>
        <p:spPr>
          <a:xfrm>
            <a:off x="197370" y="2773181"/>
            <a:ext cx="1179725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বন্ধনীর নিয়ম ব্যবহার করে সমাধান করঃ</a:t>
            </a:r>
          </a:p>
          <a:p>
            <a:endParaRPr lang="bn-IN" sz="4800" b="1" dirty="0"/>
          </a:p>
          <a:p>
            <a:r>
              <a:rPr lang="en-US" sz="4800" b="1" dirty="0" smtClean="0"/>
              <a:t>(১) ৬-(৫৬-৪০) ÷</a:t>
            </a:r>
            <a:r>
              <a:rPr lang="bn-IN" sz="4800" b="1" dirty="0" smtClean="0"/>
              <a:t>(২</a:t>
            </a:r>
            <a:r>
              <a:rPr lang="en-US" sz="4800" b="1" dirty="0" smtClean="0"/>
              <a:t>×</a:t>
            </a:r>
            <a:r>
              <a:rPr lang="bn-IN" sz="4800" b="1" dirty="0" smtClean="0"/>
              <a:t>৪)+৫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912753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93366" y="450165"/>
            <a:ext cx="44735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37095" y="2349306"/>
            <a:ext cx="7146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dirty="0" err="1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বন্ধনীর</a:t>
            </a:r>
            <a:r>
              <a:rPr lang="en-US" sz="40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আগে</a:t>
            </a:r>
            <a:r>
              <a:rPr lang="en-US" sz="40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US" sz="4000" dirty="0">
              <a:solidFill>
                <a:schemeClr val="accent5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7434" y="3221502"/>
            <a:ext cx="82718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বিয়োগ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আগে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21502" y="4670474"/>
            <a:ext cx="7301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৩। [    </a:t>
            </a:r>
            <a:r>
              <a:rPr lang="bn-IN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]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বন্ধনীটির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4" y="168442"/>
            <a:ext cx="11790948" cy="644892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26632" y="2261937"/>
            <a:ext cx="629251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বিদায়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11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067300" y="2514600"/>
            <a:ext cx="12573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350" dirty="0"/>
          </a:p>
        </p:txBody>
      </p:sp>
      <p:sp>
        <p:nvSpPr>
          <p:cNvPr id="8" name="TextBox 7"/>
          <p:cNvSpPr txBox="1"/>
          <p:nvPr/>
        </p:nvSpPr>
        <p:spPr>
          <a:xfrm>
            <a:off x="7410450" y="2971802"/>
            <a:ext cx="13144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35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35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180" y="426986"/>
            <a:ext cx="3496540" cy="2558670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>
            <a:off x="2518063" y="870889"/>
            <a:ext cx="2628900" cy="12485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5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5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Horizontal Scroll 13"/>
          <p:cNvSpPr/>
          <p:nvPr/>
        </p:nvSpPr>
        <p:spPr>
          <a:xfrm>
            <a:off x="2181225" y="3225717"/>
            <a:ext cx="4514850" cy="312860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রাসেল</a:t>
            </a:r>
          </a:p>
          <a:p>
            <a:pPr algn="ctr"/>
            <a:r>
              <a:rPr lang="bn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bn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মজলিশপুর সরকা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 বিদ্যালয়</a:t>
            </a:r>
          </a:p>
          <a:p>
            <a:pPr algn="ctr"/>
            <a:r>
              <a:rPr lang="bn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নিকলী,কিশোরগঞ্জ।</a:t>
            </a:r>
          </a:p>
          <a:p>
            <a:pPr algn="ctr"/>
            <a:r>
              <a:rPr lang="bn-IN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3"/>
              </a:rPr>
              <a:t>ইমেইলঃ</a:t>
            </a:r>
            <a:r>
              <a:rPr lang="en-US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3"/>
              </a:rPr>
              <a:t>raselictbrahm@gmail.com</a:t>
            </a:r>
            <a:endParaRPr lang="en-US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০১৯১৩৪৫১৬২৬ </a:t>
            </a:r>
          </a:p>
        </p:txBody>
      </p:sp>
      <p:sp>
        <p:nvSpPr>
          <p:cNvPr id="3" name="Oval 2"/>
          <p:cNvSpPr/>
          <p:nvPr/>
        </p:nvSpPr>
        <p:spPr>
          <a:xfrm>
            <a:off x="6821905" y="3128211"/>
            <a:ext cx="3276600" cy="26423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শ্রেণিঃপঞ্চম </a:t>
            </a:r>
            <a:endParaRPr lang="bn-IN" b="1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b="1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প্রাথমিক </a:t>
            </a:r>
            <a:r>
              <a:rPr lang="bn-IN" b="1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  </a:t>
            </a:r>
          </a:p>
          <a:p>
            <a:pPr algn="ctr"/>
            <a:r>
              <a:rPr lang="bn-IN" b="1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৩ </a:t>
            </a:r>
            <a:r>
              <a:rPr lang="bn-IN" b="1" dirty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(চার প্রক্রিয়া সম্পর্কিত সমস্যাবলি)</a:t>
            </a:r>
            <a:endParaRPr lang="en-US" b="1" dirty="0">
              <a:solidFill>
                <a:schemeClr val="accent5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b="1" dirty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পাঠ্যাংশঃ বন্ধনীর ব্যবহার</a:t>
            </a:r>
            <a:endParaRPr lang="en-US" b="1" dirty="0">
              <a:solidFill>
                <a:schemeClr val="accent5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25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35F0D00-F925-4DDE-AD0F-908D6425353D}"/>
              </a:ext>
            </a:extLst>
          </p:cNvPr>
          <p:cNvSpPr txBox="1"/>
          <p:nvPr/>
        </p:nvSpPr>
        <p:spPr>
          <a:xfrm>
            <a:off x="3836694" y="1430981"/>
            <a:ext cx="35801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b="1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09E9BA-BA9C-4C01-BD1E-F4F94B3C82C1}"/>
              </a:ext>
            </a:extLst>
          </p:cNvPr>
          <p:cNvSpPr txBox="1"/>
          <p:nvPr/>
        </p:nvSpPr>
        <p:spPr>
          <a:xfrm>
            <a:off x="1544076" y="2355287"/>
            <a:ext cx="2472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পঞ্চম শ্রেণি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BAA567E-18D2-419E-BBA4-669E7BA78AAB}"/>
              </a:ext>
            </a:extLst>
          </p:cNvPr>
          <p:cNvSpPr txBox="1"/>
          <p:nvPr/>
        </p:nvSpPr>
        <p:spPr>
          <a:xfrm>
            <a:off x="1544076" y="3717665"/>
            <a:ext cx="7941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 (চার প্রক্রিয়া সম্পর্কিত সমস্যাবলি)</a:t>
            </a:r>
            <a:endParaRPr lang="en-US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44076" y="4363996"/>
            <a:ext cx="53949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পাঠ্যাংশঃ বন্ধনীর ব্যবহার</a:t>
            </a:r>
            <a:endParaRPr lang="en-US" sz="36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162" y="3156483"/>
            <a:ext cx="45381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প্রাথমিক গণিত</a:t>
            </a:r>
          </a:p>
        </p:txBody>
      </p:sp>
    </p:spTree>
    <p:extLst>
      <p:ext uri="{BB962C8B-B14F-4D97-AF65-F5344CB8AC3E}">
        <p14:creationId xmlns:p14="http://schemas.microsoft.com/office/powerpoint/2010/main" val="60043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1" grpId="0"/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ABA253C0-1D5E-4497-A90A-68AF1159897F}"/>
              </a:ext>
            </a:extLst>
          </p:cNvPr>
          <p:cNvSpPr txBox="1"/>
          <p:nvPr/>
        </p:nvSpPr>
        <p:spPr>
          <a:xfrm>
            <a:off x="588935" y="2200758"/>
            <a:ext cx="112672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১৪.১.১</a:t>
            </a:r>
            <a:r>
              <a:rPr lang="bn-IN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কথায় ও চিত্রে বর্ণিত সমস্যাকে গাণিতিক প্রক্রিয়া ব্যবহার করে প্রকাশ </a:t>
            </a:r>
          </a:p>
          <a:p>
            <a:r>
              <a:rPr lang="bn-IN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করতে পারবে।</a:t>
            </a:r>
            <a:endParaRPr lang="en-US" sz="3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8AFFCA-23AB-4F38-889C-90ADA61E52A8}"/>
              </a:ext>
            </a:extLst>
          </p:cNvPr>
          <p:cNvSpPr txBox="1"/>
          <p:nvPr/>
        </p:nvSpPr>
        <p:spPr>
          <a:xfrm>
            <a:off x="591520" y="3311841"/>
            <a:ext cx="112672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১৪.১.২</a:t>
            </a:r>
            <a:r>
              <a:rPr lang="bn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গুন ও ভাগ সংক্রান্ত সমস্যার গাণিতিক রুপ দিতে পারবে এবং সমাধান করতে</a:t>
            </a:r>
          </a:p>
          <a:p>
            <a:r>
              <a:rPr lang="bn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 		পারবে। 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F03DD8-A332-463D-A0CB-EF8F1B2029EC}"/>
              </a:ext>
            </a:extLst>
          </p:cNvPr>
          <p:cNvSpPr txBox="1"/>
          <p:nvPr/>
        </p:nvSpPr>
        <p:spPr>
          <a:xfrm>
            <a:off x="588935" y="4428639"/>
            <a:ext cx="11202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১৪.১.২</a:t>
            </a:r>
            <a:r>
              <a:rPr lang="bn-IN" sz="32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গাণিতিক সমস্যা সমাধানে বন্ধনী ব্যবহার করে রাশি গঠন করতে পারবে</a:t>
            </a:r>
            <a:r>
              <a:rPr lang="bn-IN" sz="2400" dirty="0">
                <a:solidFill>
                  <a:srgbClr val="002060"/>
                </a:solidFill>
              </a:rPr>
              <a:t>।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863516" y="336884"/>
            <a:ext cx="3958389" cy="18638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 ফল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69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38A28E7-0EBB-45B3-A4CC-4D889C871DE2}"/>
              </a:ext>
            </a:extLst>
          </p:cNvPr>
          <p:cNvSpPr txBox="1"/>
          <p:nvPr/>
        </p:nvSpPr>
        <p:spPr>
          <a:xfrm>
            <a:off x="914400" y="1289943"/>
            <a:ext cx="9216189" cy="329320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বন্ধনী ব্যবহারের নিয়ম</a:t>
            </a:r>
          </a:p>
          <a:p>
            <a:pPr algn="just"/>
            <a:endParaRPr lang="bn-IN" sz="2400" b="1" dirty="0"/>
          </a:p>
          <a:p>
            <a:pPr marL="457200" indent="-457200" algn="just">
              <a:buAutoNum type="arabicPeriod"/>
            </a:pPr>
            <a:r>
              <a:rPr lang="bn-IN" sz="2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 </a:t>
            </a:r>
            <a:r>
              <a:rPr lang="bn-IN" sz="2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 ডানে হিসাব </a:t>
            </a:r>
            <a:r>
              <a:rPr lang="bn-IN" sz="2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করি। </a:t>
            </a:r>
          </a:p>
          <a:p>
            <a:pPr marL="457200" indent="-457200" algn="just">
              <a:buAutoNum type="arabicPeriod"/>
            </a:pPr>
            <a:endParaRPr lang="bn-IN" sz="24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IN" sz="2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24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প্রথমে ভাগ তারপর গুন এবং সর্বশেষে  যোগ ও বিয়োগ করি</a:t>
            </a:r>
            <a:r>
              <a:rPr lang="bn-IN" sz="2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endParaRPr lang="bn-IN" sz="24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IN" sz="2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24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বন্ধনী থাকলে বন্ধনির ভিতরেরগুলো আগে গণনা করি। প্রথমে প্রথম </a:t>
            </a:r>
            <a:r>
              <a:rPr lang="bn-IN" sz="2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বন্ধনী ( ),পরে </a:t>
            </a:r>
            <a:r>
              <a:rPr lang="bn-IN" sz="24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 </a:t>
            </a:r>
            <a:r>
              <a:rPr lang="bn-IN" sz="2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বন্ধনী </a:t>
            </a:r>
            <a:r>
              <a:rPr lang="bn-IN" sz="24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{ } এবং সর্বশেষে তৃতীয় বন্ধনীর [ ] কাজ করি। </a:t>
            </a:r>
            <a:endParaRPr lang="en-US" sz="24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16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2FE7FE6-F42A-4626-90C7-19140451E63C}"/>
              </a:ext>
            </a:extLst>
          </p:cNvPr>
          <p:cNvSpPr txBox="1"/>
          <p:nvPr/>
        </p:nvSpPr>
        <p:spPr>
          <a:xfrm>
            <a:off x="2947737" y="149901"/>
            <a:ext cx="51619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প্রশ্ন-উত্তরের মাধ্যমে-</a:t>
            </a:r>
          </a:p>
          <a:p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প্রতীকগুলোর নাম কী?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F913A8-A14C-42AA-B8B7-FC27AD073092}"/>
              </a:ext>
            </a:extLst>
          </p:cNvPr>
          <p:cNvSpPr txBox="1"/>
          <p:nvPr/>
        </p:nvSpPr>
        <p:spPr>
          <a:xfrm>
            <a:off x="2468052" y="1379480"/>
            <a:ext cx="9593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 )</a:t>
            </a:r>
            <a:endParaRPr lang="en-US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D9208A-219F-442D-A15C-2CA86D3F2F15}"/>
              </a:ext>
            </a:extLst>
          </p:cNvPr>
          <p:cNvSpPr txBox="1"/>
          <p:nvPr/>
        </p:nvSpPr>
        <p:spPr>
          <a:xfrm>
            <a:off x="2358189" y="2509150"/>
            <a:ext cx="11944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{ }</a:t>
            </a:r>
            <a:endParaRPr lang="en-US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F3EB7C-1779-40F1-B97F-BC3A4799BD4D}"/>
              </a:ext>
            </a:extLst>
          </p:cNvPr>
          <p:cNvSpPr txBox="1"/>
          <p:nvPr/>
        </p:nvSpPr>
        <p:spPr>
          <a:xfrm>
            <a:off x="2468052" y="4154520"/>
            <a:ext cx="9593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[ ]</a:t>
            </a:r>
            <a:endParaRPr lang="en-US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070BFBE-5A8A-42D5-AA7A-063C7EBE471E}"/>
              </a:ext>
            </a:extLst>
          </p:cNvPr>
          <p:cNvGrpSpPr/>
          <p:nvPr/>
        </p:nvGrpSpPr>
        <p:grpSpPr>
          <a:xfrm>
            <a:off x="4002374" y="1548758"/>
            <a:ext cx="4961748" cy="584775"/>
            <a:chOff x="4002374" y="1548758"/>
            <a:chExt cx="4961748" cy="584775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B8186EC-9011-45E7-9FAB-2E60B06E01AC}"/>
                </a:ext>
              </a:extLst>
            </p:cNvPr>
            <p:cNvSpPr txBox="1"/>
            <p:nvPr/>
          </p:nvSpPr>
          <p:spPr>
            <a:xfrm>
              <a:off x="6650637" y="1548758"/>
              <a:ext cx="23134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প্রথম বন্ধনী</a:t>
              </a:r>
              <a:endParaRPr lang="en-US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Arrow: Right 10">
              <a:extLst>
                <a:ext uri="{FF2B5EF4-FFF2-40B4-BE49-F238E27FC236}">
                  <a16:creationId xmlns:a16="http://schemas.microsoft.com/office/drawing/2014/main" id="{04629CA3-C32D-40A5-9359-5F217610F53F}"/>
                </a:ext>
              </a:extLst>
            </p:cNvPr>
            <p:cNvSpPr/>
            <p:nvPr/>
          </p:nvSpPr>
          <p:spPr>
            <a:xfrm>
              <a:off x="4002374" y="1708879"/>
              <a:ext cx="2198557" cy="19487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A792A33-86AB-41DC-A57A-20474F99F87B}"/>
              </a:ext>
            </a:extLst>
          </p:cNvPr>
          <p:cNvGrpSpPr/>
          <p:nvPr/>
        </p:nvGrpSpPr>
        <p:grpSpPr>
          <a:xfrm>
            <a:off x="3973640" y="2728438"/>
            <a:ext cx="5052941" cy="584775"/>
            <a:chOff x="3973640" y="2728438"/>
            <a:chExt cx="5052941" cy="584775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2EFC9A6-4DB2-4305-AF02-704CCC5CEE50}"/>
                </a:ext>
              </a:extLst>
            </p:cNvPr>
            <p:cNvSpPr txBox="1"/>
            <p:nvPr/>
          </p:nvSpPr>
          <p:spPr>
            <a:xfrm>
              <a:off x="6650637" y="2728438"/>
              <a:ext cx="23759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দ্বিতীয় বন্ধনী</a:t>
              </a:r>
              <a:endParaRPr lang="en-US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2" name="Arrow: Right 11">
              <a:extLst>
                <a:ext uri="{FF2B5EF4-FFF2-40B4-BE49-F238E27FC236}">
                  <a16:creationId xmlns:a16="http://schemas.microsoft.com/office/drawing/2014/main" id="{5A6045DA-18AA-4073-AD4D-C43731EC2B13}"/>
                </a:ext>
              </a:extLst>
            </p:cNvPr>
            <p:cNvSpPr/>
            <p:nvPr/>
          </p:nvSpPr>
          <p:spPr>
            <a:xfrm>
              <a:off x="3973640" y="2909076"/>
              <a:ext cx="2198557" cy="19487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ECD52B0-2BED-443B-BDC2-7EDA4CBC4907}"/>
              </a:ext>
            </a:extLst>
          </p:cNvPr>
          <p:cNvGrpSpPr/>
          <p:nvPr/>
        </p:nvGrpSpPr>
        <p:grpSpPr>
          <a:xfrm>
            <a:off x="4002374" y="4255677"/>
            <a:ext cx="5090416" cy="584775"/>
            <a:chOff x="3978639" y="3900125"/>
            <a:chExt cx="5090416" cy="584775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601320C-D207-4C5B-841F-51E33027AD94}"/>
                </a:ext>
              </a:extLst>
            </p:cNvPr>
            <p:cNvSpPr txBox="1"/>
            <p:nvPr/>
          </p:nvSpPr>
          <p:spPr>
            <a:xfrm>
              <a:off x="6650637" y="3900125"/>
              <a:ext cx="241841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তৃতীয় বন্ধনী</a:t>
              </a:r>
              <a:endParaRPr lang="en-US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3" name="Arrow: Right 12">
              <a:extLst>
                <a:ext uri="{FF2B5EF4-FFF2-40B4-BE49-F238E27FC236}">
                  <a16:creationId xmlns:a16="http://schemas.microsoft.com/office/drawing/2014/main" id="{89EE4A4D-C5C2-4D65-8019-6CE58CB404BF}"/>
                </a:ext>
              </a:extLst>
            </p:cNvPr>
            <p:cNvSpPr/>
            <p:nvPr/>
          </p:nvSpPr>
          <p:spPr>
            <a:xfrm>
              <a:off x="3978639" y="4109273"/>
              <a:ext cx="2198557" cy="19487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6581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75251" y="1941342"/>
            <a:ext cx="61897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= ৩+ { ৪ ×৫+ ৩০} ÷২৫ – ৪ </a:t>
            </a:r>
          </a:p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= ৩+ { ২০ + ৩০} ÷২৫- ৪ </a:t>
            </a:r>
          </a:p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= ৩+৫০ ÷২৫- ৪ </a:t>
            </a:r>
          </a:p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= ৩+২-৪ </a:t>
            </a:r>
          </a:p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= ৫-৪</a:t>
            </a:r>
          </a:p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=১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43101" y="1037524"/>
            <a:ext cx="9071503" cy="646331"/>
            <a:chOff x="557397" y="987666"/>
            <a:chExt cx="9071503" cy="646331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20CF434-12B9-489D-A89C-BEA254A18DF6}"/>
                </a:ext>
              </a:extLst>
            </p:cNvPr>
            <p:cNvSpPr txBox="1"/>
            <p:nvPr/>
          </p:nvSpPr>
          <p:spPr>
            <a:xfrm>
              <a:off x="557397" y="1064461"/>
              <a:ext cx="15889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800" b="1" dirty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সমাধানঃ</a:t>
              </a:r>
              <a:endParaRPr lang="en-US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Box 3">
                  <a:extLst>
                    <a:ext uri="{FF2B5EF4-FFF2-40B4-BE49-F238E27FC236}">
                      <a16:creationId xmlns:a16="http://schemas.microsoft.com/office/drawing/2014/main" id="{D808F010-1BAA-4D2D-B251-CA01CDAF3604}"/>
                    </a:ext>
                  </a:extLst>
                </p:cNvPr>
                <p:cNvSpPr txBox="1"/>
                <p:nvPr/>
              </p:nvSpPr>
              <p:spPr>
                <a:xfrm>
                  <a:off x="764716" y="987666"/>
                  <a:ext cx="8864184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bn-IN" sz="3600" b="1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৩ + {(১৪ - ১০) </a:t>
                  </a:r>
                  <a14:m>
                    <m:oMath xmlns:m="http://schemas.openxmlformats.org/officeDocument/2006/math">
                      <m:r>
                        <a:rPr lang="bn-IN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a14:m>
                  <a:r>
                    <a:rPr lang="bn-IN" sz="3600" b="1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(২০ – ১৫)+ ৩০} </a:t>
                  </a:r>
                  <a14:m>
                    <m:oMath xmlns:m="http://schemas.openxmlformats.org/officeDocument/2006/math">
                      <m:r>
                        <a:rPr lang="bn-IN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</m:oMath>
                  </a14:m>
                  <a:r>
                    <a:rPr lang="bn-IN" sz="3600" b="1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২৫ - ৪</a:t>
                  </a:r>
                  <a:endParaRPr lang="en-US" sz="3600" b="1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mc:Choice>
          <mc:Fallback xmlns="">
            <p:sp>
              <p:nvSpPr>
                <p:cNvPr id="2" name="TextBox 3">
                  <a:extLst>
                    <a:ext uri="{FF2B5EF4-FFF2-40B4-BE49-F238E27FC236}">
                      <a16:creationId xmlns:a16="http://schemas.microsoft.com/office/drawing/2014/main" id="{D808F010-1BAA-4D2D-B251-CA01CDAF360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4716" y="987666"/>
                  <a:ext cx="8864184" cy="646331"/>
                </a:xfrm>
                <a:prstGeom prst="rect">
                  <a:avLst/>
                </a:prstGeom>
                <a:blipFill>
                  <a:blip r:embed="rId2"/>
                  <a:stretch>
                    <a:fillRect t="-12264" b="-367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" name="TextBox 6"/>
          <p:cNvSpPr txBox="1"/>
          <p:nvPr/>
        </p:nvSpPr>
        <p:spPr>
          <a:xfrm>
            <a:off x="7159073" y="1996883"/>
            <a:ext cx="4614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                                 </a:t>
            </a:r>
            <a:r>
              <a:rPr lang="bn-IN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নিয়ম ৩</a:t>
            </a:r>
            <a:endParaRPr lang="en-US" sz="36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Arrow: Right 50">
            <a:extLst>
              <a:ext uri="{FF2B5EF4-FFF2-40B4-BE49-F238E27FC236}">
                <a16:creationId xmlns:a16="http://schemas.microsoft.com/office/drawing/2014/main" id="{19170EE6-D6BD-429E-A24C-705B55C8E43C}"/>
              </a:ext>
            </a:extLst>
          </p:cNvPr>
          <p:cNvSpPr/>
          <p:nvPr/>
        </p:nvSpPr>
        <p:spPr>
          <a:xfrm>
            <a:off x="7159073" y="2242298"/>
            <a:ext cx="1963713" cy="1246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B9FBDF-C1B8-40A5-8644-BF40769AAE63}"/>
              </a:ext>
            </a:extLst>
          </p:cNvPr>
          <p:cNvSpPr txBox="1"/>
          <p:nvPr/>
        </p:nvSpPr>
        <p:spPr>
          <a:xfrm>
            <a:off x="7313686" y="2693029"/>
            <a:ext cx="4630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bn-IN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নিয়ম </a:t>
            </a:r>
            <a:r>
              <a:rPr lang="bn-IN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Arrow: Right 50">
            <a:extLst>
              <a:ext uri="{FF2B5EF4-FFF2-40B4-BE49-F238E27FC236}">
                <a16:creationId xmlns:a16="http://schemas.microsoft.com/office/drawing/2014/main" id="{19170EE6-D6BD-429E-A24C-705B55C8E43C}"/>
              </a:ext>
            </a:extLst>
          </p:cNvPr>
          <p:cNvSpPr/>
          <p:nvPr/>
        </p:nvSpPr>
        <p:spPr>
          <a:xfrm flipV="1">
            <a:off x="7313686" y="5123405"/>
            <a:ext cx="1963713" cy="3970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50">
            <a:extLst>
              <a:ext uri="{FF2B5EF4-FFF2-40B4-BE49-F238E27FC236}">
                <a16:creationId xmlns:a16="http://schemas.microsoft.com/office/drawing/2014/main" id="{19170EE6-D6BD-429E-A24C-705B55C8E43C}"/>
              </a:ext>
            </a:extLst>
          </p:cNvPr>
          <p:cNvSpPr/>
          <p:nvPr/>
        </p:nvSpPr>
        <p:spPr>
          <a:xfrm>
            <a:off x="7283450" y="3007946"/>
            <a:ext cx="1853516" cy="1235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0D89FE-4453-4A9A-A8D5-439FF983B389}"/>
              </a:ext>
            </a:extLst>
          </p:cNvPr>
          <p:cNvSpPr txBox="1"/>
          <p:nvPr/>
        </p:nvSpPr>
        <p:spPr>
          <a:xfrm>
            <a:off x="7012632" y="3312345"/>
            <a:ext cx="4220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bn-IN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নিয়ম </a:t>
            </a:r>
            <a:r>
              <a:rPr lang="bn-IN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0B04203-E8E8-4A3C-9AE9-CF61118CE978}"/>
              </a:ext>
            </a:extLst>
          </p:cNvPr>
          <p:cNvSpPr txBox="1"/>
          <p:nvPr/>
        </p:nvSpPr>
        <p:spPr>
          <a:xfrm>
            <a:off x="6545364" y="3983156"/>
            <a:ext cx="4923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                </a:t>
            </a:r>
            <a:r>
              <a:rPr lang="bn-IN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নিয়ম ২</a:t>
            </a:r>
            <a:endParaRPr lang="en-US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B43B74-5071-41A0-BD8A-1F7B509B5181}"/>
              </a:ext>
            </a:extLst>
          </p:cNvPr>
          <p:cNvSpPr txBox="1"/>
          <p:nvPr/>
        </p:nvSpPr>
        <p:spPr>
          <a:xfrm>
            <a:off x="6906993" y="4942515"/>
            <a:ext cx="4740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IN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IN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bn-IN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নিয়ম </a:t>
            </a:r>
            <a:r>
              <a:rPr lang="bn-IN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</a:t>
            </a:r>
            <a:endParaRPr lang="en-US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Arrow: Right 50">
            <a:extLst>
              <a:ext uri="{FF2B5EF4-FFF2-40B4-BE49-F238E27FC236}">
                <a16:creationId xmlns:a16="http://schemas.microsoft.com/office/drawing/2014/main" id="{19170EE6-D6BD-429E-A24C-705B55C8E43C}"/>
              </a:ext>
            </a:extLst>
          </p:cNvPr>
          <p:cNvSpPr/>
          <p:nvPr/>
        </p:nvSpPr>
        <p:spPr>
          <a:xfrm flipV="1">
            <a:off x="7283450" y="3532940"/>
            <a:ext cx="1963713" cy="550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50">
            <a:extLst>
              <a:ext uri="{FF2B5EF4-FFF2-40B4-BE49-F238E27FC236}">
                <a16:creationId xmlns:a16="http://schemas.microsoft.com/office/drawing/2014/main" id="{19170EE6-D6BD-429E-A24C-705B55C8E43C}"/>
              </a:ext>
            </a:extLst>
          </p:cNvPr>
          <p:cNvSpPr/>
          <p:nvPr/>
        </p:nvSpPr>
        <p:spPr>
          <a:xfrm>
            <a:off x="7283450" y="4225556"/>
            <a:ext cx="1963713" cy="1246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  <p:bldP spid="10" grpId="0" animBg="1"/>
      <p:bldP spid="11" grpId="0" animBg="1"/>
      <p:bldP spid="12" grpId="0"/>
      <p:bldP spid="13" grpId="0"/>
      <p:bldP spid="14" grpId="0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8EFCC4-DFDA-4565-92DB-10EF12DF1FA0}"/>
              </a:ext>
            </a:extLst>
          </p:cNvPr>
          <p:cNvSpPr txBox="1"/>
          <p:nvPr/>
        </p:nvSpPr>
        <p:spPr>
          <a:xfrm>
            <a:off x="1721071" y="797243"/>
            <a:ext cx="6855408" cy="707886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বন্ধনী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সমস্যাটির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1779194"/>
            <a:ext cx="10803019" cy="562666"/>
            <a:chOff x="1304144" y="2294931"/>
            <a:chExt cx="9685734" cy="73414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id="{6EBDFAA0-8E2E-4E2D-BF29-408FD209AA14}"/>
                    </a:ext>
                  </a:extLst>
                </p:cNvPr>
                <p:cNvSpPr txBox="1"/>
                <p:nvPr/>
              </p:nvSpPr>
              <p:spPr>
                <a:xfrm>
                  <a:off x="3030101" y="2346399"/>
                  <a:ext cx="7959777" cy="68267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IN" sz="2800" b="1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(</a:t>
                  </a:r>
                  <a:r>
                    <a:rPr lang="en-US" sz="2800" b="1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২</a:t>
                  </a:r>
                  <a:r>
                    <a:rPr lang="bn-IN" sz="2800" b="1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) </a:t>
                  </a:r>
                  <a:r>
                    <a:rPr lang="en-US" sz="2800" b="1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৭+[{</a:t>
                  </a:r>
                  <a:r>
                    <a:rPr lang="bn-IN" sz="2800" b="1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৪৫</a:t>
                  </a:r>
                  <a:r>
                    <a:rPr lang="en-US" sz="2800" b="1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÷</a:t>
                  </a:r>
                  <a:r>
                    <a:rPr lang="bn-IN" sz="2800" b="1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৯+৩ </a:t>
                  </a:r>
                  <a:r>
                    <a:rPr lang="en-US" sz="2800" b="1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}</a:t>
                  </a:r>
                  <a14:m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×</m:t>
                      </m:r>
                    </m:oMath>
                  </a14:m>
                  <a:r>
                    <a:rPr lang="en-US" sz="2800" b="1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{</a:t>
                  </a:r>
                  <a:r>
                    <a:rPr lang="bn-IN" sz="2800" b="1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(১২ </a:t>
                  </a:r>
                  <a:r>
                    <a:rPr lang="en-US" sz="2800" b="1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-৭</a:t>
                  </a:r>
                  <a14:m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</m:oMath>
                  </a14:m>
                  <a:r>
                    <a:rPr lang="bn-IN" sz="2800" b="1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)</a:t>
                  </a:r>
                  <a:r>
                    <a:rPr lang="en-US" sz="2800" b="1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×</a:t>
                  </a:r>
                  <a:r>
                    <a:rPr lang="bn-IN" sz="2800" b="1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২- ৫}-1]</a:t>
                  </a:r>
                  <a:endParaRPr lang="en-US" sz="2800" b="1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mc:Choice>
          <mc:Fallback xmlns=""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id="{6EBDFAA0-8E2E-4E2D-BF29-408FD209AA1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30101" y="2346399"/>
                  <a:ext cx="7959777" cy="682678"/>
                </a:xfrm>
                <a:prstGeom prst="rect">
                  <a:avLst/>
                </a:prstGeom>
                <a:blipFill>
                  <a:blip r:embed="rId2"/>
                  <a:stretch>
                    <a:fillRect l="-1442" t="-9302" b="-3372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CD5B342-06B3-488E-B5FF-D1889E70F8FD}"/>
                </a:ext>
              </a:extLst>
            </p:cNvPr>
            <p:cNvSpPr txBox="1"/>
            <p:nvPr/>
          </p:nvSpPr>
          <p:spPr>
            <a:xfrm>
              <a:off x="1304144" y="2294931"/>
              <a:ext cx="2188563" cy="4153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400" b="1" dirty="0"/>
                <a:t>সমাধান করঃ</a:t>
              </a:r>
              <a:endParaRPr lang="en-US" sz="2400" b="1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991785" y="2594172"/>
            <a:ext cx="8682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=7+[{5+3}×{5×2 -5}-1] ÷13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43070" y="5099825"/>
            <a:ext cx="84077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25052" y="3416081"/>
            <a:ext cx="7484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=7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+[8×{10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-5}-1] ÷13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09711" y="4127148"/>
            <a:ext cx="7308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=7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+[8×5-1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] ÷13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50843" y="-66735"/>
            <a:ext cx="3502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5052" y="4654556"/>
            <a:ext cx="4283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=7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+[40-1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] ÷13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91785" y="5207943"/>
            <a:ext cx="2899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7+39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÷13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52912" y="5696598"/>
            <a:ext cx="29958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7+3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89747" y="6141650"/>
            <a:ext cx="27191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=10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59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9" grpId="0"/>
      <p:bldP spid="10" grpId="0"/>
      <p:bldP spid="13" grpId="0"/>
      <p:bldP spid="6" grpId="0"/>
      <p:bldP spid="11" grpId="0"/>
      <p:bldP spid="12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23360" y="225084"/>
            <a:ext cx="53457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80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80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solidFill>
                <a:schemeClr val="accent5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949" y="1983545"/>
            <a:ext cx="56833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6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488788" y="2138289"/>
            <a:ext cx="1470777" cy="7378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14535" y="2166425"/>
            <a:ext cx="54160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৩০০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১৮×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৫+৪৫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×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৩)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55" y="3840480"/>
            <a:ext cx="48620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নীল     </a:t>
            </a:r>
            <a:r>
              <a:rPr lang="en-US" sz="6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443419" y="3932150"/>
            <a:ext cx="1561513" cy="7877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TextBox 7"/>
          <p:cNvSpPr txBox="1"/>
          <p:nvPr/>
        </p:nvSpPr>
        <p:spPr>
          <a:xfrm>
            <a:off x="5569309" y="3945735"/>
            <a:ext cx="5472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–{(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২৪+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)÷১৮+৪ }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 animBg="1"/>
      <p:bldP spid="8" grpId="0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643</TotalTime>
  <Words>393</Words>
  <Application>Microsoft Office PowerPoint</Application>
  <PresentationFormat>Widescreen</PresentationFormat>
  <Paragraphs>77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Cambria Math</vt:lpstr>
      <vt:lpstr>NikoshBAN</vt:lpstr>
      <vt:lpstr>Tw Cen MT</vt:lpstr>
      <vt:lpstr>Vrinda</vt:lpstr>
      <vt:lpstr>Droplet</vt:lpstr>
      <vt:lpstr>সবাইকে নিকলীর হাওরের প্রাকৃতিক শুভেচ্ছা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</dc:creator>
  <cp:lastModifiedBy>Rasel</cp:lastModifiedBy>
  <cp:revision>124</cp:revision>
  <dcterms:created xsi:type="dcterms:W3CDTF">2021-03-19T07:22:35Z</dcterms:created>
  <dcterms:modified xsi:type="dcterms:W3CDTF">2021-07-05T15:50:52Z</dcterms:modified>
</cp:coreProperties>
</file>