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74" r:id="rId3"/>
    <p:sldId id="259" r:id="rId4"/>
    <p:sldId id="260" r:id="rId5"/>
    <p:sldId id="261" r:id="rId6"/>
    <p:sldId id="262" r:id="rId7"/>
    <p:sldId id="263" r:id="rId8"/>
    <p:sldId id="264" r:id="rId9"/>
    <p:sldId id="265" r:id="rId10"/>
    <p:sldId id="266" r:id="rId11"/>
    <p:sldId id="268" r:id="rId12"/>
    <p:sldId id="269" r:id="rId13"/>
    <p:sldId id="275" r:id="rId14"/>
    <p:sldId id="276" r:id="rId15"/>
    <p:sldId id="267" r:id="rId16"/>
    <p:sldId id="277" r:id="rId17"/>
    <p:sldId id="278" r:id="rId18"/>
    <p:sldId id="270" r:id="rId19"/>
    <p:sldId id="271"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2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F6E3B9-F751-4407-9114-CA2C7DFF120B}"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6E3B9-F751-4407-9114-CA2C7DFF120B}"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6E3B9-F751-4407-9114-CA2C7DFF120B}"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F6E3B9-F751-4407-9114-CA2C7DFF120B}"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F6E3B9-F751-4407-9114-CA2C7DFF120B}" type="datetimeFigureOut">
              <a:rPr lang="en-US" smtClean="0"/>
              <a:t>7/6/2021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F6E3B9-F751-4407-9114-CA2C7DFF120B}"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F6E3B9-F751-4407-9114-CA2C7DFF120B}" type="datetimeFigureOut">
              <a:rPr lang="en-US" smtClean="0"/>
              <a:t>7/6/2021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F6E3B9-F751-4407-9114-CA2C7DFF120B}" type="datetimeFigureOut">
              <a:rPr lang="en-US" smtClean="0"/>
              <a:t>7/6/2021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6E3B9-F751-4407-9114-CA2C7DFF120B}" type="datetimeFigureOut">
              <a:rPr lang="en-US" smtClean="0"/>
              <a:t>7/6/2021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6E3B9-F751-4407-9114-CA2C7DFF120B}"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F6E3B9-F751-4407-9114-CA2C7DFF120B}" type="datetimeFigureOut">
              <a:rPr lang="en-US" smtClean="0"/>
              <a:t>7/6/2021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53D44B-F055-41F7-A7AA-F7C08A1481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6E3B9-F751-4407-9114-CA2C7DFF120B}" type="datetimeFigureOut">
              <a:rPr lang="en-US" smtClean="0"/>
              <a:t>7/6/2021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3D44B-F055-41F7-A7AA-F7C08A1481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স্বাগতম.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3429000" y="1371600"/>
            <a:ext cx="4114800" cy="923330"/>
          </a:xfrm>
          <a:prstGeom prst="rect">
            <a:avLst/>
          </a:prstGeom>
          <a:noFill/>
        </p:spPr>
        <p:txBody>
          <a:bodyPr wrap="square" rtlCol="0">
            <a:spAutoFit/>
          </a:bodyPr>
          <a:lstStyle/>
          <a:p>
            <a:r>
              <a:rPr lang="en-US" sz="5400" b="1" dirty="0" err="1">
                <a:solidFill>
                  <a:schemeClr val="bg1"/>
                </a:solidFill>
              </a:rPr>
              <a:t>স্বাগতম</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993D96-E813-4866-AED4-D9007F0C860E}"/>
              </a:ext>
            </a:extLst>
          </p:cNvPr>
          <p:cNvSpPr/>
          <p:nvPr/>
        </p:nvSpPr>
        <p:spPr>
          <a:xfrm>
            <a:off x="152400" y="2286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06BDF2A6-D863-4BDF-BFD0-406592F35A1F}"/>
              </a:ext>
            </a:extLst>
          </p:cNvPr>
          <p:cNvSpPr/>
          <p:nvPr/>
        </p:nvSpPr>
        <p:spPr>
          <a:xfrm>
            <a:off x="304800" y="381000"/>
            <a:ext cx="85344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95CC4AA-BC2D-498A-B3FC-9B24594C61ED}"/>
              </a:ext>
            </a:extLst>
          </p:cNvPr>
          <p:cNvSpPr txBox="1"/>
          <p:nvPr/>
        </p:nvSpPr>
        <p:spPr>
          <a:xfrm>
            <a:off x="685800" y="4953000"/>
            <a:ext cx="7924800" cy="830997"/>
          </a:xfrm>
          <a:prstGeom prst="rect">
            <a:avLst/>
          </a:prstGeom>
          <a:noFill/>
        </p:spPr>
        <p:txBody>
          <a:bodyPr wrap="square" rtlCol="0">
            <a:spAutoFit/>
          </a:bodyPr>
          <a:lstStyle/>
          <a:p>
            <a:r>
              <a:rPr lang="en-US" sz="2400" b="1" dirty="0" err="1">
                <a:latin typeface="NikoshBAN" panose="02000000000000000000" pitchFamily="2" charset="0"/>
                <a:cs typeface="NikoshBAN" panose="02000000000000000000" pitchFamily="2" charset="0"/>
              </a:rPr>
              <a:t>চাকমাদের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জীবিকার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প্রধান</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উপায়</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হচ্ছে</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কৃষিকাজ</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যে</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পদ্ধতিতে</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তারা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চাষ</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করে</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তাকে</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বলা</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হয়</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জুম</a:t>
            </a:r>
            <a:r>
              <a:rPr lang="en-US" sz="2400" b="1" dirty="0">
                <a:latin typeface="NikoshBAN" panose="02000000000000000000" pitchFamily="2" charset="0"/>
                <a:cs typeface="NikoshBAN" panose="02000000000000000000" pitchFamily="2" charset="0"/>
              </a:rPr>
              <a:t> </a:t>
            </a:r>
            <a:r>
              <a:rPr lang="en-US" sz="2400" b="1" dirty="0" err="1">
                <a:latin typeface="NikoshBAN" panose="02000000000000000000" pitchFamily="2" charset="0"/>
                <a:cs typeface="NikoshBAN" panose="02000000000000000000" pitchFamily="2" charset="0"/>
              </a:rPr>
              <a:t>চাষ</a:t>
            </a:r>
            <a:endParaRPr lang="en-US" sz="2400" b="1" dirty="0"/>
          </a:p>
        </p:txBody>
      </p:sp>
      <p:sp>
        <p:nvSpPr>
          <p:cNvPr id="7" name="TextBox 6">
            <a:extLst>
              <a:ext uri="{FF2B5EF4-FFF2-40B4-BE49-F238E27FC236}">
                <a16:creationId xmlns:a16="http://schemas.microsoft.com/office/drawing/2014/main" id="{7B37B943-0BEB-454A-AC3A-7BFA6225912E}"/>
              </a:ext>
            </a:extLst>
          </p:cNvPr>
          <p:cNvSpPr txBox="1"/>
          <p:nvPr/>
        </p:nvSpPr>
        <p:spPr>
          <a:xfrm>
            <a:off x="2667000" y="486489"/>
            <a:ext cx="5257800"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অর্থনৈতিক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জীবন</a:t>
            </a:r>
            <a:endParaRPr lang="en-US" sz="2800" b="1"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B0718D75-818C-4ACE-B9EB-5492213AF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10" y="1132292"/>
            <a:ext cx="4686300" cy="3439707"/>
          </a:xfrm>
          <a:prstGeom prst="rect">
            <a:avLst/>
          </a:prstGeom>
        </p:spPr>
      </p:pic>
      <p:pic>
        <p:nvPicPr>
          <p:cNvPr id="13" name="Picture 12">
            <a:extLst>
              <a:ext uri="{FF2B5EF4-FFF2-40B4-BE49-F238E27FC236}">
                <a16:creationId xmlns:a16="http://schemas.microsoft.com/office/drawing/2014/main" id="{AB2C61E2-B77A-4084-B608-EBD27B845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097771"/>
            <a:ext cx="4114800" cy="3474228"/>
          </a:xfrm>
          <a:prstGeom prst="rect">
            <a:avLst/>
          </a:prstGeom>
        </p:spPr>
      </p:pic>
    </p:spTree>
    <p:extLst>
      <p:ext uri="{BB962C8B-B14F-4D97-AF65-F5344CB8AC3E}">
        <p14:creationId xmlns:p14="http://schemas.microsoft.com/office/powerpoint/2010/main" val="384869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B3A34-7CF6-4578-82DB-945013A21BF4}"/>
              </a:ext>
            </a:extLst>
          </p:cNvPr>
          <p:cNvSpPr/>
          <p:nvPr/>
        </p:nvSpPr>
        <p:spPr>
          <a:xfrm>
            <a:off x="228600" y="228600"/>
            <a:ext cx="8686800" cy="6400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2FE7FDA9-168C-4791-8FD1-5000DE95C22F}"/>
              </a:ext>
            </a:extLst>
          </p:cNvPr>
          <p:cNvSpPr/>
          <p:nvPr/>
        </p:nvSpPr>
        <p:spPr>
          <a:xfrm>
            <a:off x="457200" y="457200"/>
            <a:ext cx="8305800" cy="586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4260FA1A-7F32-4F68-8BDC-49C66A98777E}"/>
              </a:ext>
            </a:extLst>
          </p:cNvPr>
          <p:cNvSpPr txBox="1"/>
          <p:nvPr/>
        </p:nvSpPr>
        <p:spPr>
          <a:xfrm>
            <a:off x="457200" y="4191000"/>
            <a:ext cx="8229600" cy="1754326"/>
          </a:xfrm>
          <a:prstGeom prst="rect">
            <a:avLst/>
          </a:prstGeom>
          <a:noFill/>
        </p:spPr>
        <p:txBody>
          <a:bodyPr wrap="square" rtlCol="0">
            <a:spAutoFit/>
          </a:bodyPr>
          <a:lstStyle/>
          <a:p>
            <a:r>
              <a:rPr lang="en-US" sz="1800" b="1">
                <a:latin typeface="NikoshBAN" panose="02000000000000000000" pitchFamily="2" charset="0"/>
                <a:cs typeface="NikoshBAN" panose="02000000000000000000" pitchFamily="2" charset="0"/>
              </a:rPr>
              <a:t>চাকমারা বৌদ্ধ ধর্মাবলম্বী।তাদের অধিকাংশ গ্রামে কিয়াং বা বৌদ্ধ মন্দির রয়েছে। চাকমারা বিভিন্ন গুরুত্বপূর্ণ ধর্মীয় দিনকে ভক্তি সহকারে পালন করে। এর মধ্যে গৌতম বুদ্ধের জন্ম, মৃত্যু, ও বুদ্ধত্ব প্রাপ্তির দিনটি তারা সাড়ম্বরে বৈশাখি পূর্ণিমা হিসেবে পালন করে। তাছাড়া মাঘী পূর্ণিমার রাতে কিয়াং বা প্যাগোডার প্রাঙ্গনে গৌতম বুদ্ধের সম্মানে ফানুস উড়ায়। চাকমা সমাজে মৃতদেহ দাহ করা অর্থাৎ পোড়ানো হয়। </a:t>
            </a:r>
            <a:endParaRPr lang="en-US" sz="1800" b="1"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15D58B5A-45BF-4224-A266-680A569F5D8A}"/>
              </a:ext>
            </a:extLst>
          </p:cNvPr>
          <p:cNvSpPr txBox="1"/>
          <p:nvPr/>
        </p:nvSpPr>
        <p:spPr>
          <a:xfrm>
            <a:off x="2976563" y="543997"/>
            <a:ext cx="3352800" cy="523220"/>
          </a:xfrm>
          <a:prstGeom prst="rect">
            <a:avLst/>
          </a:prstGeom>
          <a:noFill/>
        </p:spPr>
        <p:txBody>
          <a:bodyPr wrap="square" rtlCol="0">
            <a:spAutoFit/>
          </a:bodyPr>
          <a:lstStyle/>
          <a:p>
            <a:r>
              <a:rPr lang="en-US" sz="2800" b="1" dirty="0">
                <a:latin typeface="NikoshBAN" panose="02000000000000000000" pitchFamily="2" charset="0"/>
                <a:cs typeface="NikoshBAN" panose="02000000000000000000" pitchFamily="2" charset="0"/>
              </a:rPr>
              <a:t>ধর্মীয় </a:t>
            </a:r>
            <a:r>
              <a:rPr lang="en-US" sz="2800" b="1" dirty="0" err="1">
                <a:latin typeface="NikoshBAN" panose="02000000000000000000" pitchFamily="2" charset="0"/>
                <a:cs typeface="NikoshBAN" panose="02000000000000000000" pitchFamily="2" charset="0"/>
              </a:rPr>
              <a:t>জীবন</a:t>
            </a:r>
            <a:endParaRPr lang="en-US" sz="28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18E9BB31-D621-4FAD-A243-C9A7B1B1F3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43" y="1000125"/>
            <a:ext cx="3925957" cy="3097716"/>
          </a:xfrm>
          <a:prstGeom prst="rect">
            <a:avLst/>
          </a:prstGeom>
        </p:spPr>
      </p:pic>
      <p:pic>
        <p:nvPicPr>
          <p:cNvPr id="11" name="Picture 10">
            <a:extLst>
              <a:ext uri="{FF2B5EF4-FFF2-40B4-BE49-F238E27FC236}">
                <a16:creationId xmlns:a16="http://schemas.microsoft.com/office/drawing/2014/main" id="{BCC4AFC2-A3E8-4BCB-826F-184E064C9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043" y="927117"/>
            <a:ext cx="4066555" cy="3195108"/>
          </a:xfrm>
          <a:prstGeom prst="rect">
            <a:avLst/>
          </a:prstGeom>
        </p:spPr>
      </p:pic>
    </p:spTree>
    <p:extLst>
      <p:ext uri="{BB962C8B-B14F-4D97-AF65-F5344CB8AC3E}">
        <p14:creationId xmlns:p14="http://schemas.microsoft.com/office/powerpoint/2010/main" val="2574344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010732-2437-4867-913B-9F3BFDF35A8A}"/>
              </a:ext>
            </a:extLst>
          </p:cNvPr>
          <p:cNvSpPr/>
          <p:nvPr/>
        </p:nvSpPr>
        <p:spPr>
          <a:xfrm>
            <a:off x="152400" y="152400"/>
            <a:ext cx="883920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73A83806-218B-4D3D-9E7F-D5E6FEC8D4A4}"/>
              </a:ext>
            </a:extLst>
          </p:cNvPr>
          <p:cNvSpPr/>
          <p:nvPr/>
        </p:nvSpPr>
        <p:spPr>
          <a:xfrm>
            <a:off x="304800" y="308113"/>
            <a:ext cx="8534400" cy="609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D7FD1C1-508A-4A25-B63D-874622415B89}"/>
              </a:ext>
            </a:extLst>
          </p:cNvPr>
          <p:cNvSpPr txBox="1"/>
          <p:nvPr/>
        </p:nvSpPr>
        <p:spPr>
          <a:xfrm>
            <a:off x="2514600" y="453887"/>
            <a:ext cx="5410200"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সাংস্কৃতিক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জীবন</a:t>
            </a:r>
            <a:endParaRPr lang="en-US" sz="2800" b="1" dirty="0">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A449505-4F40-402C-8C81-04DD4F0B5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006516"/>
            <a:ext cx="4495800" cy="3641683"/>
          </a:xfrm>
          <a:prstGeom prst="rect">
            <a:avLst/>
          </a:prstGeom>
        </p:spPr>
      </p:pic>
      <p:sp>
        <p:nvSpPr>
          <p:cNvPr id="8" name="TextBox 7">
            <a:extLst>
              <a:ext uri="{FF2B5EF4-FFF2-40B4-BE49-F238E27FC236}">
                <a16:creationId xmlns:a16="http://schemas.microsoft.com/office/drawing/2014/main" id="{24F2EA57-CB68-4AB8-891C-822D96CEBED8}"/>
              </a:ext>
            </a:extLst>
          </p:cNvPr>
          <p:cNvSpPr txBox="1"/>
          <p:nvPr/>
        </p:nvSpPr>
        <p:spPr>
          <a:xfrm>
            <a:off x="685800" y="5029200"/>
            <a:ext cx="7924800" cy="1200329"/>
          </a:xfrm>
          <a:prstGeom prst="rect">
            <a:avLst/>
          </a:prstGeom>
          <a:noFill/>
        </p:spPr>
        <p:txBody>
          <a:bodyPr wrap="square" rtlCol="0">
            <a:spAutoFit/>
          </a:bodyPr>
          <a:lstStyle/>
          <a:p>
            <a:r>
              <a:rPr lang="en-US" sz="1800" b="1" dirty="0" err="1">
                <a:latin typeface="NikoshBAN" pitchFamily="2" charset="0"/>
                <a:cs typeface="NikoshBAN" pitchFamily="2" charset="0"/>
              </a:rPr>
              <a:t>চাকমারা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তাঁত</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দিয়ে</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পোশাক</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তৈরি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করে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মেয়েদের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পরনের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কাপড়</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পিনোন</a:t>
            </a:r>
            <a:r>
              <a:rPr lang="en-US" sz="1800" b="1" dirty="0">
                <a:latin typeface="NikoshBAN" pitchFamily="2" charset="0"/>
                <a:cs typeface="NikoshBAN" pitchFamily="2" charset="0"/>
              </a:rPr>
              <a:t> ও </a:t>
            </a:r>
            <a:r>
              <a:rPr lang="en-US" sz="1800" b="1" dirty="0" err="1">
                <a:latin typeface="NikoshBAN" pitchFamily="2" charset="0"/>
                <a:cs typeface="NikoshBAN" pitchFamily="2" charset="0"/>
              </a:rPr>
              <a:t>হাদি।চাকমাদের</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প্রধান</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খাদ্য</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ভাত</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সাথে</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মাছ</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মাংস</a:t>
            </a:r>
            <a:r>
              <a:rPr lang="en-US" sz="1800" b="1" dirty="0">
                <a:latin typeface="NikoshBAN" pitchFamily="2" charset="0"/>
                <a:cs typeface="NikoshBAN" pitchFamily="2" charset="0"/>
              </a:rPr>
              <a:t> ও </a:t>
            </a:r>
            <a:r>
              <a:rPr lang="en-US" sz="1800" b="1" dirty="0" err="1">
                <a:latin typeface="NikoshBAN" pitchFamily="2" charset="0"/>
                <a:cs typeface="NikoshBAN" pitchFamily="2" charset="0"/>
              </a:rPr>
              <a:t>শাক-সবজি</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খেতে</a:t>
            </a:r>
            <a:r>
              <a:rPr lang="en-US" sz="1800" b="1" dirty="0">
                <a:latin typeface="NikoshBAN" pitchFamily="2" charset="0"/>
                <a:cs typeface="NikoshBAN" pitchFamily="2" charset="0"/>
              </a:rPr>
              <a:t> </a:t>
            </a:r>
            <a:r>
              <a:rPr lang="en-US" sz="1800" b="1" dirty="0" err="1">
                <a:latin typeface="NikoshBAN" pitchFamily="2" charset="0"/>
                <a:cs typeface="NikoshBAN" pitchFamily="2" charset="0"/>
              </a:rPr>
              <a:t>ভালবাসে</a:t>
            </a:r>
            <a:r>
              <a:rPr lang="en-US" sz="1800" b="1" dirty="0">
                <a:latin typeface="NikoshBAN" pitchFamily="2" charset="0"/>
                <a:cs typeface="NikoshBAN" pitchFamily="2" charset="0"/>
              </a:rPr>
              <a:t>।</a:t>
            </a:r>
            <a:endParaRPr lang="en-GB" sz="1800" b="1" dirty="0">
              <a:latin typeface="NikoshBAN" pitchFamily="2" charset="0"/>
              <a:cs typeface="NikoshBAN" pitchFamily="2" charset="0"/>
            </a:endParaRPr>
          </a:p>
          <a:p>
            <a:endParaRPr lang="en-GB" sz="1800" b="1" dirty="0">
              <a:latin typeface="NikoshBAN" pitchFamily="2" charset="0"/>
              <a:cs typeface="NikoshBAN" pitchFamily="2" charset="0"/>
            </a:endParaRPr>
          </a:p>
        </p:txBody>
      </p:sp>
      <p:pic>
        <p:nvPicPr>
          <p:cNvPr id="13" name="Picture 12">
            <a:extLst>
              <a:ext uri="{FF2B5EF4-FFF2-40B4-BE49-F238E27FC236}">
                <a16:creationId xmlns:a16="http://schemas.microsoft.com/office/drawing/2014/main" id="{D4D74D7D-6173-4764-B78F-8D17319BD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993913"/>
            <a:ext cx="3713922" cy="3810000"/>
          </a:xfrm>
          <a:prstGeom prst="rect">
            <a:avLst/>
          </a:prstGeom>
        </p:spPr>
      </p:pic>
    </p:spTree>
    <p:extLst>
      <p:ext uri="{BB962C8B-B14F-4D97-AF65-F5344CB8AC3E}">
        <p14:creationId xmlns:p14="http://schemas.microsoft.com/office/powerpoint/2010/main" val="418260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2B104-3F46-4E62-8B5E-D1B615EE6850}"/>
              </a:ext>
            </a:extLst>
          </p:cNvPr>
          <p:cNvSpPr/>
          <p:nvPr/>
        </p:nvSpPr>
        <p:spPr>
          <a:xfrm>
            <a:off x="152400" y="152400"/>
            <a:ext cx="8915400" cy="66294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911B4FD-02A1-48C1-94B9-E35F73D4F41A}"/>
              </a:ext>
            </a:extLst>
          </p:cNvPr>
          <p:cNvSpPr/>
          <p:nvPr/>
        </p:nvSpPr>
        <p:spPr>
          <a:xfrm>
            <a:off x="381000" y="381000"/>
            <a:ext cx="86106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F1CA2032-774E-457E-8F7B-494FEB8CC37A}"/>
              </a:ext>
            </a:extLst>
          </p:cNvPr>
          <p:cNvSpPr txBox="1"/>
          <p:nvPr/>
        </p:nvSpPr>
        <p:spPr>
          <a:xfrm>
            <a:off x="381000" y="4038600"/>
            <a:ext cx="7924800" cy="800219"/>
          </a:xfrm>
          <a:prstGeom prst="rect">
            <a:avLst/>
          </a:prstGeom>
          <a:noFill/>
        </p:spPr>
        <p:txBody>
          <a:bodyPr wrap="square" rtlCol="0">
            <a:spAutoFit/>
          </a:bodyPr>
          <a:lstStyle/>
          <a:p>
            <a:endParaRPr lang="as-IN" dirty="0"/>
          </a:p>
          <a:p>
            <a:endParaRPr lang="as-IN" sz="2800" dirty="0">
              <a:effectLst/>
            </a:endParaRPr>
          </a:p>
        </p:txBody>
      </p:sp>
      <p:pic>
        <p:nvPicPr>
          <p:cNvPr id="6" name="Picture 5">
            <a:extLst>
              <a:ext uri="{FF2B5EF4-FFF2-40B4-BE49-F238E27FC236}">
                <a16:creationId xmlns:a16="http://schemas.microsoft.com/office/drawing/2014/main" id="{09238830-C84A-404D-8ABE-B0DD26A90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72" y="1194375"/>
            <a:ext cx="3657600" cy="3911940"/>
          </a:xfrm>
          <a:prstGeom prst="rect">
            <a:avLst/>
          </a:prstGeom>
        </p:spPr>
      </p:pic>
      <p:pic>
        <p:nvPicPr>
          <p:cNvPr id="9" name="Picture 8">
            <a:extLst>
              <a:ext uri="{FF2B5EF4-FFF2-40B4-BE49-F238E27FC236}">
                <a16:creationId xmlns:a16="http://schemas.microsoft.com/office/drawing/2014/main" id="{4E2D3ACF-1843-440C-8BEE-2DEC2D177B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57" y="1194375"/>
            <a:ext cx="4197987" cy="3987225"/>
          </a:xfrm>
          <a:prstGeom prst="rect">
            <a:avLst/>
          </a:prstGeom>
        </p:spPr>
      </p:pic>
      <p:sp>
        <p:nvSpPr>
          <p:cNvPr id="10" name="TextBox 9">
            <a:extLst>
              <a:ext uri="{FF2B5EF4-FFF2-40B4-BE49-F238E27FC236}">
                <a16:creationId xmlns:a16="http://schemas.microsoft.com/office/drawing/2014/main" id="{62AF94E8-7535-4DF0-8351-2FC1AFD47FCC}"/>
              </a:ext>
            </a:extLst>
          </p:cNvPr>
          <p:cNvSpPr txBox="1"/>
          <p:nvPr/>
        </p:nvSpPr>
        <p:spPr>
          <a:xfrm>
            <a:off x="685800" y="5410200"/>
            <a:ext cx="7543800" cy="707886"/>
          </a:xfrm>
          <a:prstGeom prst="rect">
            <a:avLst/>
          </a:prstGeom>
          <a:noFill/>
        </p:spPr>
        <p:txBody>
          <a:bodyPr wrap="square" rtlCol="0">
            <a:spAutoFit/>
          </a:bodyPr>
          <a:lstStyle/>
          <a:p>
            <a:r>
              <a:rPr lang="en-US" sz="2000" b="1" dirty="0" err="1"/>
              <a:t>চাকমাদের</a:t>
            </a:r>
            <a:r>
              <a:rPr lang="en-US" sz="2000" b="1" dirty="0"/>
              <a:t> </a:t>
            </a:r>
            <a:r>
              <a:rPr lang="en-US" sz="2000" b="1" dirty="0" err="1"/>
              <a:t>প্রধান</a:t>
            </a:r>
            <a:r>
              <a:rPr lang="en-US" sz="2000" b="1" dirty="0"/>
              <a:t> </a:t>
            </a:r>
            <a:r>
              <a:rPr lang="en-US" sz="2000" b="1" dirty="0" err="1"/>
              <a:t>খাবার</a:t>
            </a:r>
            <a:r>
              <a:rPr lang="en-US" sz="2000" b="1" dirty="0"/>
              <a:t> </a:t>
            </a:r>
            <a:r>
              <a:rPr lang="en-US" sz="2000" b="1" dirty="0" err="1"/>
              <a:t>ভাত</a:t>
            </a:r>
            <a:r>
              <a:rPr lang="en-US" sz="2000" b="1" dirty="0"/>
              <a:t>  । </a:t>
            </a:r>
            <a:r>
              <a:rPr lang="en-US" sz="2000" b="1" dirty="0" err="1"/>
              <a:t>ভাতের</a:t>
            </a:r>
            <a:r>
              <a:rPr lang="en-US" sz="2000" b="1" dirty="0"/>
              <a:t> </a:t>
            </a:r>
            <a:r>
              <a:rPr lang="en-US" sz="2000" b="1" dirty="0" err="1"/>
              <a:t>সাথে</a:t>
            </a:r>
            <a:r>
              <a:rPr lang="en-US" sz="2000" b="1" dirty="0"/>
              <a:t> </a:t>
            </a:r>
            <a:r>
              <a:rPr lang="en-US" sz="2000" b="1" dirty="0" err="1"/>
              <a:t>মাছ</a:t>
            </a:r>
            <a:r>
              <a:rPr lang="en-US" sz="2000" b="1" dirty="0"/>
              <a:t> , </a:t>
            </a:r>
            <a:r>
              <a:rPr lang="en-US" sz="2000" b="1" dirty="0" err="1"/>
              <a:t>মাংস</a:t>
            </a:r>
            <a:r>
              <a:rPr lang="en-US" sz="2000" b="1" dirty="0"/>
              <a:t> , </a:t>
            </a:r>
            <a:r>
              <a:rPr lang="en-US" sz="2000" b="1" dirty="0" err="1"/>
              <a:t>এবং</a:t>
            </a:r>
            <a:r>
              <a:rPr lang="en-US" sz="2000" b="1" dirty="0"/>
              <a:t> </a:t>
            </a:r>
            <a:r>
              <a:rPr lang="en-US" sz="2000" b="1" dirty="0" err="1"/>
              <a:t>শাকসবজি</a:t>
            </a:r>
            <a:r>
              <a:rPr lang="en-US" sz="2000" b="1" dirty="0"/>
              <a:t> </a:t>
            </a:r>
            <a:r>
              <a:rPr lang="en-US" sz="2000" b="1" dirty="0" err="1"/>
              <a:t>খেতে</a:t>
            </a:r>
            <a:r>
              <a:rPr lang="en-US" sz="2000" b="1" dirty="0"/>
              <a:t> </a:t>
            </a:r>
            <a:r>
              <a:rPr lang="en-US" sz="2000" b="1" dirty="0" err="1"/>
              <a:t>ভালোবাসে</a:t>
            </a:r>
            <a:r>
              <a:rPr lang="en-US" sz="2000" b="1" dirty="0"/>
              <a:t> । </a:t>
            </a:r>
          </a:p>
        </p:txBody>
      </p:sp>
      <p:sp>
        <p:nvSpPr>
          <p:cNvPr id="11" name="TextBox 10">
            <a:extLst>
              <a:ext uri="{FF2B5EF4-FFF2-40B4-BE49-F238E27FC236}">
                <a16:creationId xmlns:a16="http://schemas.microsoft.com/office/drawing/2014/main" id="{A1973D22-C5DB-43DE-825F-459D4E17BD3E}"/>
              </a:ext>
            </a:extLst>
          </p:cNvPr>
          <p:cNvSpPr txBox="1"/>
          <p:nvPr/>
        </p:nvSpPr>
        <p:spPr>
          <a:xfrm>
            <a:off x="2819400" y="381000"/>
            <a:ext cx="4800600" cy="584775"/>
          </a:xfrm>
          <a:prstGeom prst="rect">
            <a:avLst/>
          </a:prstGeom>
          <a:noFill/>
        </p:spPr>
        <p:txBody>
          <a:bodyPr wrap="square" rtlCol="0">
            <a:spAutoFit/>
          </a:bodyPr>
          <a:lstStyle/>
          <a:p>
            <a:r>
              <a:rPr lang="en-US" sz="3200" b="1" dirty="0" err="1"/>
              <a:t>চাকমাদের</a:t>
            </a:r>
            <a:r>
              <a:rPr lang="en-US" sz="3200" b="1" dirty="0"/>
              <a:t> </a:t>
            </a:r>
            <a:r>
              <a:rPr lang="en-US" sz="3200" b="1" dirty="0" err="1"/>
              <a:t>খাদ্য</a:t>
            </a:r>
            <a:r>
              <a:rPr lang="en-US" sz="3200" b="1" dirty="0"/>
              <a:t> </a:t>
            </a:r>
          </a:p>
        </p:txBody>
      </p:sp>
    </p:spTree>
    <p:extLst>
      <p:ext uri="{BB962C8B-B14F-4D97-AF65-F5344CB8AC3E}">
        <p14:creationId xmlns:p14="http://schemas.microsoft.com/office/powerpoint/2010/main" val="25936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000123-6A80-4F00-8CA4-DA0C7B83DCA6}"/>
              </a:ext>
            </a:extLst>
          </p:cNvPr>
          <p:cNvSpPr/>
          <p:nvPr/>
        </p:nvSpPr>
        <p:spPr>
          <a:xfrm>
            <a:off x="152400" y="152400"/>
            <a:ext cx="8839200" cy="6324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01EA03A0-5213-4970-A5CE-C51E76FA63E2}"/>
              </a:ext>
            </a:extLst>
          </p:cNvPr>
          <p:cNvSpPr/>
          <p:nvPr/>
        </p:nvSpPr>
        <p:spPr>
          <a:xfrm>
            <a:off x="381000" y="381000"/>
            <a:ext cx="8458200" cy="594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id="{EC3683A0-2A15-4696-9B01-7AB6DF462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600"/>
            <a:ext cx="8458200" cy="3543300"/>
          </a:xfrm>
          <a:prstGeom prst="rect">
            <a:avLst/>
          </a:prstGeom>
        </p:spPr>
      </p:pic>
      <p:sp>
        <p:nvSpPr>
          <p:cNvPr id="5" name="TextBox 4">
            <a:extLst>
              <a:ext uri="{FF2B5EF4-FFF2-40B4-BE49-F238E27FC236}">
                <a16:creationId xmlns:a16="http://schemas.microsoft.com/office/drawing/2014/main" id="{B34E91EB-124C-42E1-B7C3-9C2B0D4B4B8E}"/>
              </a:ext>
            </a:extLst>
          </p:cNvPr>
          <p:cNvSpPr txBox="1"/>
          <p:nvPr/>
        </p:nvSpPr>
        <p:spPr>
          <a:xfrm>
            <a:off x="457200" y="4629150"/>
            <a:ext cx="8305800" cy="1015663"/>
          </a:xfrm>
          <a:prstGeom prst="rect">
            <a:avLst/>
          </a:prstGeom>
          <a:noFill/>
        </p:spPr>
        <p:txBody>
          <a:bodyPr wrap="square" rtlCol="0">
            <a:spAutoFit/>
          </a:bodyPr>
          <a:lstStyle/>
          <a:p>
            <a:r>
              <a:rPr lang="en-US" sz="2000" b="1" dirty="0" err="1"/>
              <a:t>চাকমাদের</a:t>
            </a:r>
            <a:r>
              <a:rPr lang="en-US" sz="2000" b="1" dirty="0"/>
              <a:t> </a:t>
            </a:r>
            <a:r>
              <a:rPr lang="en-US" sz="2000" b="1" dirty="0" err="1"/>
              <a:t>প্রিয়</a:t>
            </a:r>
            <a:r>
              <a:rPr lang="en-US" sz="2000" b="1" dirty="0"/>
              <a:t> </a:t>
            </a:r>
            <a:r>
              <a:rPr lang="en-US" sz="2000" b="1" dirty="0" err="1"/>
              <a:t>খাদ্য</a:t>
            </a:r>
            <a:r>
              <a:rPr lang="en-US" sz="2000" b="1" dirty="0"/>
              <a:t> </a:t>
            </a:r>
            <a:r>
              <a:rPr lang="en-US" sz="2000" b="1" dirty="0" err="1"/>
              <a:t>বাঁশ</a:t>
            </a:r>
            <a:r>
              <a:rPr lang="en-US" sz="2000" b="1" dirty="0"/>
              <a:t>   </a:t>
            </a:r>
            <a:r>
              <a:rPr lang="en-US" sz="2000" b="1" dirty="0" err="1"/>
              <a:t>কোড়াল</a:t>
            </a:r>
            <a:r>
              <a:rPr lang="en-US" sz="2000" b="1" dirty="0"/>
              <a:t>  । </a:t>
            </a:r>
            <a:r>
              <a:rPr lang="en-US" sz="2000" b="1" dirty="0" err="1"/>
              <a:t>বাঁশ</a:t>
            </a:r>
            <a:r>
              <a:rPr lang="en-US" sz="2000" b="1" dirty="0"/>
              <a:t> </a:t>
            </a:r>
            <a:r>
              <a:rPr lang="en-US" sz="2000" b="1" dirty="0" err="1"/>
              <a:t>কোড়ালকে</a:t>
            </a:r>
            <a:r>
              <a:rPr lang="en-US" sz="2000" b="1" dirty="0"/>
              <a:t>   </a:t>
            </a:r>
            <a:r>
              <a:rPr lang="en-US" sz="2000" b="1" dirty="0" err="1"/>
              <a:t>আনেকে</a:t>
            </a:r>
            <a:r>
              <a:rPr lang="en-US" sz="2000" b="1" dirty="0"/>
              <a:t> </a:t>
            </a:r>
            <a:r>
              <a:rPr lang="en-US" sz="2000" b="1" dirty="0" err="1"/>
              <a:t>আবার</a:t>
            </a:r>
            <a:r>
              <a:rPr lang="en-US" sz="2000" b="1" dirty="0"/>
              <a:t> </a:t>
            </a:r>
            <a:r>
              <a:rPr lang="en-US" sz="2000" b="1" dirty="0" err="1"/>
              <a:t>বাচ্ছুরি</a:t>
            </a:r>
            <a:r>
              <a:rPr lang="en-US" sz="2000" b="1" dirty="0"/>
              <a:t> </a:t>
            </a:r>
            <a:r>
              <a:rPr lang="en-US" sz="2000" b="1" dirty="0" err="1"/>
              <a:t>নামে</a:t>
            </a:r>
            <a:r>
              <a:rPr lang="en-US" sz="2000" b="1" dirty="0"/>
              <a:t> </a:t>
            </a:r>
            <a:r>
              <a:rPr lang="en-US" sz="2000" b="1" dirty="0" err="1"/>
              <a:t>ডাকে</a:t>
            </a:r>
            <a:r>
              <a:rPr lang="en-US" sz="2000" b="1" dirty="0"/>
              <a:t> । </a:t>
            </a:r>
            <a:r>
              <a:rPr lang="en-US" sz="2000" b="1" dirty="0" err="1"/>
              <a:t>এছাড়া</a:t>
            </a:r>
            <a:r>
              <a:rPr lang="en-US" sz="2000" b="1" dirty="0"/>
              <a:t> </a:t>
            </a:r>
            <a:r>
              <a:rPr lang="en-US" sz="2000" b="1" dirty="0" err="1"/>
              <a:t>সিদোল</a:t>
            </a:r>
            <a:r>
              <a:rPr lang="en-US" sz="2000" b="1" dirty="0"/>
              <a:t> </a:t>
            </a:r>
            <a:r>
              <a:rPr lang="en-US" sz="2000" b="1" dirty="0" err="1"/>
              <a:t>নামের</a:t>
            </a:r>
            <a:r>
              <a:rPr lang="en-US" sz="2000" b="1" dirty="0"/>
              <a:t> </a:t>
            </a:r>
            <a:r>
              <a:rPr lang="en-US" sz="2000" b="1" dirty="0" err="1"/>
              <a:t>এক</a:t>
            </a:r>
            <a:r>
              <a:rPr lang="en-US" sz="2000" b="1" dirty="0"/>
              <a:t> </a:t>
            </a:r>
            <a:r>
              <a:rPr lang="en-US" sz="2000" b="1" dirty="0" err="1"/>
              <a:t>প্রকার</a:t>
            </a:r>
            <a:r>
              <a:rPr lang="en-US" sz="2000" b="1" dirty="0"/>
              <a:t> </a:t>
            </a:r>
            <a:r>
              <a:rPr lang="en-US" sz="2000" b="1" dirty="0" err="1"/>
              <a:t>সুস্বাদু</a:t>
            </a:r>
            <a:r>
              <a:rPr lang="en-US" sz="2000" b="1" dirty="0"/>
              <a:t> </a:t>
            </a:r>
            <a:r>
              <a:rPr lang="en-US" sz="2000" b="1" dirty="0" err="1"/>
              <a:t>খাবার</a:t>
            </a:r>
            <a:r>
              <a:rPr lang="en-US" sz="2000" b="1" dirty="0"/>
              <a:t> </a:t>
            </a:r>
            <a:r>
              <a:rPr lang="en-US" sz="2000" b="1" dirty="0" err="1"/>
              <a:t>চাকমারা</a:t>
            </a:r>
            <a:r>
              <a:rPr lang="en-US" sz="2000" b="1" dirty="0"/>
              <a:t> </a:t>
            </a:r>
            <a:r>
              <a:rPr lang="en-US" sz="2000" b="1" dirty="0" err="1"/>
              <a:t>খায়</a:t>
            </a:r>
            <a:r>
              <a:rPr lang="en-US" sz="2000" b="1" dirty="0"/>
              <a:t> </a:t>
            </a:r>
          </a:p>
        </p:txBody>
      </p:sp>
    </p:spTree>
    <p:extLst>
      <p:ext uri="{BB962C8B-B14F-4D97-AF65-F5344CB8AC3E}">
        <p14:creationId xmlns:p14="http://schemas.microsoft.com/office/powerpoint/2010/main" val="27879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27F766-E31B-45A4-8856-921E88974FFE}"/>
              </a:ext>
            </a:extLst>
          </p:cNvPr>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8722217C-19B9-4D87-BF9D-B9BA9BFA5EC8}"/>
              </a:ext>
            </a:extLst>
          </p:cNvPr>
          <p:cNvSpPr/>
          <p:nvPr/>
        </p:nvSpPr>
        <p:spPr>
          <a:xfrm>
            <a:off x="304800" y="304800"/>
            <a:ext cx="85344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5FE82B5C-F7B0-48EC-911C-26729232845E}"/>
              </a:ext>
            </a:extLst>
          </p:cNvPr>
          <p:cNvSpPr txBox="1"/>
          <p:nvPr/>
        </p:nvSpPr>
        <p:spPr>
          <a:xfrm>
            <a:off x="609600" y="304800"/>
            <a:ext cx="8229600" cy="584775"/>
          </a:xfrm>
          <a:prstGeom prst="rect">
            <a:avLst/>
          </a:prstGeom>
          <a:noFill/>
        </p:spPr>
        <p:txBody>
          <a:bodyPr wrap="square" rtlCol="0">
            <a:spAutoFit/>
          </a:bodyPr>
          <a:lstStyle/>
          <a:p>
            <a:pPr algn="ctr" eaLnBrk="1" hangingPunct="1">
              <a:defRPr/>
            </a:pPr>
            <a:r>
              <a:rPr lang="bn-BD" altLang="en-US" sz="3200" b="1" dirty="0">
                <a:effectLst>
                  <a:outerShdw blurRad="38100" dist="38100" dir="2700000" algn="tl">
                    <a:srgbClr val="FFFFFF"/>
                  </a:outerShdw>
                </a:effectLst>
                <a:latin typeface="NikoshBAN" panose="02000000000000000000" pitchFamily="2" charset="0"/>
                <a:cs typeface="NikoshBAN" panose="02000000000000000000" pitchFamily="2" charset="0"/>
              </a:rPr>
              <a:t>জোড়ায় কাজ</a:t>
            </a:r>
          </a:p>
        </p:txBody>
      </p:sp>
      <p:sp>
        <p:nvSpPr>
          <p:cNvPr id="5" name="TextBox 4">
            <a:extLst>
              <a:ext uri="{FF2B5EF4-FFF2-40B4-BE49-F238E27FC236}">
                <a16:creationId xmlns:a16="http://schemas.microsoft.com/office/drawing/2014/main" id="{14786418-1347-4BEF-9C64-38357A8C4B08}"/>
              </a:ext>
            </a:extLst>
          </p:cNvPr>
          <p:cNvSpPr txBox="1"/>
          <p:nvPr/>
        </p:nvSpPr>
        <p:spPr>
          <a:xfrm>
            <a:off x="1295400" y="5334000"/>
            <a:ext cx="7086600" cy="461665"/>
          </a:xfrm>
          <a:prstGeom prst="rect">
            <a:avLst/>
          </a:prstGeom>
          <a:noFill/>
        </p:spPr>
        <p:txBody>
          <a:bodyPr wrap="square" rtlCol="0">
            <a:spAutoFit/>
          </a:bodyPr>
          <a:lstStyle/>
          <a:p>
            <a:pPr marL="742950" indent="-742950">
              <a:buFont typeface="+mj-lt"/>
              <a:buAutoNum type="arabicPeriod"/>
            </a:pPr>
            <a:r>
              <a:rPr lang="en-US" sz="2400" b="1" dirty="0" err="1"/>
              <a:t>চাকমাদের</a:t>
            </a:r>
            <a:r>
              <a:rPr lang="en-US" sz="2400" b="1" dirty="0"/>
              <a:t>  </a:t>
            </a:r>
            <a:r>
              <a:rPr lang="en-US" sz="2400" b="1" dirty="0" err="1"/>
              <a:t>খাদ্যর</a:t>
            </a:r>
            <a:r>
              <a:rPr lang="en-US" sz="2400" b="1" dirty="0"/>
              <a:t>  </a:t>
            </a:r>
            <a:r>
              <a:rPr lang="en-US" sz="2400" b="1" dirty="0" err="1"/>
              <a:t>একটি</a:t>
            </a:r>
            <a:r>
              <a:rPr lang="en-US" sz="2400" b="1" dirty="0"/>
              <a:t> </a:t>
            </a:r>
            <a:r>
              <a:rPr lang="en-US" sz="2400" b="1" dirty="0" err="1"/>
              <a:t>তালিকা</a:t>
            </a:r>
            <a:r>
              <a:rPr lang="en-US" sz="2400" b="1" dirty="0"/>
              <a:t> </a:t>
            </a:r>
            <a:r>
              <a:rPr lang="en-US" sz="2400" b="1" dirty="0" err="1"/>
              <a:t>কর</a:t>
            </a:r>
            <a:r>
              <a:rPr lang="en-US" sz="2400" b="1" dirty="0"/>
              <a:t> </a:t>
            </a:r>
          </a:p>
        </p:txBody>
      </p:sp>
      <p:pic>
        <p:nvPicPr>
          <p:cNvPr id="11" name="Picture 10">
            <a:extLst>
              <a:ext uri="{FF2B5EF4-FFF2-40B4-BE49-F238E27FC236}">
                <a16:creationId xmlns:a16="http://schemas.microsoft.com/office/drawing/2014/main" id="{9FBAC06C-E109-4E29-879E-FA85EA573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889575"/>
            <a:ext cx="7901609" cy="3947756"/>
          </a:xfrm>
          <a:prstGeom prst="rect">
            <a:avLst/>
          </a:prstGeom>
        </p:spPr>
      </p:pic>
    </p:spTree>
    <p:extLst>
      <p:ext uri="{BB962C8B-B14F-4D97-AF65-F5344CB8AC3E}">
        <p14:creationId xmlns:p14="http://schemas.microsoft.com/office/powerpoint/2010/main" val="108114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CA0786-1968-42B4-B08D-17D7CFDE8F8C}"/>
              </a:ext>
            </a:extLst>
          </p:cNvPr>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2C25A86F-C65F-4F55-A232-769935E04352}"/>
              </a:ext>
            </a:extLst>
          </p:cNvPr>
          <p:cNvSpPr/>
          <p:nvPr/>
        </p:nvSpPr>
        <p:spPr>
          <a:xfrm>
            <a:off x="342900" y="300335"/>
            <a:ext cx="84582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63A83E2D-A87D-4AEC-851E-86DF26D95A22}"/>
              </a:ext>
            </a:extLst>
          </p:cNvPr>
          <p:cNvSpPr txBox="1"/>
          <p:nvPr/>
        </p:nvSpPr>
        <p:spPr>
          <a:xfrm>
            <a:off x="2514600" y="381000"/>
            <a:ext cx="6134100" cy="523220"/>
          </a:xfrm>
          <a:prstGeom prst="rect">
            <a:avLst/>
          </a:prstGeom>
          <a:noFill/>
        </p:spPr>
        <p:txBody>
          <a:bodyPr wrap="square" rtlCol="0">
            <a:spAutoFit/>
          </a:bodyPr>
          <a:lstStyle/>
          <a:p>
            <a:r>
              <a:rPr lang="en-US" sz="2800" b="1" dirty="0" err="1"/>
              <a:t>চাকমাদের</a:t>
            </a:r>
            <a:r>
              <a:rPr lang="en-US" sz="2800" b="1" dirty="0"/>
              <a:t>  </a:t>
            </a:r>
            <a:r>
              <a:rPr lang="en-US" sz="2800" b="1" dirty="0" err="1"/>
              <a:t>খেলাধুলা</a:t>
            </a:r>
            <a:r>
              <a:rPr lang="en-US" sz="2800" b="1" dirty="0"/>
              <a:t>  </a:t>
            </a:r>
          </a:p>
        </p:txBody>
      </p:sp>
      <p:pic>
        <p:nvPicPr>
          <p:cNvPr id="6" name="Picture 5">
            <a:extLst>
              <a:ext uri="{FF2B5EF4-FFF2-40B4-BE49-F238E27FC236}">
                <a16:creationId xmlns:a16="http://schemas.microsoft.com/office/drawing/2014/main" id="{9F450F96-AAEC-4F2C-8C21-18A0638D8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94" y="1017776"/>
            <a:ext cx="3838575" cy="2106424"/>
          </a:xfrm>
          <a:prstGeom prst="rect">
            <a:avLst/>
          </a:prstGeom>
        </p:spPr>
      </p:pic>
      <p:pic>
        <p:nvPicPr>
          <p:cNvPr id="8" name="Picture 7">
            <a:extLst>
              <a:ext uri="{FF2B5EF4-FFF2-40B4-BE49-F238E27FC236}">
                <a16:creationId xmlns:a16="http://schemas.microsoft.com/office/drawing/2014/main" id="{BF4E53A6-85DB-4A36-90E6-DA90C14FD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569" y="904220"/>
            <a:ext cx="3528599" cy="2313303"/>
          </a:xfrm>
          <a:prstGeom prst="rect">
            <a:avLst/>
          </a:prstGeom>
        </p:spPr>
      </p:pic>
      <p:pic>
        <p:nvPicPr>
          <p:cNvPr id="10" name="Picture 9">
            <a:extLst>
              <a:ext uri="{FF2B5EF4-FFF2-40B4-BE49-F238E27FC236}">
                <a16:creationId xmlns:a16="http://schemas.microsoft.com/office/drawing/2014/main" id="{CC1A7C75-2C19-4A3F-9232-92BEECC35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5" y="3886200"/>
            <a:ext cx="3838575" cy="2057400"/>
          </a:xfrm>
          <a:prstGeom prst="rect">
            <a:avLst/>
          </a:prstGeom>
        </p:spPr>
      </p:pic>
      <p:pic>
        <p:nvPicPr>
          <p:cNvPr id="12" name="Picture 11">
            <a:extLst>
              <a:ext uri="{FF2B5EF4-FFF2-40B4-BE49-F238E27FC236}">
                <a16:creationId xmlns:a16="http://schemas.microsoft.com/office/drawing/2014/main" id="{CD046472-F595-4BE8-8B18-9983E3E58F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6666" y="3733801"/>
            <a:ext cx="3528599" cy="2155186"/>
          </a:xfrm>
          <a:prstGeom prst="rect">
            <a:avLst/>
          </a:prstGeom>
        </p:spPr>
      </p:pic>
      <p:sp>
        <p:nvSpPr>
          <p:cNvPr id="13" name="TextBox 12">
            <a:extLst>
              <a:ext uri="{FF2B5EF4-FFF2-40B4-BE49-F238E27FC236}">
                <a16:creationId xmlns:a16="http://schemas.microsoft.com/office/drawing/2014/main" id="{D8D6B906-B99F-49C8-A3A9-5D95CC1B9802}"/>
              </a:ext>
            </a:extLst>
          </p:cNvPr>
          <p:cNvSpPr txBox="1"/>
          <p:nvPr/>
        </p:nvSpPr>
        <p:spPr>
          <a:xfrm>
            <a:off x="1371600" y="5943600"/>
            <a:ext cx="2819400" cy="461665"/>
          </a:xfrm>
          <a:prstGeom prst="rect">
            <a:avLst/>
          </a:prstGeom>
          <a:noFill/>
        </p:spPr>
        <p:txBody>
          <a:bodyPr wrap="square" rtlCol="0">
            <a:spAutoFit/>
          </a:bodyPr>
          <a:lstStyle/>
          <a:p>
            <a:r>
              <a:rPr lang="en-US" sz="2400" b="1" dirty="0" err="1"/>
              <a:t>হাডু</a:t>
            </a:r>
            <a:r>
              <a:rPr lang="en-US" sz="2400" b="1" dirty="0"/>
              <a:t> </a:t>
            </a:r>
            <a:r>
              <a:rPr lang="en-US" sz="2400" b="1" dirty="0" err="1"/>
              <a:t>ডু</a:t>
            </a:r>
            <a:r>
              <a:rPr lang="en-US" sz="2400" b="1" dirty="0"/>
              <a:t> </a:t>
            </a:r>
          </a:p>
        </p:txBody>
      </p:sp>
      <p:sp>
        <p:nvSpPr>
          <p:cNvPr id="14" name="TextBox 13">
            <a:extLst>
              <a:ext uri="{FF2B5EF4-FFF2-40B4-BE49-F238E27FC236}">
                <a16:creationId xmlns:a16="http://schemas.microsoft.com/office/drawing/2014/main" id="{D36BD829-7582-4D8F-A5A2-08FFA4891EFD}"/>
              </a:ext>
            </a:extLst>
          </p:cNvPr>
          <p:cNvSpPr txBox="1"/>
          <p:nvPr/>
        </p:nvSpPr>
        <p:spPr>
          <a:xfrm>
            <a:off x="6248400" y="3272136"/>
            <a:ext cx="2400300" cy="461665"/>
          </a:xfrm>
          <a:prstGeom prst="rect">
            <a:avLst/>
          </a:prstGeom>
          <a:noFill/>
        </p:spPr>
        <p:txBody>
          <a:bodyPr wrap="square" rtlCol="0">
            <a:spAutoFit/>
          </a:bodyPr>
          <a:lstStyle/>
          <a:p>
            <a:r>
              <a:rPr lang="en-US" sz="2400" b="1" dirty="0" err="1"/>
              <a:t>কুস্তি</a:t>
            </a:r>
            <a:r>
              <a:rPr lang="en-US" dirty="0"/>
              <a:t> </a:t>
            </a:r>
          </a:p>
        </p:txBody>
      </p:sp>
      <p:sp>
        <p:nvSpPr>
          <p:cNvPr id="15" name="TextBox 14">
            <a:extLst>
              <a:ext uri="{FF2B5EF4-FFF2-40B4-BE49-F238E27FC236}">
                <a16:creationId xmlns:a16="http://schemas.microsoft.com/office/drawing/2014/main" id="{63023EBD-0339-405C-9D0D-CB8984EC8F78}"/>
              </a:ext>
            </a:extLst>
          </p:cNvPr>
          <p:cNvSpPr txBox="1"/>
          <p:nvPr/>
        </p:nvSpPr>
        <p:spPr>
          <a:xfrm>
            <a:off x="1371600" y="3276600"/>
            <a:ext cx="2971800" cy="461665"/>
          </a:xfrm>
          <a:prstGeom prst="rect">
            <a:avLst/>
          </a:prstGeom>
          <a:noFill/>
        </p:spPr>
        <p:txBody>
          <a:bodyPr wrap="square" rtlCol="0">
            <a:spAutoFit/>
          </a:bodyPr>
          <a:lstStyle/>
          <a:p>
            <a:r>
              <a:rPr lang="en-US" sz="2400" b="1" dirty="0" err="1"/>
              <a:t>ঘিলাখারা</a:t>
            </a:r>
            <a:r>
              <a:rPr lang="en-US" dirty="0"/>
              <a:t> </a:t>
            </a:r>
          </a:p>
        </p:txBody>
      </p:sp>
      <p:sp>
        <p:nvSpPr>
          <p:cNvPr id="16" name="TextBox 15">
            <a:extLst>
              <a:ext uri="{FF2B5EF4-FFF2-40B4-BE49-F238E27FC236}">
                <a16:creationId xmlns:a16="http://schemas.microsoft.com/office/drawing/2014/main" id="{11B8CBDE-BD5C-4607-8BF0-F717107D7939}"/>
              </a:ext>
            </a:extLst>
          </p:cNvPr>
          <p:cNvSpPr txBox="1"/>
          <p:nvPr/>
        </p:nvSpPr>
        <p:spPr>
          <a:xfrm>
            <a:off x="6248400" y="5943600"/>
            <a:ext cx="2209800" cy="461665"/>
          </a:xfrm>
          <a:prstGeom prst="rect">
            <a:avLst/>
          </a:prstGeom>
          <a:noFill/>
        </p:spPr>
        <p:txBody>
          <a:bodyPr wrap="square" rtlCol="0">
            <a:spAutoFit/>
          </a:bodyPr>
          <a:lstStyle/>
          <a:p>
            <a:r>
              <a:rPr lang="en-US" sz="2400" b="1" dirty="0" err="1"/>
              <a:t>বউচি</a:t>
            </a:r>
            <a:r>
              <a:rPr lang="en-US" dirty="0"/>
              <a:t> </a:t>
            </a:r>
          </a:p>
        </p:txBody>
      </p:sp>
    </p:spTree>
    <p:extLst>
      <p:ext uri="{BB962C8B-B14F-4D97-AF65-F5344CB8AC3E}">
        <p14:creationId xmlns:p14="http://schemas.microsoft.com/office/powerpoint/2010/main" val="1599653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091230-43C8-433D-B66B-363C6CC74ED3}"/>
              </a:ext>
            </a:extLst>
          </p:cNvPr>
          <p:cNvSpPr/>
          <p:nvPr/>
        </p:nvSpPr>
        <p:spPr>
          <a:xfrm>
            <a:off x="152400" y="152400"/>
            <a:ext cx="8763000" cy="6400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5D1E5AFB-38A8-4AD5-A6DB-F1137BD5B909}"/>
              </a:ext>
            </a:extLst>
          </p:cNvPr>
          <p:cNvSpPr/>
          <p:nvPr/>
        </p:nvSpPr>
        <p:spPr>
          <a:xfrm>
            <a:off x="381000" y="304800"/>
            <a:ext cx="8382000" cy="6019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8FAC06F1-6D33-49A0-A3BD-10EB3B165816}"/>
              </a:ext>
            </a:extLst>
          </p:cNvPr>
          <p:cNvSpPr txBox="1"/>
          <p:nvPr/>
        </p:nvSpPr>
        <p:spPr>
          <a:xfrm>
            <a:off x="3657600" y="533400"/>
            <a:ext cx="4648200" cy="461665"/>
          </a:xfrm>
          <a:prstGeom prst="rect">
            <a:avLst/>
          </a:prstGeom>
          <a:noFill/>
        </p:spPr>
        <p:txBody>
          <a:bodyPr wrap="square" rtlCol="0">
            <a:spAutoFit/>
          </a:bodyPr>
          <a:lstStyle/>
          <a:p>
            <a:r>
              <a:rPr lang="en-US" sz="2400" b="1" dirty="0" err="1"/>
              <a:t>বিজু</a:t>
            </a:r>
            <a:r>
              <a:rPr lang="en-US" sz="2400" b="1" dirty="0"/>
              <a:t> </a:t>
            </a:r>
            <a:r>
              <a:rPr lang="en-US" sz="2400" b="1" dirty="0" err="1"/>
              <a:t>উৎসব</a:t>
            </a:r>
            <a:r>
              <a:rPr lang="en-US" sz="2400" b="1" dirty="0"/>
              <a:t>   </a:t>
            </a:r>
          </a:p>
        </p:txBody>
      </p:sp>
      <p:pic>
        <p:nvPicPr>
          <p:cNvPr id="5" name="Picture 4">
            <a:extLst>
              <a:ext uri="{FF2B5EF4-FFF2-40B4-BE49-F238E27FC236}">
                <a16:creationId xmlns:a16="http://schemas.microsoft.com/office/drawing/2014/main" id="{5F0A60F0-5E1A-479C-A49D-4901EEA1E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1791" y="1134213"/>
            <a:ext cx="4344349" cy="4719935"/>
          </a:xfrm>
          <a:prstGeom prst="rect">
            <a:avLst/>
          </a:prstGeom>
        </p:spPr>
      </p:pic>
      <p:pic>
        <p:nvPicPr>
          <p:cNvPr id="8" name="Picture 7">
            <a:extLst>
              <a:ext uri="{FF2B5EF4-FFF2-40B4-BE49-F238E27FC236}">
                <a16:creationId xmlns:a16="http://schemas.microsoft.com/office/drawing/2014/main" id="{BE5B556B-CD0B-4667-81BC-15232C11F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57" y="1295400"/>
            <a:ext cx="3638550" cy="4529178"/>
          </a:xfrm>
          <a:prstGeom prst="rect">
            <a:avLst/>
          </a:prstGeom>
        </p:spPr>
      </p:pic>
    </p:spTree>
    <p:extLst>
      <p:ext uri="{BB962C8B-B14F-4D97-AF65-F5344CB8AC3E}">
        <p14:creationId xmlns:p14="http://schemas.microsoft.com/office/powerpoint/2010/main" val="248928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1326-11A6-4AE5-80E7-853ECB2AF8E0}"/>
              </a:ext>
            </a:extLst>
          </p:cNvPr>
          <p:cNvSpPr/>
          <p:nvPr/>
        </p:nvSpPr>
        <p:spPr>
          <a:xfrm>
            <a:off x="76200" y="76200"/>
            <a:ext cx="8915400" cy="6705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DF2C06E9-5944-4C34-AD40-03FCEDB2B468}"/>
              </a:ext>
            </a:extLst>
          </p:cNvPr>
          <p:cNvSpPr/>
          <p:nvPr/>
        </p:nvSpPr>
        <p:spPr>
          <a:xfrm>
            <a:off x="152400" y="195470"/>
            <a:ext cx="8686800" cy="624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a:extLst>
              <a:ext uri="{FF2B5EF4-FFF2-40B4-BE49-F238E27FC236}">
                <a16:creationId xmlns:a16="http://schemas.microsoft.com/office/drawing/2014/main" id="{475C639D-FE39-40A5-BE6A-7E8809819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81000"/>
            <a:ext cx="8382000" cy="4876800"/>
          </a:xfrm>
          <a:prstGeom prst="rect">
            <a:avLst/>
          </a:prstGeom>
        </p:spPr>
      </p:pic>
      <p:sp>
        <p:nvSpPr>
          <p:cNvPr id="9" name="TextBox 8">
            <a:extLst>
              <a:ext uri="{FF2B5EF4-FFF2-40B4-BE49-F238E27FC236}">
                <a16:creationId xmlns:a16="http://schemas.microsoft.com/office/drawing/2014/main" id="{93D6F537-2B0F-4A00-B88A-A9AA73C9D706}"/>
              </a:ext>
            </a:extLst>
          </p:cNvPr>
          <p:cNvSpPr txBox="1"/>
          <p:nvPr/>
        </p:nvSpPr>
        <p:spPr>
          <a:xfrm>
            <a:off x="3124200" y="381000"/>
            <a:ext cx="3733800" cy="707886"/>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দলগত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endParaRPr lang="en-US" sz="4000" b="1"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378EA703-FAB4-409C-828B-C59F516B7877}"/>
              </a:ext>
            </a:extLst>
          </p:cNvPr>
          <p:cNvSpPr txBox="1"/>
          <p:nvPr/>
        </p:nvSpPr>
        <p:spPr>
          <a:xfrm>
            <a:off x="205409" y="5244548"/>
            <a:ext cx="8610600" cy="830997"/>
          </a:xfrm>
          <a:prstGeom prst="rect">
            <a:avLst/>
          </a:prstGeom>
          <a:noFill/>
        </p:spPr>
        <p:txBody>
          <a:bodyPr wrap="square" rtlCol="0">
            <a:spAutoFit/>
          </a:bodyPr>
          <a:lstStyle/>
          <a:p>
            <a:r>
              <a:rPr lang="en-US" sz="2400" b="1" dirty="0" err="1"/>
              <a:t>চাকমাদের</a:t>
            </a:r>
            <a:r>
              <a:rPr lang="en-US" sz="2400" b="1" dirty="0"/>
              <a:t> </a:t>
            </a:r>
            <a:r>
              <a:rPr lang="en-US" sz="2400" b="1" dirty="0" err="1"/>
              <a:t>সামাজিক</a:t>
            </a:r>
            <a:r>
              <a:rPr lang="en-US" sz="2400" b="1" dirty="0"/>
              <a:t> ও </a:t>
            </a:r>
            <a:r>
              <a:rPr lang="en-US" sz="2400" b="1" dirty="0" err="1"/>
              <a:t>অর্থনৈতিক</a:t>
            </a:r>
            <a:r>
              <a:rPr lang="en-US" sz="2400" b="1" dirty="0"/>
              <a:t> </a:t>
            </a:r>
            <a:r>
              <a:rPr lang="en-US" sz="2400" b="1" dirty="0" err="1"/>
              <a:t>জীবনের</a:t>
            </a:r>
            <a:r>
              <a:rPr lang="en-US" sz="2400" b="1" dirty="0"/>
              <a:t> </a:t>
            </a:r>
            <a:r>
              <a:rPr lang="en-US" sz="2400" b="1" dirty="0" err="1"/>
              <a:t>প্রধান</a:t>
            </a:r>
            <a:r>
              <a:rPr lang="en-US" sz="2400" b="1" dirty="0"/>
              <a:t> </a:t>
            </a:r>
            <a:r>
              <a:rPr lang="en-US" sz="2400" b="1" dirty="0" err="1"/>
              <a:t>বৈশিষ্ট্যগুলো</a:t>
            </a:r>
            <a:r>
              <a:rPr lang="en-US" sz="2400" b="1" dirty="0"/>
              <a:t> </a:t>
            </a:r>
            <a:r>
              <a:rPr lang="en-US" sz="2400" b="1" dirty="0" err="1"/>
              <a:t>লিখ</a:t>
            </a:r>
            <a:r>
              <a:rPr lang="en-US" sz="2400" b="1" dirty="0"/>
              <a:t> ।  </a:t>
            </a:r>
          </a:p>
        </p:txBody>
      </p:sp>
    </p:spTree>
    <p:extLst>
      <p:ext uri="{BB962C8B-B14F-4D97-AF65-F5344CB8AC3E}">
        <p14:creationId xmlns:p14="http://schemas.microsoft.com/office/powerpoint/2010/main" val="389533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BDAD8B-1292-44F3-812C-8E5652998A29}"/>
              </a:ext>
            </a:extLst>
          </p:cNvPr>
          <p:cNvSpPr/>
          <p:nvPr/>
        </p:nvSpPr>
        <p:spPr>
          <a:xfrm>
            <a:off x="228600" y="152400"/>
            <a:ext cx="876300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28BE0B88-9966-4F38-A28C-A9554B827647}"/>
              </a:ext>
            </a:extLst>
          </p:cNvPr>
          <p:cNvSpPr/>
          <p:nvPr/>
        </p:nvSpPr>
        <p:spPr>
          <a:xfrm>
            <a:off x="457200" y="311426"/>
            <a:ext cx="8458200" cy="624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6944FD6E-D2F3-44E7-836E-5D3B5E3CA733}"/>
              </a:ext>
            </a:extLst>
          </p:cNvPr>
          <p:cNvSpPr txBox="1"/>
          <p:nvPr/>
        </p:nvSpPr>
        <p:spPr>
          <a:xfrm>
            <a:off x="1371600" y="1600200"/>
            <a:ext cx="6934200" cy="4154984"/>
          </a:xfrm>
          <a:prstGeom prst="rect">
            <a:avLst/>
          </a:prstGeom>
          <a:noFill/>
        </p:spPr>
        <p:txBody>
          <a:bodyPr wrap="square" rtlCol="0">
            <a:spAutoFit/>
          </a:bodyPr>
          <a:lstStyle/>
          <a:p>
            <a:pPr marL="457200" indent="-457200">
              <a:buFont typeface="Wingdings" panose="05000000000000000000" pitchFamily="2" charset="2"/>
              <a:buChar char="v"/>
            </a:pPr>
            <a:r>
              <a:rPr lang="en-US" sz="2400" b="1" dirty="0" err="1">
                <a:latin typeface="NikoshBAN" pitchFamily="2" charset="0"/>
                <a:cs typeface="NikoshBAN" pitchFamily="2" charset="0"/>
              </a:rPr>
              <a:t>চাকমাদের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কৃষিকাজের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ধরন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a:t>
            </a:r>
            <a:r>
              <a:rPr lang="en-US" sz="2400" b="1" dirty="0">
                <a:latin typeface="NikoshBAN" pitchFamily="2" charset="0"/>
                <a:cs typeface="NikoshBAN" pitchFamily="2" charset="0"/>
              </a:rPr>
              <a:t>?</a:t>
            </a:r>
          </a:p>
          <a:p>
            <a:pPr marL="514350" indent="-514350">
              <a:buAutoNum type="arabicPeriod"/>
            </a:pPr>
            <a:endParaRPr lang="en-US" sz="2400" b="1" dirty="0">
              <a:latin typeface="NikoshBAN" pitchFamily="2" charset="0"/>
              <a:cs typeface="NikoshBAN" pitchFamily="2" charset="0"/>
            </a:endParaRPr>
          </a:p>
          <a:p>
            <a:pPr marL="457200" indent="-457200">
              <a:buFont typeface="Wingdings" panose="05000000000000000000" pitchFamily="2" charset="2"/>
              <a:buChar char="v"/>
            </a:pPr>
            <a:r>
              <a:rPr lang="en-US" sz="2400" b="1" dirty="0" err="1">
                <a:latin typeface="NikoshBAN" pitchFamily="2" charset="0"/>
                <a:cs typeface="NikoshBAN" pitchFamily="2" charset="0"/>
              </a:rPr>
              <a:t>মৌজার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প্রধানকে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হলা</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হয়</a:t>
            </a:r>
            <a:r>
              <a:rPr lang="en-US" sz="2400" b="1" dirty="0">
                <a:latin typeface="NikoshBAN" pitchFamily="2" charset="0"/>
                <a:cs typeface="NikoshBAN" pitchFamily="2" charset="0"/>
              </a:rPr>
              <a:t>?</a:t>
            </a:r>
          </a:p>
          <a:p>
            <a:endParaRPr lang="en-US" sz="2400" b="1" dirty="0">
              <a:latin typeface="NikoshBAN" pitchFamily="2" charset="0"/>
              <a:cs typeface="NikoshBAN" pitchFamily="2" charset="0"/>
            </a:endParaRPr>
          </a:p>
          <a:p>
            <a:pPr marL="457200" indent="-457200">
              <a:buFont typeface="Wingdings" panose="05000000000000000000" pitchFamily="2" charset="2"/>
              <a:buChar char="v"/>
            </a:pPr>
            <a:r>
              <a:rPr lang="en-US" sz="2400" b="1" dirty="0" err="1">
                <a:latin typeface="NikoshBAN" pitchFamily="2" charset="0"/>
                <a:cs typeface="NikoshBAN" pitchFamily="2" charset="0"/>
              </a:rPr>
              <a:t>চাকমাদের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খাবার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কোনটি</a:t>
            </a:r>
            <a:r>
              <a:rPr lang="en-US" sz="2400" b="1" dirty="0">
                <a:latin typeface="NikoshBAN" pitchFamily="2" charset="0"/>
                <a:cs typeface="NikoshBAN" pitchFamily="2" charset="0"/>
              </a:rPr>
              <a:t>?</a:t>
            </a:r>
          </a:p>
          <a:p>
            <a:endParaRPr lang="en-US" sz="2400" b="1" dirty="0">
              <a:latin typeface="NikoshBAN" pitchFamily="2" charset="0"/>
              <a:cs typeface="NikoshBAN" pitchFamily="2" charset="0"/>
            </a:endParaRPr>
          </a:p>
          <a:p>
            <a:pPr marL="457200" indent="-457200">
              <a:buFont typeface="Wingdings" panose="05000000000000000000" pitchFamily="2" charset="2"/>
              <a:buChar char="v"/>
            </a:pPr>
            <a:r>
              <a:rPr lang="en-US" sz="2400" b="1" dirty="0" err="1">
                <a:latin typeface="NikoshBAN" pitchFamily="2" charset="0"/>
                <a:cs typeface="NikoshBAN" pitchFamily="2" charset="0"/>
              </a:rPr>
              <a:t>কাদের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তুলনায়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চাকমারা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বেশি</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শিক্ষিত</a:t>
            </a:r>
            <a:r>
              <a:rPr lang="en-US" sz="2400" b="1" dirty="0">
                <a:latin typeface="NikoshBAN" pitchFamily="2" charset="0"/>
                <a:cs typeface="NikoshBAN" pitchFamily="2" charset="0"/>
              </a:rPr>
              <a:t> </a:t>
            </a:r>
          </a:p>
          <a:p>
            <a:endParaRPr lang="en-US" sz="2400" b="1" dirty="0">
              <a:latin typeface="NikoshBAN" pitchFamily="2" charset="0"/>
              <a:cs typeface="NikoshBAN" pitchFamily="2" charset="0"/>
            </a:endParaRPr>
          </a:p>
          <a:p>
            <a:pPr marL="457200" indent="-457200">
              <a:buFont typeface="Wingdings" panose="05000000000000000000" pitchFamily="2" charset="2"/>
              <a:buChar char="v"/>
            </a:pP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চাকমাদের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জনপ্রিয়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উৎসব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a:t>
            </a:r>
            <a:endParaRPr lang="en-US" sz="2400" b="1" dirty="0">
              <a:latin typeface="NikoshBAN" pitchFamily="2" charset="0"/>
              <a:cs typeface="NikoshBAN" pitchFamily="2" charset="0"/>
            </a:endParaRPr>
          </a:p>
          <a:p>
            <a:pPr marL="457200" indent="-457200">
              <a:buFont typeface="Wingdings" panose="05000000000000000000" pitchFamily="2" charset="2"/>
              <a:buChar char="v"/>
            </a:pPr>
            <a:endParaRPr lang="en-US" sz="2400" b="1" dirty="0">
              <a:latin typeface="NikoshBAN" pitchFamily="2" charset="0"/>
            </a:endParaRPr>
          </a:p>
          <a:p>
            <a:pPr marL="457200" indent="-457200">
              <a:buFont typeface="Wingdings" panose="05000000000000000000" pitchFamily="2" charset="2"/>
              <a:buChar char="v"/>
            </a:pPr>
            <a:r>
              <a:rPr lang="en-US" sz="2400" b="1" dirty="0" err="1">
                <a:latin typeface="NikoshBAN" pitchFamily="2" charset="0"/>
              </a:rPr>
              <a:t>চাকমাদের</a:t>
            </a:r>
            <a:r>
              <a:rPr lang="en-US" sz="2400" b="1" dirty="0">
                <a:latin typeface="NikoshBAN" pitchFamily="2" charset="0"/>
              </a:rPr>
              <a:t> </a:t>
            </a:r>
            <a:r>
              <a:rPr lang="en-US" sz="2400" b="1" dirty="0" err="1">
                <a:latin typeface="NikoshBAN" pitchFamily="2" charset="0"/>
              </a:rPr>
              <a:t>ছোট</a:t>
            </a:r>
            <a:r>
              <a:rPr lang="en-US" sz="2400" b="1" dirty="0">
                <a:latin typeface="NikoshBAN" pitchFamily="2" charset="0"/>
              </a:rPr>
              <a:t> </a:t>
            </a:r>
            <a:r>
              <a:rPr lang="en-US" sz="2400" b="1" dirty="0" err="1">
                <a:latin typeface="NikoshBAN" pitchFamily="2" charset="0"/>
              </a:rPr>
              <a:t>ছোট</a:t>
            </a:r>
            <a:r>
              <a:rPr lang="en-US" sz="2400" b="1" dirty="0">
                <a:latin typeface="NikoshBAN" pitchFamily="2" charset="0"/>
              </a:rPr>
              <a:t> </a:t>
            </a:r>
            <a:r>
              <a:rPr lang="en-US" sz="2400" b="1" dirty="0" err="1">
                <a:latin typeface="NikoshBAN" pitchFamily="2" charset="0"/>
              </a:rPr>
              <a:t>মেয়েরা</a:t>
            </a:r>
            <a:r>
              <a:rPr lang="en-US" sz="2400" b="1" dirty="0">
                <a:latin typeface="NikoshBAN" pitchFamily="2" charset="0"/>
              </a:rPr>
              <a:t> </a:t>
            </a:r>
            <a:r>
              <a:rPr lang="en-US" sz="2400" b="1" dirty="0" err="1">
                <a:latin typeface="NikoshBAN" pitchFamily="2" charset="0"/>
              </a:rPr>
              <a:t>কী</a:t>
            </a:r>
            <a:r>
              <a:rPr lang="en-US" sz="2400" b="1" dirty="0">
                <a:latin typeface="NikoshBAN" pitchFamily="2" charset="0"/>
              </a:rPr>
              <a:t> </a:t>
            </a:r>
            <a:r>
              <a:rPr lang="en-US" sz="2400" b="1" dirty="0" err="1">
                <a:latin typeface="NikoshBAN" pitchFamily="2" charset="0"/>
              </a:rPr>
              <a:t>খেলে</a:t>
            </a:r>
            <a:r>
              <a:rPr lang="en-US" sz="2400" b="1" dirty="0">
                <a:latin typeface="NikoshBAN" pitchFamily="2" charset="0"/>
              </a:rPr>
              <a:t> ? </a:t>
            </a:r>
            <a:endParaRPr lang="en-US" sz="2400" b="1" dirty="0"/>
          </a:p>
        </p:txBody>
      </p:sp>
      <p:sp>
        <p:nvSpPr>
          <p:cNvPr id="6" name="TextBox 5">
            <a:extLst>
              <a:ext uri="{FF2B5EF4-FFF2-40B4-BE49-F238E27FC236}">
                <a16:creationId xmlns:a16="http://schemas.microsoft.com/office/drawing/2014/main" id="{EB3E8F68-1C88-4B3F-A2C5-04A48284CAB8}"/>
              </a:ext>
            </a:extLst>
          </p:cNvPr>
          <p:cNvSpPr txBox="1"/>
          <p:nvPr/>
        </p:nvSpPr>
        <p:spPr>
          <a:xfrm>
            <a:off x="3048000" y="304800"/>
            <a:ext cx="4495800" cy="769441"/>
          </a:xfrm>
          <a:prstGeom prst="rect">
            <a:avLst/>
          </a:prstGeom>
          <a:noFill/>
        </p:spPr>
        <p:txBody>
          <a:bodyPr wrap="square" rtlCol="0">
            <a:spAutoFit/>
          </a:bodyPr>
          <a:lstStyle/>
          <a:p>
            <a:r>
              <a:rPr lang="en-US" sz="4400" b="1" dirty="0" err="1">
                <a:latin typeface="NikoshBAN" pitchFamily="2" charset="0"/>
                <a:cs typeface="NikoshBAN" pitchFamily="2" charset="0"/>
              </a:rPr>
              <a:t>মূলায়ন</a:t>
            </a:r>
            <a:endParaRPr lang="en-US" sz="4400" b="1" dirty="0"/>
          </a:p>
        </p:txBody>
      </p:sp>
    </p:spTree>
    <p:extLst>
      <p:ext uri="{BB962C8B-B14F-4D97-AF65-F5344CB8AC3E}">
        <p14:creationId xmlns:p14="http://schemas.microsoft.com/office/powerpoint/2010/main" val="3167698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B80D78-48AA-4D51-B8C4-987C228DDF3C}"/>
              </a:ext>
            </a:extLst>
          </p:cNvPr>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A58BFA4D-A640-4103-BA7E-C664C9BC0FAB}"/>
              </a:ext>
            </a:extLst>
          </p:cNvPr>
          <p:cNvSpPr/>
          <p:nvPr/>
        </p:nvSpPr>
        <p:spPr>
          <a:xfrm>
            <a:off x="381000" y="381000"/>
            <a:ext cx="8458200" cy="6096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68E0F5B1-B51A-4EAF-A96B-255DA375E307}"/>
              </a:ext>
            </a:extLst>
          </p:cNvPr>
          <p:cNvSpPr/>
          <p:nvPr/>
        </p:nvSpPr>
        <p:spPr>
          <a:xfrm>
            <a:off x="533400" y="533400"/>
            <a:ext cx="8153400" cy="5791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5" name="Picture 4" descr="প.jpg">
            <a:extLst>
              <a:ext uri="{FF2B5EF4-FFF2-40B4-BE49-F238E27FC236}">
                <a16:creationId xmlns:a16="http://schemas.microsoft.com/office/drawing/2014/main" id="{2177A400-E13F-4AC9-9250-81982A91B08D}"/>
              </a:ext>
            </a:extLst>
          </p:cNvPr>
          <p:cNvPicPr>
            <a:picLocks noChangeAspect="1"/>
          </p:cNvPicPr>
          <p:nvPr/>
        </p:nvPicPr>
        <p:blipFill>
          <a:blip r:embed="rId2"/>
          <a:stretch>
            <a:fillRect/>
          </a:stretch>
        </p:blipFill>
        <p:spPr>
          <a:xfrm>
            <a:off x="3543300" y="685800"/>
            <a:ext cx="1600200" cy="5486400"/>
          </a:xfrm>
          <a:prstGeom prst="rect">
            <a:avLst/>
          </a:prstGeom>
        </p:spPr>
      </p:pic>
      <p:sp>
        <p:nvSpPr>
          <p:cNvPr id="6" name="TextBox 5">
            <a:extLst>
              <a:ext uri="{FF2B5EF4-FFF2-40B4-BE49-F238E27FC236}">
                <a16:creationId xmlns:a16="http://schemas.microsoft.com/office/drawing/2014/main" id="{D23FCEAF-7033-417D-891F-AAE63E46C6BD}"/>
              </a:ext>
            </a:extLst>
          </p:cNvPr>
          <p:cNvSpPr txBox="1"/>
          <p:nvPr/>
        </p:nvSpPr>
        <p:spPr>
          <a:xfrm>
            <a:off x="762000" y="838200"/>
            <a:ext cx="3581400" cy="3847207"/>
          </a:xfrm>
          <a:prstGeom prst="rect">
            <a:avLst/>
          </a:prstGeom>
          <a:noFill/>
        </p:spPr>
        <p:txBody>
          <a:bodyPr wrap="square" rtlCol="0">
            <a:spAutoFit/>
          </a:bodyPr>
          <a:lstStyle/>
          <a:p>
            <a:r>
              <a:rPr lang="en-US" sz="2400" b="1" dirty="0" err="1"/>
              <a:t>শিক্ষক</a:t>
            </a:r>
            <a:r>
              <a:rPr lang="en-US" sz="2400" b="1" dirty="0"/>
              <a:t> </a:t>
            </a:r>
            <a:r>
              <a:rPr lang="en-US" sz="2400" b="1" dirty="0" err="1"/>
              <a:t>পরিচিতি</a:t>
            </a:r>
            <a:r>
              <a:rPr lang="en-US" sz="2400" b="1" dirty="0"/>
              <a:t> </a:t>
            </a:r>
          </a:p>
          <a:p>
            <a:endParaRPr lang="en-US" sz="2400" b="1" dirty="0"/>
          </a:p>
          <a:p>
            <a:r>
              <a:rPr lang="en-US" sz="2400" b="1" dirty="0" err="1"/>
              <a:t>তছলিমা</a:t>
            </a:r>
            <a:r>
              <a:rPr lang="en-US" sz="2400" b="1" dirty="0"/>
              <a:t> </a:t>
            </a:r>
            <a:r>
              <a:rPr lang="en-US" sz="2400" b="1" dirty="0" err="1"/>
              <a:t>ইয়াছমিন</a:t>
            </a:r>
            <a:r>
              <a:rPr lang="en-US" sz="2400" b="1" dirty="0"/>
              <a:t> </a:t>
            </a:r>
            <a:r>
              <a:rPr lang="en-US" sz="2400" b="1" dirty="0" err="1"/>
              <a:t>শিখা</a:t>
            </a:r>
            <a:r>
              <a:rPr lang="en-US" sz="2400" b="1" dirty="0"/>
              <a:t> </a:t>
            </a:r>
          </a:p>
          <a:p>
            <a:endParaRPr lang="en-US" sz="2400" b="1" dirty="0"/>
          </a:p>
          <a:p>
            <a:r>
              <a:rPr lang="en-US" sz="2400" b="1" dirty="0" err="1"/>
              <a:t>সিনিয়র</a:t>
            </a:r>
            <a:r>
              <a:rPr lang="en-US" sz="2400" b="1" dirty="0"/>
              <a:t> </a:t>
            </a:r>
            <a:r>
              <a:rPr lang="en-US" sz="2400" b="1" dirty="0" err="1"/>
              <a:t>শিক্ষিকা</a:t>
            </a:r>
            <a:r>
              <a:rPr lang="en-US" sz="2400" b="1" dirty="0"/>
              <a:t> </a:t>
            </a:r>
          </a:p>
          <a:p>
            <a:endParaRPr lang="en-US" sz="2400" b="1" dirty="0"/>
          </a:p>
          <a:p>
            <a:r>
              <a:rPr lang="en-US" sz="2400" b="1" dirty="0" err="1"/>
              <a:t>ধরমপুর</a:t>
            </a:r>
            <a:r>
              <a:rPr lang="en-US" sz="2400" b="1" dirty="0"/>
              <a:t> </a:t>
            </a:r>
            <a:r>
              <a:rPr lang="en-US" sz="2400" b="1" dirty="0" err="1"/>
              <a:t>মাধ্যমিক</a:t>
            </a:r>
            <a:r>
              <a:rPr lang="en-US" sz="2400" b="1" dirty="0"/>
              <a:t> </a:t>
            </a:r>
            <a:r>
              <a:rPr lang="en-US" sz="2400" b="1" dirty="0" err="1"/>
              <a:t>বিদ্যালয়</a:t>
            </a:r>
            <a:r>
              <a:rPr lang="en-US" sz="2400" b="1" dirty="0"/>
              <a:t> </a:t>
            </a:r>
          </a:p>
          <a:p>
            <a:endParaRPr lang="en-US" sz="2400" b="1" dirty="0"/>
          </a:p>
          <a:p>
            <a:r>
              <a:rPr lang="en-US" sz="2400" b="1" dirty="0" err="1"/>
              <a:t>ভেড়ামারা</a:t>
            </a:r>
            <a:r>
              <a:rPr lang="en-US" sz="2400" b="1" dirty="0"/>
              <a:t> </a:t>
            </a:r>
            <a:r>
              <a:rPr lang="en-US" sz="2400" b="1" dirty="0" err="1"/>
              <a:t>কুষ্টিয়া</a:t>
            </a:r>
            <a:r>
              <a:rPr lang="en-US" sz="2400" b="1" dirty="0"/>
              <a:t>  </a:t>
            </a:r>
          </a:p>
        </p:txBody>
      </p:sp>
      <p:sp>
        <p:nvSpPr>
          <p:cNvPr id="7" name="TextBox 6">
            <a:extLst>
              <a:ext uri="{FF2B5EF4-FFF2-40B4-BE49-F238E27FC236}">
                <a16:creationId xmlns:a16="http://schemas.microsoft.com/office/drawing/2014/main" id="{387EAE3B-2CBC-4890-8E56-2B1B391BC0C2}"/>
              </a:ext>
            </a:extLst>
          </p:cNvPr>
          <p:cNvSpPr txBox="1"/>
          <p:nvPr/>
        </p:nvSpPr>
        <p:spPr>
          <a:xfrm>
            <a:off x="5029200" y="838200"/>
            <a:ext cx="3886200" cy="4062651"/>
          </a:xfrm>
          <a:prstGeom prst="rect">
            <a:avLst/>
          </a:prstGeom>
          <a:noFill/>
        </p:spPr>
        <p:txBody>
          <a:bodyPr wrap="square" rtlCol="0">
            <a:spAutoFit/>
          </a:bodyPr>
          <a:lstStyle/>
          <a:p>
            <a:r>
              <a:rPr lang="en-US" sz="2400" b="1" dirty="0" err="1"/>
              <a:t>পাঠ</a:t>
            </a:r>
            <a:r>
              <a:rPr lang="en-US" sz="2400" b="1" dirty="0"/>
              <a:t> </a:t>
            </a:r>
            <a:r>
              <a:rPr lang="en-US" sz="2400" b="1" dirty="0" err="1"/>
              <a:t>পরিচিতি</a:t>
            </a:r>
            <a:r>
              <a:rPr lang="en-US" sz="2400" b="1" dirty="0"/>
              <a:t> </a:t>
            </a:r>
          </a:p>
          <a:p>
            <a:endParaRPr lang="en-US" sz="2400" b="1" dirty="0"/>
          </a:p>
          <a:p>
            <a:r>
              <a:rPr lang="en-US" sz="2400" b="1" dirty="0" err="1"/>
              <a:t>শ্রেণী</a:t>
            </a:r>
            <a:r>
              <a:rPr lang="en-US" sz="2400" b="1" dirty="0"/>
              <a:t> </a:t>
            </a:r>
            <a:r>
              <a:rPr lang="en-US" sz="2400" b="1" dirty="0" err="1"/>
              <a:t>অষ্টম</a:t>
            </a:r>
            <a:r>
              <a:rPr lang="en-US" sz="2400" b="1" dirty="0"/>
              <a:t> </a:t>
            </a:r>
          </a:p>
          <a:p>
            <a:endParaRPr lang="en-US" sz="2400" b="1" dirty="0"/>
          </a:p>
          <a:p>
            <a:r>
              <a:rPr lang="en-US" sz="2400" b="1" dirty="0" err="1"/>
              <a:t>বাংলাদেশ</a:t>
            </a:r>
            <a:r>
              <a:rPr lang="en-US" sz="2400" b="1" dirty="0"/>
              <a:t> ও </a:t>
            </a:r>
            <a:r>
              <a:rPr lang="en-US" sz="2400" b="1" dirty="0" err="1"/>
              <a:t>বিশ্বপরিচয়</a:t>
            </a:r>
            <a:r>
              <a:rPr lang="en-US" sz="2400" b="1" dirty="0"/>
              <a:t> </a:t>
            </a:r>
          </a:p>
          <a:p>
            <a:endParaRPr lang="en-US" sz="2400" b="1" dirty="0"/>
          </a:p>
          <a:p>
            <a:r>
              <a:rPr lang="en-US" sz="2400" b="1" dirty="0" err="1"/>
              <a:t>অধ্যায়</a:t>
            </a:r>
            <a:r>
              <a:rPr lang="en-US" sz="2400" b="1" dirty="0"/>
              <a:t>  </a:t>
            </a:r>
            <a:r>
              <a:rPr lang="en-US" sz="2400" b="1" dirty="0" err="1"/>
              <a:t>একাদশ</a:t>
            </a:r>
            <a:r>
              <a:rPr lang="en-US" sz="2400" b="1" dirty="0"/>
              <a:t> </a:t>
            </a:r>
          </a:p>
          <a:p>
            <a:endParaRPr lang="en-US" sz="2400" b="1" dirty="0"/>
          </a:p>
          <a:p>
            <a:r>
              <a:rPr lang="en-US" sz="2400" b="1" dirty="0" err="1"/>
              <a:t>বাংলাদেশের</a:t>
            </a:r>
            <a:r>
              <a:rPr lang="en-US" sz="2400" b="1" dirty="0"/>
              <a:t> </a:t>
            </a:r>
            <a:r>
              <a:rPr lang="en-US" sz="2400" b="1" dirty="0" err="1"/>
              <a:t>বিভিন্ন</a:t>
            </a:r>
            <a:r>
              <a:rPr lang="en-US" sz="2400" b="1" dirty="0"/>
              <a:t>  </a:t>
            </a:r>
            <a:r>
              <a:rPr lang="en-US" sz="2400" b="1" dirty="0" err="1"/>
              <a:t>নৃগোষ্ট</a:t>
            </a:r>
            <a:r>
              <a:rPr lang="en-US" sz="2400" b="1" dirty="0"/>
              <a:t> </a:t>
            </a:r>
          </a:p>
          <a:p>
            <a:endParaRPr lang="en-US" dirty="0"/>
          </a:p>
        </p:txBody>
      </p:sp>
    </p:spTree>
    <p:extLst>
      <p:ext uri="{BB962C8B-B14F-4D97-AF65-F5344CB8AC3E}">
        <p14:creationId xmlns:p14="http://schemas.microsoft.com/office/powerpoint/2010/main" val="4061252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7D3AE2-348E-4D87-9521-706AD96DE7A9}"/>
              </a:ext>
            </a:extLst>
          </p:cNvPr>
          <p:cNvSpPr/>
          <p:nvPr/>
        </p:nvSpPr>
        <p:spPr>
          <a:xfrm>
            <a:off x="152400" y="152400"/>
            <a:ext cx="876300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7EBDA9F2-F766-4294-8974-26AB8FB6A420}"/>
              </a:ext>
            </a:extLst>
          </p:cNvPr>
          <p:cNvSpPr/>
          <p:nvPr/>
        </p:nvSpPr>
        <p:spPr>
          <a:xfrm>
            <a:off x="152400" y="266700"/>
            <a:ext cx="8534400" cy="624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2C423F1D-4726-46EB-A5D7-8EF6E3407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149" y="417371"/>
            <a:ext cx="8126902" cy="4724401"/>
          </a:xfrm>
          <a:prstGeom prst="rect">
            <a:avLst/>
          </a:prstGeom>
        </p:spPr>
      </p:pic>
      <p:sp>
        <p:nvSpPr>
          <p:cNvPr id="7" name="TextBox 6">
            <a:extLst>
              <a:ext uri="{FF2B5EF4-FFF2-40B4-BE49-F238E27FC236}">
                <a16:creationId xmlns:a16="http://schemas.microsoft.com/office/drawing/2014/main" id="{D48CAD52-3EA7-4A55-BA45-C8FB6E52DAF9}"/>
              </a:ext>
            </a:extLst>
          </p:cNvPr>
          <p:cNvSpPr txBox="1"/>
          <p:nvPr/>
        </p:nvSpPr>
        <p:spPr>
          <a:xfrm>
            <a:off x="1905000" y="864632"/>
            <a:ext cx="3810000" cy="830997"/>
          </a:xfrm>
          <a:prstGeom prst="rect">
            <a:avLst/>
          </a:prstGeom>
          <a:noFill/>
        </p:spPr>
        <p:txBody>
          <a:bodyPr wrap="square" rtlCol="0">
            <a:spAutoFit/>
          </a:bodyPr>
          <a:lstStyle/>
          <a:p>
            <a:r>
              <a:rPr lang="en-US" sz="4800" b="1" dirty="0" err="1">
                <a:latin typeface="NikoshBAN" pitchFamily="2" charset="0"/>
                <a:cs typeface="NikoshBAN" pitchFamily="2" charset="0"/>
              </a:rPr>
              <a:t>বাড়ির</a:t>
            </a:r>
            <a:r>
              <a:rPr lang="en-US" sz="4800" b="1" dirty="0">
                <a:latin typeface="NikoshBAN" pitchFamily="2" charset="0"/>
                <a:cs typeface="NikoshBAN" pitchFamily="2" charset="0"/>
              </a:rPr>
              <a:t> </a:t>
            </a:r>
            <a:r>
              <a:rPr lang="en-US" sz="4800" b="1" dirty="0" err="1">
                <a:latin typeface="NikoshBAN" pitchFamily="2" charset="0"/>
                <a:cs typeface="NikoshBAN" pitchFamily="2" charset="0"/>
              </a:rPr>
              <a:t>কাজ</a:t>
            </a:r>
            <a:endParaRPr lang="en-US" sz="4800" b="1"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69700D3-C769-4A80-B9E6-A373F0BD6E9C}"/>
              </a:ext>
            </a:extLst>
          </p:cNvPr>
          <p:cNvSpPr txBox="1"/>
          <p:nvPr/>
        </p:nvSpPr>
        <p:spPr>
          <a:xfrm>
            <a:off x="228600" y="5467350"/>
            <a:ext cx="8126902" cy="523220"/>
          </a:xfrm>
          <a:prstGeom prst="rect">
            <a:avLst/>
          </a:prstGeom>
          <a:noFill/>
        </p:spPr>
        <p:txBody>
          <a:bodyPr wrap="square" rtlCol="0">
            <a:spAutoFit/>
          </a:bodyPr>
          <a:lstStyle/>
          <a:p>
            <a:r>
              <a:rPr lang="en-US" sz="2800" b="1" dirty="0" err="1"/>
              <a:t>চাকমাদের</a:t>
            </a:r>
            <a:r>
              <a:rPr lang="en-US" sz="2800" b="1" dirty="0"/>
              <a:t> </a:t>
            </a:r>
            <a:r>
              <a:rPr lang="en-US" sz="2800" b="1" dirty="0" err="1"/>
              <a:t>সামাজিক</a:t>
            </a:r>
            <a:r>
              <a:rPr lang="en-US" sz="2800" b="1" dirty="0"/>
              <a:t> </a:t>
            </a:r>
            <a:r>
              <a:rPr lang="en-US" sz="2800" b="1" dirty="0" err="1"/>
              <a:t>জিবনের</a:t>
            </a:r>
            <a:r>
              <a:rPr lang="en-US" sz="2800" b="1" dirty="0"/>
              <a:t> </a:t>
            </a:r>
            <a:r>
              <a:rPr lang="en-US" sz="2800" b="1" dirty="0" err="1"/>
              <a:t>বর্ণনা</a:t>
            </a:r>
            <a:r>
              <a:rPr lang="en-US" sz="2800" b="1" dirty="0"/>
              <a:t> </a:t>
            </a:r>
            <a:r>
              <a:rPr lang="en-US" sz="2800" b="1" dirty="0" err="1"/>
              <a:t>দাও</a:t>
            </a:r>
            <a:r>
              <a:rPr lang="en-US" sz="2800" b="1" dirty="0"/>
              <a:t> ?  </a:t>
            </a:r>
          </a:p>
        </p:txBody>
      </p:sp>
    </p:spTree>
    <p:extLst>
      <p:ext uri="{BB962C8B-B14F-4D97-AF65-F5344CB8AC3E}">
        <p14:creationId xmlns:p14="http://schemas.microsoft.com/office/powerpoint/2010/main" val="292444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4ACE35-AB45-43AC-91CC-8C80EC943C03}"/>
              </a:ext>
            </a:extLst>
          </p:cNvPr>
          <p:cNvSpPr/>
          <p:nvPr/>
        </p:nvSpPr>
        <p:spPr>
          <a:xfrm>
            <a:off x="152400" y="228600"/>
            <a:ext cx="876300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247C65B-8CA1-4A77-A529-8706548404A1}"/>
              </a:ext>
            </a:extLst>
          </p:cNvPr>
          <p:cNvSpPr/>
          <p:nvPr/>
        </p:nvSpPr>
        <p:spPr>
          <a:xfrm>
            <a:off x="228600" y="457200"/>
            <a:ext cx="8686800" cy="609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F7987476-A7C4-4DB3-A054-872652B2C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09600"/>
            <a:ext cx="8382000" cy="5791200"/>
          </a:xfrm>
          <a:prstGeom prst="rect">
            <a:avLst/>
          </a:prstGeom>
        </p:spPr>
      </p:pic>
      <p:sp>
        <p:nvSpPr>
          <p:cNvPr id="8" name="TextBox 7">
            <a:extLst>
              <a:ext uri="{FF2B5EF4-FFF2-40B4-BE49-F238E27FC236}">
                <a16:creationId xmlns:a16="http://schemas.microsoft.com/office/drawing/2014/main" id="{DB0737C7-D267-417C-8039-5D5E67C70F0B}"/>
              </a:ext>
            </a:extLst>
          </p:cNvPr>
          <p:cNvSpPr txBox="1"/>
          <p:nvPr/>
        </p:nvSpPr>
        <p:spPr>
          <a:xfrm>
            <a:off x="3124200" y="2590800"/>
            <a:ext cx="4114800" cy="1295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1E402FAF-1C63-4458-94B1-52146D1FDC90}"/>
              </a:ext>
            </a:extLst>
          </p:cNvPr>
          <p:cNvSpPr txBox="1"/>
          <p:nvPr/>
        </p:nvSpPr>
        <p:spPr>
          <a:xfrm>
            <a:off x="3048000" y="2057400"/>
            <a:ext cx="4800600" cy="1015663"/>
          </a:xfrm>
          <a:prstGeom prst="rect">
            <a:avLst/>
          </a:prstGeom>
          <a:noFill/>
        </p:spPr>
        <p:txBody>
          <a:bodyPr wrap="square" rtlCol="0">
            <a:spAutoFit/>
          </a:bodyPr>
          <a:lstStyle/>
          <a:p>
            <a:r>
              <a:rPr lang="en-US" sz="6000" b="1" dirty="0" err="1">
                <a:solidFill>
                  <a:schemeClr val="bg1"/>
                </a:solidFill>
                <a:latin typeface="NikoshBAN" panose="02000000000000000000" pitchFamily="2" charset="0"/>
                <a:cs typeface="NikoshBAN" panose="02000000000000000000" pitchFamily="2" charset="0"/>
              </a:rPr>
              <a:t>ধন্যবাদ</a:t>
            </a:r>
            <a:endParaRPr lang="en-US" sz="6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900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jpg"/>
          <p:cNvPicPr>
            <a:picLocks noChangeAspect="1"/>
          </p:cNvPicPr>
          <p:nvPr/>
        </p:nvPicPr>
        <p:blipFill>
          <a:blip r:embed="rId2"/>
          <a:stretch>
            <a:fillRect/>
          </a:stretch>
        </p:blipFill>
        <p:spPr>
          <a:xfrm>
            <a:off x="0" y="0"/>
            <a:ext cx="5181600" cy="6858000"/>
          </a:xfrm>
          <a:prstGeom prst="rect">
            <a:avLst/>
          </a:prstGeom>
        </p:spPr>
      </p:pic>
      <p:pic>
        <p:nvPicPr>
          <p:cNvPr id="4" name="Picture 3" descr="ll.jpg"/>
          <p:cNvPicPr>
            <a:picLocks noChangeAspect="1"/>
          </p:cNvPicPr>
          <p:nvPr/>
        </p:nvPicPr>
        <p:blipFill>
          <a:blip r:embed="rId3"/>
          <a:stretch>
            <a:fillRect/>
          </a:stretch>
        </p:blipFill>
        <p:spPr>
          <a:xfrm>
            <a:off x="5105400" y="0"/>
            <a:ext cx="4038600" cy="6858000"/>
          </a:xfrm>
          <a:prstGeom prst="rect">
            <a:avLst/>
          </a:prstGeom>
        </p:spPr>
      </p:pic>
      <p:sp>
        <p:nvSpPr>
          <p:cNvPr id="7" name="TextBox 6"/>
          <p:cNvSpPr txBox="1"/>
          <p:nvPr/>
        </p:nvSpPr>
        <p:spPr>
          <a:xfrm>
            <a:off x="1447800" y="304800"/>
            <a:ext cx="6705600" cy="769441"/>
          </a:xfrm>
          <a:prstGeom prst="rect">
            <a:avLst/>
          </a:prstGeom>
          <a:noFill/>
        </p:spPr>
        <p:txBody>
          <a:bodyPr wrap="square" rtlCol="0">
            <a:spAutoFit/>
          </a:bodyPr>
          <a:lstStyle/>
          <a:p>
            <a:r>
              <a:rPr lang="en-US" sz="4400" b="1" dirty="0" err="1"/>
              <a:t>নিচের</a:t>
            </a:r>
            <a:r>
              <a:rPr lang="en-US" sz="4400" b="1" dirty="0"/>
              <a:t> </a:t>
            </a:r>
            <a:r>
              <a:rPr lang="en-US" sz="4400" b="1" dirty="0" err="1"/>
              <a:t>চিত্রটি</a:t>
            </a:r>
            <a:r>
              <a:rPr lang="en-US" sz="4400" b="1" dirty="0"/>
              <a:t> </a:t>
            </a:r>
            <a:r>
              <a:rPr lang="en-US" sz="4400" b="1" dirty="0" err="1"/>
              <a:t>লক্ষ</a:t>
            </a:r>
            <a:r>
              <a:rPr lang="en-US" sz="4400" b="1" dirty="0"/>
              <a:t>  </a:t>
            </a:r>
            <a:r>
              <a:rPr lang="en-US" sz="4400" b="1" dirty="0" err="1"/>
              <a:t>কর</a:t>
            </a:r>
            <a:r>
              <a:rPr lang="en-US" sz="4400"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4008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p:cNvSpPr/>
          <p:nvPr/>
        </p:nvSpPr>
        <p:spPr>
          <a:xfrm>
            <a:off x="381000" y="457200"/>
            <a:ext cx="8305800" cy="5943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p:cNvSpPr/>
          <p:nvPr/>
        </p:nvSpPr>
        <p:spPr>
          <a:xfrm>
            <a:off x="571500" y="533400"/>
            <a:ext cx="8001000" cy="5562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3124200" y="762000"/>
            <a:ext cx="4648200" cy="523220"/>
          </a:xfrm>
          <a:prstGeom prst="rect">
            <a:avLst/>
          </a:prstGeom>
          <a:noFill/>
        </p:spPr>
        <p:txBody>
          <a:bodyPr wrap="square" rtlCol="0">
            <a:spAutoFit/>
          </a:bodyPr>
          <a:lstStyle/>
          <a:p>
            <a:r>
              <a:rPr lang="en-US" sz="2800" b="1" dirty="0" err="1"/>
              <a:t>আজকের</a:t>
            </a:r>
            <a:r>
              <a:rPr lang="en-US" sz="2800" b="1" dirty="0"/>
              <a:t> </a:t>
            </a:r>
            <a:r>
              <a:rPr lang="en-US" sz="2800" b="1" dirty="0" err="1"/>
              <a:t>পাঠ</a:t>
            </a:r>
            <a:r>
              <a:rPr lang="en-US" sz="2800" b="1" dirty="0"/>
              <a:t> </a:t>
            </a:r>
          </a:p>
        </p:txBody>
      </p:sp>
      <p:sp>
        <p:nvSpPr>
          <p:cNvPr id="6" name="TextBox 5"/>
          <p:cNvSpPr txBox="1"/>
          <p:nvPr/>
        </p:nvSpPr>
        <p:spPr>
          <a:xfrm>
            <a:off x="990600" y="2355095"/>
            <a:ext cx="7010400" cy="584775"/>
          </a:xfrm>
          <a:prstGeom prst="rect">
            <a:avLst/>
          </a:prstGeom>
          <a:noFill/>
        </p:spPr>
        <p:txBody>
          <a:bodyPr wrap="square" rtlCol="0">
            <a:spAutoFit/>
          </a:bodyPr>
          <a:lstStyle/>
          <a:p>
            <a:r>
              <a:rPr lang="en-US" sz="3200" b="1" dirty="0" err="1"/>
              <a:t>বাংলাদেশের</a:t>
            </a:r>
            <a:r>
              <a:rPr lang="en-US" sz="3200" b="1" dirty="0"/>
              <a:t>  </a:t>
            </a:r>
            <a:r>
              <a:rPr lang="en-US" sz="3200" b="1" dirty="0" err="1"/>
              <a:t>ক্ষুদ্র</a:t>
            </a:r>
            <a:r>
              <a:rPr lang="en-US" sz="3200" b="1" dirty="0"/>
              <a:t>  </a:t>
            </a:r>
            <a:r>
              <a:rPr lang="en-US" sz="3200" b="1" dirty="0" err="1"/>
              <a:t>নৃগোষ্টি</a:t>
            </a:r>
            <a:r>
              <a:rPr lang="en-US" sz="3200" b="1" dirty="0"/>
              <a:t>   </a:t>
            </a:r>
            <a:r>
              <a:rPr lang="en-US" sz="3200" b="1" dirty="0" err="1"/>
              <a:t>চাকমা</a:t>
            </a:r>
            <a:r>
              <a:rPr lang="en-US" sz="3200" b="1"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304800" y="381000"/>
            <a:ext cx="8534400" cy="609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568186" y="762000"/>
            <a:ext cx="8118613" cy="5715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685799" y="2514600"/>
            <a:ext cx="8587409" cy="1569660"/>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চাকমা</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জনগোষ্ঠীর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সামাজিক</a:t>
            </a:r>
            <a:r>
              <a:rPr lang="en-US" sz="2000" b="1" dirty="0">
                <a:latin typeface="NikoshBAN" panose="02000000000000000000" pitchFamily="2" charset="0"/>
                <a:cs typeface="NikoshBAN" panose="02000000000000000000" pitchFamily="2" charset="0"/>
              </a:rPr>
              <a:t>, ধর্মীয়, </a:t>
            </a:r>
            <a:r>
              <a:rPr lang="en-US" sz="2000" b="1" dirty="0" err="1">
                <a:latin typeface="NikoshBAN" panose="02000000000000000000" pitchFamily="2" charset="0"/>
                <a:cs typeface="NikoshBAN" panose="02000000000000000000" pitchFamily="2" charset="0"/>
              </a:rPr>
              <a:t>সাংস্কৃতিক,অর্থনৈতিক</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জীবন</a:t>
            </a:r>
            <a:r>
              <a:rPr lang="en-US" sz="2000" b="1" dirty="0">
                <a:latin typeface="NikoshBAN" panose="02000000000000000000" pitchFamily="2" charset="0"/>
                <a:cs typeface="NikoshBAN" panose="02000000000000000000" pitchFamily="2" charset="0"/>
              </a:rPr>
              <a:t> </a:t>
            </a:r>
          </a:p>
          <a:p>
            <a:endParaRPr lang="en-US" sz="2000" b="1" dirty="0">
              <a:latin typeface="NikoshBAN" panose="02000000000000000000" pitchFamily="2" charset="0"/>
              <a:cs typeface="NikoshBAN" panose="02000000000000000000" pitchFamily="2" charset="0"/>
            </a:endParaRPr>
          </a:p>
          <a:p>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সম্পর্কে</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বর্ণনা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করতে</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পারবে</a:t>
            </a:r>
            <a:r>
              <a:rPr lang="en-US" sz="2000" b="1" dirty="0">
                <a:latin typeface="NikoshBAN" panose="02000000000000000000" pitchFamily="2" charset="0"/>
                <a:cs typeface="NikoshBAN" panose="02000000000000000000" pitchFamily="2" charset="0"/>
              </a:rPr>
              <a:t>। </a:t>
            </a:r>
          </a:p>
          <a:p>
            <a:endParaRPr lang="en-US" b="1" dirty="0">
              <a:latin typeface="NikoshBAN" panose="02000000000000000000" pitchFamily="2" charset="0"/>
              <a:cs typeface="NikoshBAN" panose="02000000000000000000" pitchFamily="2" charset="0"/>
            </a:endParaRPr>
          </a:p>
          <a:p>
            <a:r>
              <a:rPr lang="en-US" b="1" dirty="0">
                <a:latin typeface="NikoshBAN" panose="02000000000000000000" pitchFamily="2" charset="0"/>
                <a:cs typeface="NikoshBAN" panose="02000000000000000000" pitchFamily="2" charset="0"/>
              </a:rPr>
              <a:t> </a:t>
            </a:r>
          </a:p>
        </p:txBody>
      </p:sp>
      <p:sp>
        <p:nvSpPr>
          <p:cNvPr id="7" name="TextBox 6"/>
          <p:cNvSpPr txBox="1"/>
          <p:nvPr/>
        </p:nvSpPr>
        <p:spPr>
          <a:xfrm>
            <a:off x="3276600" y="838200"/>
            <a:ext cx="3886200" cy="584775"/>
          </a:xfrm>
          <a:prstGeom prst="rect">
            <a:avLst/>
          </a:prstGeom>
          <a:noFill/>
        </p:spPr>
        <p:txBody>
          <a:bodyPr wrap="square" rtlCol="0">
            <a:spAutoFit/>
          </a:bodyPr>
          <a:lstStyle/>
          <a:p>
            <a:r>
              <a:rPr lang="en-US" sz="3200" b="1" dirty="0" err="1">
                <a:latin typeface="SutonnyMJ" pitchFamily="2" charset="0"/>
                <a:cs typeface="NikoshBAN" panose="02000000000000000000" pitchFamily="2" charset="0"/>
              </a:rPr>
              <a:t>শিখনফল</a:t>
            </a:r>
            <a:endParaRPr lang="en-US" sz="3200" b="1" dirty="0">
              <a:latin typeface="SutonnyMJ" pitchFamily="2" charset="0"/>
              <a:cs typeface="NikoshBAN" panose="02000000000000000000" pitchFamily="2" charset="0"/>
            </a:endParaRPr>
          </a:p>
        </p:txBody>
      </p:sp>
      <p:sp>
        <p:nvSpPr>
          <p:cNvPr id="8" name="TextBox 7"/>
          <p:cNvSpPr txBox="1"/>
          <p:nvPr/>
        </p:nvSpPr>
        <p:spPr>
          <a:xfrm>
            <a:off x="632791" y="3733800"/>
            <a:ext cx="8587409" cy="1015663"/>
          </a:xfrm>
          <a:prstGeom prst="rect">
            <a:avLst/>
          </a:prstGeom>
          <a:noFill/>
        </p:spPr>
        <p:txBody>
          <a:bodyPr wrap="square" rtlCol="0">
            <a:spAutoFit/>
          </a:bodyPr>
          <a:lstStyle/>
          <a:p>
            <a:r>
              <a:rPr lang="en-US" sz="2000" b="1" dirty="0" err="1">
                <a:latin typeface="NikoshBAN" panose="02000000000000000000" pitchFamily="2" charset="0"/>
                <a:cs typeface="NikoshBAN" panose="02000000000000000000" pitchFamily="2" charset="0"/>
              </a:rPr>
              <a:t>বাংলাদেশের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মানচিত্র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অঙ্কন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করে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চাকমাদের</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অবস্থান</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দেখাতে</a:t>
            </a:r>
            <a:r>
              <a:rPr lang="en-US" sz="2000" b="1" dirty="0">
                <a:latin typeface="NikoshBAN" panose="02000000000000000000" pitchFamily="2" charset="0"/>
                <a:cs typeface="NikoshBAN" panose="02000000000000000000" pitchFamily="2" charset="0"/>
              </a:rPr>
              <a:t> </a:t>
            </a:r>
            <a:r>
              <a:rPr lang="en-US" sz="2000" b="1" dirty="0" err="1">
                <a:latin typeface="NikoshBAN" panose="02000000000000000000" pitchFamily="2" charset="0"/>
                <a:cs typeface="NikoshBAN" panose="02000000000000000000" pitchFamily="2" charset="0"/>
              </a:rPr>
              <a:t>পারবে</a:t>
            </a:r>
            <a:r>
              <a:rPr lang="en-US" sz="2000" b="1" dirty="0">
                <a:latin typeface="NikoshBAN" panose="02000000000000000000" pitchFamily="2" charset="0"/>
                <a:cs typeface="NikoshBAN" panose="02000000000000000000" pitchFamily="2" charset="0"/>
              </a:rPr>
              <a:t> </a:t>
            </a:r>
          </a:p>
          <a:p>
            <a:endParaRPr lang="en-US" sz="2000" b="1" dirty="0">
              <a:latin typeface="NikoshBAN" panose="02000000000000000000" pitchFamily="2" charset="0"/>
            </a:endParaRPr>
          </a:p>
          <a:p>
            <a:r>
              <a:rPr lang="en-US" sz="2000" b="1" dirty="0" err="1">
                <a:latin typeface="NikoshBAN" panose="02000000000000000000" pitchFamily="2" charset="0"/>
              </a:rPr>
              <a:t>চাকমাদের</a:t>
            </a:r>
            <a:r>
              <a:rPr lang="en-US" sz="2000" b="1" dirty="0">
                <a:latin typeface="NikoshBAN" panose="02000000000000000000" pitchFamily="2" charset="0"/>
              </a:rPr>
              <a:t> </a:t>
            </a:r>
            <a:r>
              <a:rPr lang="en-US" sz="2000" b="1" dirty="0" err="1">
                <a:latin typeface="NikoshBAN" panose="02000000000000000000" pitchFamily="2" charset="0"/>
              </a:rPr>
              <a:t>সাংস্কৃতিক</a:t>
            </a:r>
            <a:r>
              <a:rPr lang="en-US" sz="2000" b="1" dirty="0">
                <a:latin typeface="NikoshBAN" panose="02000000000000000000" pitchFamily="2" charset="0"/>
              </a:rPr>
              <a:t>   </a:t>
            </a:r>
            <a:r>
              <a:rPr lang="en-US" sz="2000" b="1" dirty="0" err="1">
                <a:latin typeface="NikoshBAN" panose="02000000000000000000" pitchFamily="2" charset="0"/>
              </a:rPr>
              <a:t>বৈচিত্রের</a:t>
            </a:r>
            <a:r>
              <a:rPr lang="en-US" sz="2000" b="1" dirty="0">
                <a:latin typeface="NikoshBAN" panose="02000000000000000000" pitchFamily="2" charset="0"/>
              </a:rPr>
              <a:t> </a:t>
            </a:r>
            <a:r>
              <a:rPr lang="en-US" sz="2000" b="1" dirty="0" err="1">
                <a:latin typeface="NikoshBAN" panose="02000000000000000000" pitchFamily="2" charset="0"/>
              </a:rPr>
              <a:t>প্রতি</a:t>
            </a:r>
            <a:r>
              <a:rPr lang="en-US" sz="2000" b="1" dirty="0">
                <a:latin typeface="NikoshBAN" panose="02000000000000000000" pitchFamily="2" charset="0"/>
              </a:rPr>
              <a:t> </a:t>
            </a:r>
            <a:r>
              <a:rPr lang="en-US" sz="2000" b="1" dirty="0" err="1">
                <a:latin typeface="NikoshBAN" panose="02000000000000000000" pitchFamily="2" charset="0"/>
              </a:rPr>
              <a:t>শ্রদ্ধাবোধ</a:t>
            </a:r>
            <a:r>
              <a:rPr lang="en-US" sz="2000" b="1" dirty="0">
                <a:latin typeface="NikoshBAN" panose="02000000000000000000" pitchFamily="2" charset="0"/>
              </a:rPr>
              <a:t> </a:t>
            </a:r>
            <a:r>
              <a:rPr lang="en-US" sz="2000" b="1" dirty="0" err="1">
                <a:latin typeface="NikoshBAN" panose="02000000000000000000" pitchFamily="2" charset="0"/>
              </a:rPr>
              <a:t>সৃষ্টি</a:t>
            </a:r>
            <a:r>
              <a:rPr lang="en-US" sz="2000" b="1" dirty="0">
                <a:latin typeface="NikoshBAN" panose="02000000000000000000" pitchFamily="2" charset="0"/>
              </a:rPr>
              <a:t> </a:t>
            </a:r>
            <a:r>
              <a:rPr lang="en-US" sz="2000" b="1" dirty="0" err="1">
                <a:latin typeface="NikoshBAN" panose="02000000000000000000" pitchFamily="2" charset="0"/>
              </a:rPr>
              <a:t>হবে</a:t>
            </a:r>
            <a:r>
              <a:rPr lang="en-US" sz="2000" b="1" dirty="0">
                <a:latin typeface="NikoshBAN" panose="02000000000000000000" pitchFamily="2" charset="0"/>
              </a:rPr>
              <a:t> ।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304800" y="304800"/>
            <a:ext cx="8534400" cy="6248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457200" y="457200"/>
            <a:ext cx="8229600" cy="5867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7" name="Picture 6" descr="m.jpg"/>
          <p:cNvPicPr>
            <a:picLocks noChangeAspect="1"/>
          </p:cNvPicPr>
          <p:nvPr/>
        </p:nvPicPr>
        <p:blipFill>
          <a:blip r:embed="rId2"/>
          <a:stretch>
            <a:fillRect/>
          </a:stretch>
        </p:blipFill>
        <p:spPr>
          <a:xfrm>
            <a:off x="685800" y="609600"/>
            <a:ext cx="7772400" cy="5638800"/>
          </a:xfrm>
          <a:prstGeom prst="rect">
            <a:avLst/>
          </a:prstGeom>
        </p:spPr>
      </p:pic>
      <p:sp>
        <p:nvSpPr>
          <p:cNvPr id="8" name="TextBox 7"/>
          <p:cNvSpPr txBox="1"/>
          <p:nvPr/>
        </p:nvSpPr>
        <p:spPr>
          <a:xfrm>
            <a:off x="6324600" y="3657600"/>
            <a:ext cx="2057400" cy="461665"/>
          </a:xfrm>
          <a:prstGeom prst="rect">
            <a:avLst/>
          </a:prstGeom>
          <a:noFill/>
        </p:spPr>
        <p:txBody>
          <a:bodyPr wrap="square" rtlCol="0">
            <a:spAutoFit/>
          </a:bodyPr>
          <a:lstStyle/>
          <a:p>
            <a:r>
              <a:rPr lang="en-US" sz="2400" b="1" dirty="0" err="1">
                <a:solidFill>
                  <a:srgbClr val="FF0000"/>
                </a:solidFill>
              </a:rPr>
              <a:t>খাগড়াছড়ি</a:t>
            </a:r>
            <a:r>
              <a:rPr lang="en-US" dirty="0"/>
              <a:t> </a:t>
            </a:r>
          </a:p>
        </p:txBody>
      </p:sp>
      <p:sp>
        <p:nvSpPr>
          <p:cNvPr id="9" name="TextBox 8"/>
          <p:cNvSpPr txBox="1"/>
          <p:nvPr/>
        </p:nvSpPr>
        <p:spPr>
          <a:xfrm>
            <a:off x="6553200" y="4114800"/>
            <a:ext cx="1828800" cy="461665"/>
          </a:xfrm>
          <a:prstGeom prst="rect">
            <a:avLst/>
          </a:prstGeom>
          <a:noFill/>
        </p:spPr>
        <p:txBody>
          <a:bodyPr wrap="square" rtlCol="0">
            <a:spAutoFit/>
          </a:bodyPr>
          <a:lstStyle/>
          <a:p>
            <a:r>
              <a:rPr lang="en-US" sz="2400" b="1" dirty="0" err="1">
                <a:solidFill>
                  <a:srgbClr val="002060"/>
                </a:solidFill>
              </a:rPr>
              <a:t>রাঙামাটি</a:t>
            </a:r>
            <a:r>
              <a:rPr lang="en-US" dirty="0"/>
              <a:t> </a:t>
            </a:r>
          </a:p>
        </p:txBody>
      </p:sp>
      <p:sp>
        <p:nvSpPr>
          <p:cNvPr id="10" name="TextBox 9"/>
          <p:cNvSpPr txBox="1"/>
          <p:nvPr/>
        </p:nvSpPr>
        <p:spPr>
          <a:xfrm>
            <a:off x="6858000" y="4876800"/>
            <a:ext cx="1676400" cy="461665"/>
          </a:xfrm>
          <a:prstGeom prst="rect">
            <a:avLst/>
          </a:prstGeom>
          <a:noFill/>
        </p:spPr>
        <p:txBody>
          <a:bodyPr wrap="square" rtlCol="0">
            <a:spAutoFit/>
          </a:bodyPr>
          <a:lstStyle/>
          <a:p>
            <a:r>
              <a:rPr lang="en-US" sz="2400" b="1" dirty="0" err="1">
                <a:solidFill>
                  <a:srgbClr val="7030A0"/>
                </a:solidFill>
              </a:rPr>
              <a:t>বান্দরব</a:t>
            </a:r>
            <a:r>
              <a:rPr lang="en-US" sz="2400" dirty="0" err="1">
                <a:solidFill>
                  <a:srgbClr val="7030A0"/>
                </a:solidFill>
              </a:rPr>
              <a:t>ন</a:t>
            </a:r>
            <a:r>
              <a:rPr lang="en-US" dirty="0"/>
              <a:t> </a:t>
            </a:r>
          </a:p>
        </p:txBody>
      </p:sp>
      <p:sp>
        <p:nvSpPr>
          <p:cNvPr id="11" name="Rectangle 10"/>
          <p:cNvSpPr/>
          <p:nvPr/>
        </p:nvSpPr>
        <p:spPr>
          <a:xfrm>
            <a:off x="3886200" y="1066800"/>
            <a:ext cx="42672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বাংলাদেশে</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চাকমাদের</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বাসস্থান</a:t>
            </a:r>
            <a:endParaRPr lang="en-US" b="1" dirty="0">
              <a:latin typeface="NikoshBAN" panose="02000000000000000000" pitchFamily="2" charset="0"/>
              <a:cs typeface="NikoshBAN" panose="020000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8392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304800" y="381000"/>
            <a:ext cx="8686800" cy="609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533400" y="685800"/>
            <a:ext cx="8458200" cy="5257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TextBox 5"/>
          <p:cNvSpPr txBox="1"/>
          <p:nvPr/>
        </p:nvSpPr>
        <p:spPr>
          <a:xfrm>
            <a:off x="609600" y="5257800"/>
            <a:ext cx="8077200" cy="461665"/>
          </a:xfrm>
          <a:prstGeom prst="rect">
            <a:avLst/>
          </a:prstGeom>
          <a:noFill/>
        </p:spPr>
        <p:txBody>
          <a:bodyPr wrap="square" rtlCol="0">
            <a:spAutoFit/>
          </a:bodyPr>
          <a:lstStyle/>
          <a:p>
            <a:pPr algn="ctr"/>
            <a:r>
              <a:rPr lang="en-US" sz="2400" b="1" dirty="0" err="1"/>
              <a:t>বাংলাদেশের</a:t>
            </a:r>
            <a:r>
              <a:rPr lang="en-US" sz="2400" b="1" dirty="0"/>
              <a:t> </a:t>
            </a:r>
            <a:r>
              <a:rPr lang="en-US" sz="2400" b="1" dirty="0" err="1"/>
              <a:t>কোন</a:t>
            </a:r>
            <a:r>
              <a:rPr lang="en-US" sz="2400" b="1" dirty="0"/>
              <a:t> </a:t>
            </a:r>
            <a:r>
              <a:rPr lang="en-US" sz="2400" b="1" dirty="0" err="1"/>
              <a:t>কোন</a:t>
            </a:r>
            <a:r>
              <a:rPr lang="en-US" sz="2400" b="1" dirty="0"/>
              <a:t>  </a:t>
            </a:r>
            <a:r>
              <a:rPr lang="en-US" sz="2400" b="1" dirty="0" err="1"/>
              <a:t>জেলায়</a:t>
            </a:r>
            <a:r>
              <a:rPr lang="en-US" sz="2400" b="1" dirty="0"/>
              <a:t> </a:t>
            </a:r>
            <a:r>
              <a:rPr lang="en-US" sz="2400" b="1" dirty="0" err="1"/>
              <a:t>চাকমারা</a:t>
            </a:r>
            <a:r>
              <a:rPr lang="en-US" sz="2400" b="1" dirty="0"/>
              <a:t> </a:t>
            </a:r>
            <a:r>
              <a:rPr lang="en-US" sz="2400" b="1" dirty="0" err="1"/>
              <a:t>বসবাস</a:t>
            </a:r>
            <a:r>
              <a:rPr lang="en-US" sz="2400" b="1" dirty="0"/>
              <a:t> </a:t>
            </a:r>
            <a:r>
              <a:rPr lang="en-US" sz="2400" b="1" dirty="0" err="1"/>
              <a:t>করে</a:t>
            </a:r>
            <a:r>
              <a:rPr lang="en-US" sz="2400" b="1" dirty="0"/>
              <a:t> </a:t>
            </a:r>
          </a:p>
        </p:txBody>
      </p:sp>
      <p:sp>
        <p:nvSpPr>
          <p:cNvPr id="7" name="TextBox 6"/>
          <p:cNvSpPr txBox="1"/>
          <p:nvPr/>
        </p:nvSpPr>
        <p:spPr>
          <a:xfrm>
            <a:off x="3581400" y="685800"/>
            <a:ext cx="3657600" cy="584775"/>
          </a:xfrm>
          <a:prstGeom prst="rect">
            <a:avLst/>
          </a:prstGeom>
          <a:noFill/>
        </p:spPr>
        <p:txBody>
          <a:bodyPr wrap="square" rtlCol="0">
            <a:spAutoFit/>
          </a:bodyPr>
          <a:lstStyle/>
          <a:p>
            <a:r>
              <a:rPr lang="en-US" sz="3200" b="1" dirty="0" err="1"/>
              <a:t>একক</a:t>
            </a:r>
            <a:r>
              <a:rPr lang="en-US" sz="3200" b="1" dirty="0"/>
              <a:t> </a:t>
            </a:r>
            <a:r>
              <a:rPr lang="en-US" sz="3200" b="1" dirty="0" err="1"/>
              <a:t>কাজ</a:t>
            </a:r>
            <a:r>
              <a:rPr lang="en-US" sz="3200" b="1" dirty="0"/>
              <a:t> </a:t>
            </a:r>
          </a:p>
        </p:txBody>
      </p:sp>
      <p:pic>
        <p:nvPicPr>
          <p:cNvPr id="9" name="Picture 8" descr="safe_image (4).jpg"/>
          <p:cNvPicPr>
            <a:picLocks noChangeAspect="1"/>
          </p:cNvPicPr>
          <p:nvPr/>
        </p:nvPicPr>
        <p:blipFill>
          <a:blip r:embed="rId2"/>
          <a:stretch>
            <a:fillRect/>
          </a:stretch>
        </p:blipFill>
        <p:spPr>
          <a:xfrm>
            <a:off x="685800" y="1295400"/>
            <a:ext cx="7924800" cy="3886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839200" cy="6477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 name="Rectangle 3"/>
          <p:cNvSpPr/>
          <p:nvPr/>
        </p:nvSpPr>
        <p:spPr>
          <a:xfrm>
            <a:off x="304800" y="381000"/>
            <a:ext cx="8458200" cy="6172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419100" y="495300"/>
            <a:ext cx="8229600" cy="5867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TextBox 6"/>
          <p:cNvSpPr txBox="1"/>
          <p:nvPr/>
        </p:nvSpPr>
        <p:spPr>
          <a:xfrm>
            <a:off x="609600" y="4724400"/>
            <a:ext cx="7848600" cy="707886"/>
          </a:xfrm>
          <a:prstGeom prst="rect">
            <a:avLst/>
          </a:prstGeom>
          <a:noFill/>
        </p:spPr>
        <p:txBody>
          <a:bodyPr wrap="square" rtlCol="0">
            <a:spAutoFit/>
          </a:bodyPr>
          <a:lstStyle/>
          <a:p>
            <a:r>
              <a:rPr lang="en-US" sz="2000" b="1" dirty="0" err="1">
                <a:latin typeface="NikoshBAN" pitchFamily="2" charset="0"/>
                <a:cs typeface="NikoshBAN" pitchFamily="2" charset="0"/>
              </a:rPr>
              <a:t>এরা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মঙ্গোলিয়া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নৃগোষ্ঠীর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লোক</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এদের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মুখমন্ডল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গোলাকার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নাক</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চ্যাপ্টা</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চুল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সোজা</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এবং</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কালো</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গায়ের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ঈষ</a:t>
            </a:r>
            <a:r>
              <a:rPr lang="en-US" sz="2000" b="1" dirty="0">
                <a:latin typeface="NikoshBAN" pitchFamily="2" charset="0"/>
                <a:cs typeface="NikoshBAN" pitchFamily="2" charset="0"/>
              </a:rPr>
              <a:t>ৎ </a:t>
            </a:r>
            <a:r>
              <a:rPr lang="en-US" sz="2000" b="1" dirty="0" err="1">
                <a:latin typeface="NikoshBAN" pitchFamily="2" charset="0"/>
                <a:cs typeface="NikoshBAN" pitchFamily="2" charset="0"/>
              </a:rPr>
              <a:t>হলদেটে</a:t>
            </a:r>
            <a:endParaRPr lang="en-US" sz="2000" b="1" dirty="0"/>
          </a:p>
        </p:txBody>
      </p:sp>
      <p:sp>
        <p:nvSpPr>
          <p:cNvPr id="8" name="TextBox 7"/>
          <p:cNvSpPr txBox="1"/>
          <p:nvPr/>
        </p:nvSpPr>
        <p:spPr>
          <a:xfrm>
            <a:off x="2057400" y="495300"/>
            <a:ext cx="3505199" cy="523220"/>
          </a:xfrm>
          <a:prstGeom prst="rect">
            <a:avLst/>
          </a:prstGeom>
          <a:noFill/>
        </p:spPr>
        <p:txBody>
          <a:bodyPr wrap="square" rtlCol="0">
            <a:spAutoFit/>
          </a:bodyPr>
          <a:lstStyle/>
          <a:p>
            <a:pPr algn="ctr"/>
            <a:r>
              <a:rPr lang="bn-BD" sz="2800" b="1" dirty="0">
                <a:latin typeface="NikoshBAN" panose="02000000000000000000" pitchFamily="2" charset="0"/>
                <a:cs typeface="NikoshBAN" panose="02000000000000000000" pitchFamily="2" charset="0"/>
              </a:rPr>
              <a:t>চাকমাদের গঠন</a:t>
            </a:r>
            <a:endParaRPr lang="en-US" sz="2800" b="1" dirty="0">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8F547D4B-FB01-4F23-9F70-702D57D8D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283732"/>
            <a:ext cx="4572000" cy="2983468"/>
          </a:xfrm>
          <a:prstGeom prst="rect">
            <a:avLst/>
          </a:prstGeom>
        </p:spPr>
      </p:pic>
      <p:pic>
        <p:nvPicPr>
          <p:cNvPr id="10" name="Picture 9">
            <a:extLst>
              <a:ext uri="{FF2B5EF4-FFF2-40B4-BE49-F238E27FC236}">
                <a16:creationId xmlns:a16="http://schemas.microsoft.com/office/drawing/2014/main" id="{4E9ED50C-EB07-42B5-A21C-4634EA8E3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83732"/>
            <a:ext cx="3505199" cy="298346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52B7DC-B392-4B4E-93AE-7D40580DDB4B}"/>
              </a:ext>
            </a:extLst>
          </p:cNvPr>
          <p:cNvSpPr/>
          <p:nvPr/>
        </p:nvSpPr>
        <p:spPr>
          <a:xfrm>
            <a:off x="152400" y="152400"/>
            <a:ext cx="8763000" cy="6553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9C2C4ED3-C81F-4875-A98D-CA4968F89D17}"/>
              </a:ext>
            </a:extLst>
          </p:cNvPr>
          <p:cNvSpPr/>
          <p:nvPr/>
        </p:nvSpPr>
        <p:spPr>
          <a:xfrm>
            <a:off x="342900" y="381000"/>
            <a:ext cx="8458200" cy="609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00E8578-CCF8-4FF0-89E2-98545FB8541B}"/>
              </a:ext>
            </a:extLst>
          </p:cNvPr>
          <p:cNvSpPr txBox="1"/>
          <p:nvPr/>
        </p:nvSpPr>
        <p:spPr>
          <a:xfrm>
            <a:off x="457200" y="4343400"/>
            <a:ext cx="7924800" cy="1754326"/>
          </a:xfrm>
          <a:prstGeom prst="rect">
            <a:avLst/>
          </a:prstGeom>
          <a:noFill/>
        </p:spPr>
        <p:txBody>
          <a:bodyPr wrap="square" rtlCol="0">
            <a:spAutoFit/>
          </a:bodyPr>
          <a:lstStyle/>
          <a:p>
            <a:r>
              <a:rPr lang="en-US" sz="1800" b="1">
                <a:latin typeface="NikoshBAN" panose="02000000000000000000" pitchFamily="2" charset="0"/>
                <a:cs typeface="NikoshBAN" panose="02000000000000000000" pitchFamily="2" charset="0"/>
              </a:rPr>
              <a:t>চাকমা সমাজে মূল অংশ পরিবার। কয়েকটি চাকমা পরিবার নিয়ে গঠিত হয় আদাম বা পাড়া। পাড়ার প্রধানকে বলা হয় কারবারি। কয়েকটি পাড়া নিয়ে গঠিত হয় মৌজা। মৌজার প্রধানকে বলা হয় হেডম্যান। কারবারি ও হেডম্যান মিলে যথাক্রমে পাড়া ও মৌজার শান্তিশৃঙ্খলা রক্ষা করে। কয়েকটি মৌজা মিলে চাকমা সার্কেল গঠিত হয়েএবং এর প্রধান হলেন রাজা। চাকমা সমাজে রাজার পদটি বংশানুক্রমিক</a:t>
            </a:r>
            <a:endParaRPr lang="en-US" dirty="0"/>
          </a:p>
        </p:txBody>
      </p:sp>
      <p:sp>
        <p:nvSpPr>
          <p:cNvPr id="6" name="TextBox 5">
            <a:extLst>
              <a:ext uri="{FF2B5EF4-FFF2-40B4-BE49-F238E27FC236}">
                <a16:creationId xmlns:a16="http://schemas.microsoft.com/office/drawing/2014/main" id="{2532460E-51E4-4E3D-A3AE-FB2680C4BF9B}"/>
              </a:ext>
            </a:extLst>
          </p:cNvPr>
          <p:cNvSpPr txBox="1"/>
          <p:nvPr/>
        </p:nvSpPr>
        <p:spPr>
          <a:xfrm>
            <a:off x="3124200" y="609600"/>
            <a:ext cx="4572000"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সামাজিক</a:t>
            </a:r>
            <a:r>
              <a:rPr lang="en-US" sz="2800" b="1" dirty="0">
                <a:latin typeface="NikoshBAN" panose="02000000000000000000" pitchFamily="2" charset="0"/>
                <a:cs typeface="NikoshBAN" panose="02000000000000000000" pitchFamily="2" charset="0"/>
              </a:rPr>
              <a:t> </a:t>
            </a:r>
            <a:r>
              <a:rPr lang="en-US" sz="2800" b="1" dirty="0" err="1">
                <a:latin typeface="NikoshBAN" panose="02000000000000000000" pitchFamily="2" charset="0"/>
                <a:cs typeface="NikoshBAN" panose="02000000000000000000" pitchFamily="2" charset="0"/>
              </a:rPr>
              <a:t>জীবন</a:t>
            </a:r>
            <a:endParaRPr lang="en-US" sz="2800" b="1" dirty="0">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id="{33E8769D-262C-4D03-B302-F45967F96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17" y="1099690"/>
            <a:ext cx="4389783" cy="3015110"/>
          </a:xfrm>
          <a:prstGeom prst="rect">
            <a:avLst/>
          </a:prstGeom>
        </p:spPr>
      </p:pic>
      <p:pic>
        <p:nvPicPr>
          <p:cNvPr id="8" name="Picture 7">
            <a:extLst>
              <a:ext uri="{FF2B5EF4-FFF2-40B4-BE49-F238E27FC236}">
                <a16:creationId xmlns:a16="http://schemas.microsoft.com/office/drawing/2014/main" id="{63C8B285-68A9-4F58-BA2C-A26485EF95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255" y="1099690"/>
            <a:ext cx="3743728" cy="3015110"/>
          </a:xfrm>
          <a:prstGeom prst="rect">
            <a:avLst/>
          </a:prstGeom>
        </p:spPr>
      </p:pic>
    </p:spTree>
    <p:extLst>
      <p:ext uri="{BB962C8B-B14F-4D97-AF65-F5344CB8AC3E}">
        <p14:creationId xmlns:p14="http://schemas.microsoft.com/office/powerpoint/2010/main" val="3335635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TotalTime>
  <Words>402</Words>
  <Application>Microsoft Office PowerPoint</Application>
  <PresentationFormat>On-screen Show (4:3)</PresentationFormat>
  <Paragraphs>75</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NikoshBAN</vt:lpstr>
      <vt:lpstr>SutonnyMJ</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 TECHNOLOGY</dc:creator>
  <cp:lastModifiedBy>thanvin antor</cp:lastModifiedBy>
  <cp:revision>41</cp:revision>
  <dcterms:created xsi:type="dcterms:W3CDTF">2021-07-01T10:16:55Z</dcterms:created>
  <dcterms:modified xsi:type="dcterms:W3CDTF">2021-07-06T07:23:56Z</dcterms:modified>
</cp:coreProperties>
</file>