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0" r:id="rId3"/>
    <p:sldId id="257" r:id="rId4"/>
    <p:sldId id="302" r:id="rId5"/>
    <p:sldId id="281" r:id="rId6"/>
    <p:sldId id="372" r:id="rId7"/>
    <p:sldId id="371" r:id="rId8"/>
    <p:sldId id="278" r:id="rId9"/>
    <p:sldId id="364" r:id="rId10"/>
    <p:sldId id="262" r:id="rId11"/>
    <p:sldId id="344" r:id="rId12"/>
    <p:sldId id="366" r:id="rId13"/>
    <p:sldId id="368" r:id="rId14"/>
    <p:sldId id="367" r:id="rId15"/>
    <p:sldId id="339" r:id="rId16"/>
    <p:sldId id="365" r:id="rId17"/>
    <p:sldId id="369" r:id="rId18"/>
    <p:sldId id="363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4" autoAdjust="0"/>
  </p:normalViewPr>
  <p:slideViewPr>
    <p:cSldViewPr>
      <p:cViewPr varScale="1">
        <p:scale>
          <a:sx n="90" d="100"/>
          <a:sy n="90" d="100"/>
        </p:scale>
        <p:origin x="810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আলোচনার</a:t>
            </a:r>
            <a:r>
              <a:rPr lang="bn-IN" baseline="0" dirty="0"/>
              <a:t> প্রাসঙ্গিকতায় সুন্দরবন কথা উল্লেখ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আলোচনার</a:t>
            </a:r>
            <a:r>
              <a:rPr lang="bn-IN" baseline="0" dirty="0"/>
              <a:t> প্রাসঙ্গিকতায় সুন্দরবন কথা উল্লেখ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আলোচনার</a:t>
            </a:r>
            <a:r>
              <a:rPr lang="bn-IN" baseline="0" dirty="0"/>
              <a:t> প্রাসঙ্গিকতায় সুন্দরবন কথা উল্লেখ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E45EE9-38D5-4FE9-90D9-FDBC11C939D9}"/>
              </a:ext>
            </a:extLst>
          </p:cNvPr>
          <p:cNvGrpSpPr/>
          <p:nvPr/>
        </p:nvGrpSpPr>
        <p:grpSpPr>
          <a:xfrm>
            <a:off x="-1772" y="61139"/>
            <a:ext cx="9144000" cy="5086350"/>
            <a:chOff x="-1772" y="61139"/>
            <a:chExt cx="9144000" cy="50863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AAEB3D-B30C-4081-A350-0EA195197039}"/>
                </a:ext>
              </a:extLst>
            </p:cNvPr>
            <p:cNvGrpSpPr/>
            <p:nvPr/>
          </p:nvGrpSpPr>
          <p:grpSpPr>
            <a:xfrm>
              <a:off x="-1772" y="61139"/>
              <a:ext cx="9144000" cy="5086350"/>
              <a:chOff x="-1772" y="29240"/>
              <a:chExt cx="9144000" cy="5086350"/>
            </a:xfrm>
          </p:grpSpPr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id="{4C655DDF-3CC2-4033-9126-289889674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6" b="556"/>
              <a:stretch/>
            </p:blipFill>
            <p:spPr bwMode="auto">
              <a:xfrm>
                <a:off x="-1772" y="29240"/>
                <a:ext cx="9144000" cy="50863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28F323-73DD-4655-86DE-2AFC46475D75}"/>
                  </a:ext>
                </a:extLst>
              </p:cNvPr>
              <p:cNvSpPr/>
              <p:nvPr/>
            </p:nvSpPr>
            <p:spPr>
              <a:xfrm>
                <a:off x="152400" y="156385"/>
                <a:ext cx="1371600" cy="357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783396-7DAF-40EB-B87E-C1C6F85DFB4E}"/>
                  </a:ext>
                </a:extLst>
              </p:cNvPr>
              <p:cNvSpPr/>
              <p:nvPr/>
            </p:nvSpPr>
            <p:spPr>
              <a:xfrm>
                <a:off x="3352800" y="4781550"/>
                <a:ext cx="2438400" cy="2520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45" name="Picture 1" descr="C:\Users\DPE\Desktop\Images\বাংলা\দ্বিতীয়\hjtyr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4201" y="340684"/>
              <a:ext cx="3082579" cy="1697666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4C860-21C1-435B-945D-CBCBC804EEBA}"/>
              </a:ext>
            </a:extLst>
          </p:cNvPr>
          <p:cNvSpPr/>
          <p:nvPr/>
        </p:nvSpPr>
        <p:spPr>
          <a:xfrm>
            <a:off x="8001000" y="45529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2063175"/>
            <a:ext cx="4800600" cy="646331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3815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89535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.1 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কবিতা শুনে বুঝতে পারবে।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24295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42875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42013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1600" y="386715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 পাঠ্যপুস্তকের কবিতা লিখতে পারবে।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19107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 কবিতার বিষয়ে প্রশ্নের উত্তর বলতে পারবে।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287655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প্রমিত উচ্চারণে কবিতা পড়তে পারবে। </a:t>
            </a:r>
          </a:p>
        </p:txBody>
      </p:sp>
      <p:pic>
        <p:nvPicPr>
          <p:cNvPr id="12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67425" y="1914526"/>
            <a:ext cx="4552951" cy="1295398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17B267-273B-4549-98BE-DFB5EC8562A6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8" grpId="0"/>
      <p:bldP spid="20" grpId="0"/>
      <p:bldP spid="2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4606"/>
            <a:ext cx="6019800" cy="34398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1198032"/>
            <a:ext cx="29718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২০ নং পৃষ্ঠা খোল।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সাথে পড়।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42950"/>
            <a:ext cx="2295708" cy="25581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4019550"/>
            <a:ext cx="746760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‘আমি হব’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(আমি হব সকাল...মা বলবেন ...রেগে)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অংশটুক পড়ব, আবৃত্তি করা শিখব এবং আলোচনা করব।</a:t>
            </a:r>
            <a:endParaRPr lang="en-US" sz="2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677024" y="1685926"/>
            <a:ext cx="3486151" cy="990599"/>
          </a:xfrm>
          <a:prstGeom prst="rect">
            <a:avLst/>
          </a:prstGeom>
          <a:noFill/>
        </p:spPr>
      </p:pic>
      <p:pic>
        <p:nvPicPr>
          <p:cNvPr id="13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-1019175" y="1685925"/>
            <a:ext cx="3486151" cy="990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NAGPS\Downloads\nazrul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09551"/>
            <a:ext cx="1828800" cy="2162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333750"/>
            <a:ext cx="4267200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ডাকি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!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304461"/>
            <a:ext cx="4267200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5882" r="11765"/>
          <a:stretch>
            <a:fillRect/>
          </a:stretch>
        </p:blipFill>
        <p:spPr bwMode="auto">
          <a:xfrm>
            <a:off x="7086600" y="209550"/>
            <a:ext cx="1837916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C:\Users\NAGPS\Pictures\Picture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2800350"/>
            <a:ext cx="1853687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438400" y="3333750"/>
            <a:ext cx="4267200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সুয্যি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3377327"/>
            <a:ext cx="4267200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হয়নি সকাল, ঘুমো এখন,</a:t>
            </a:r>
          </a:p>
          <a:p>
            <a:pPr algn="r"/>
            <a:r>
              <a:rPr lang="bn-IN" sz="3600" b="1" dirty="0">
                <a:latin typeface="NikoshBAN" pitchFamily="2" charset="0"/>
                <a:cs typeface="NikoshBAN" pitchFamily="2" charset="0"/>
              </a:rPr>
              <a:t> মা বলবেন রেগে।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DPE\Desktop\Images\বাংলা\দ্বিতীয়\cute-girl-sitting-flower-garden-rainbow-52398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00350"/>
            <a:ext cx="1828800" cy="2109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3" name="Picture 3" descr="C:\Users\DPE\Desktop\Images\বাংলা\দ্বিতীয়\sunset-big-orange-sun-setting-over-oce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09550"/>
            <a:ext cx="2717800" cy="203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57400" y="209550"/>
            <a:ext cx="4724400" cy="524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শব্দগুলোর অর্থ জেনে নিই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1047750"/>
          <a:ext cx="5638800" cy="35537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IN" sz="3600" i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3600" i="0" baseline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i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3600" i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i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শব্দের অর্থ</a:t>
                      </a:r>
                      <a:endParaRPr lang="en-US" sz="3600" i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2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কুসুম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বাগ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সুয্যি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184921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0035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79095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33800" y="3714750"/>
            <a:ext cx="1143000" cy="914400"/>
            <a:chOff x="4419600" y="762000"/>
            <a:chExt cx="2560320" cy="2560320"/>
          </a:xfrm>
        </p:grpSpPr>
        <p:pic>
          <p:nvPicPr>
            <p:cNvPr id="14" name="Picture 13" descr="sun2.gif"/>
            <p:cNvPicPr>
              <a:picLocks noChangeAspect="1"/>
            </p:cNvPicPr>
            <p:nvPr/>
          </p:nvPicPr>
          <p:blipFill>
            <a:blip r:embed="rId2" cstate="print">
              <a:lum bright="-10000" contrast="40000"/>
            </a:blip>
            <a:stretch>
              <a:fillRect/>
            </a:stretch>
          </p:blipFill>
          <p:spPr>
            <a:xfrm>
              <a:off x="4419600" y="762000"/>
              <a:ext cx="2560320" cy="2560320"/>
            </a:xfrm>
            <a:prstGeom prst="ellipse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5151120" y="1524000"/>
              <a:ext cx="1066800" cy="990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4" name="Picture 2" descr="C:\Users\DPE\Desktop\Images\বাংলা\দ্বিতীয়\DSCN3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24150"/>
            <a:ext cx="1295400" cy="838200"/>
          </a:xfrm>
          <a:prstGeom prst="rect">
            <a:avLst/>
          </a:prstGeom>
          <a:noFill/>
        </p:spPr>
      </p:pic>
      <p:pic>
        <p:nvPicPr>
          <p:cNvPr id="23555" name="Picture 3" descr="C:\Users\DPE\Desktop\Images\বাংলা\দ্বিতীয়\Capture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33550"/>
            <a:ext cx="1295400" cy="918278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718F84-C832-4C47-8800-36CF853261CC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5750"/>
            <a:ext cx="7543800" cy="52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ফাঁকা ঘরে সঠিক শব্দ বসাও  (</a:t>
            </a:r>
            <a:r>
              <a:rPr lang="bn-IN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IN" sz="3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4287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----------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2669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99221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------------,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83041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2438400" y="1123950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সুয্যি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4953000" y="2016264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2971800" y="2778264"/>
            <a:ext cx="15240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B9958-94EB-4A54-862B-A38548385DC1}"/>
              </a:ext>
            </a:extLst>
          </p:cNvPr>
          <p:cNvSpPr txBox="1"/>
          <p:nvPr/>
        </p:nvSpPr>
        <p:spPr>
          <a:xfrm>
            <a:off x="4953000" y="3562350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C:\Users\DPE\Desktop\Images\বাংলা\দ্বিতীয়\53-534933_transparent-flower-png-hd-background-garden-flower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952750"/>
            <a:ext cx="1763912" cy="188595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96061B-5890-4677-8543-9101779ADE2B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266253"/>
            <a:ext cx="7239000" cy="715089"/>
          </a:xfrm>
          <a:prstGeom prst="roundRect">
            <a:avLst/>
          </a:prstGeom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সো,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পাঠটুকু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45" y="1013241"/>
            <a:ext cx="4391455" cy="3825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43876"/>
            <a:ext cx="1752600" cy="2337674"/>
          </a:xfrm>
          <a:prstGeom prst="rect">
            <a:avLst/>
          </a:prstGeom>
        </p:spPr>
      </p:pic>
      <p:pic>
        <p:nvPicPr>
          <p:cNvPr id="22530" name="Picture 2" descr="C:\Users\DPE\Desktop\Images\বাংলা\দ্বিতীয়\1eb3943f4fef151cb5f439c261fa5452_flower-garden-png-vectors-psd-and-clipart-for-free-download-_260-26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155950"/>
            <a:ext cx="1778000" cy="177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1569F2-438C-4855-A93B-94885AE9B1F8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33351"/>
            <a:ext cx="2667000" cy="983873"/>
          </a:xfrm>
          <a:prstGeom prst="cloudCallout">
            <a:avLst>
              <a:gd name="adj1" fmla="val 73406"/>
              <a:gd name="adj2" fmla="val 5375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95FEA-357A-48CA-ABC5-032A14D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79" y="3714750"/>
            <a:ext cx="2134421" cy="1295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3124200" y="23437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কবিতাংশটুকু সাজিয়ে তোমার খাতায় লিখ।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4248150"/>
            <a:ext cx="34290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200" b="1" dirty="0">
                <a:latin typeface="NikoshBAN" pitchFamily="2" charset="0"/>
                <a:cs typeface="NikoshBAN" pitchFamily="2" charset="0"/>
              </a:rPr>
              <a:t>হয়নি সকাল, ঘুমো এখন,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1657350"/>
            <a:ext cx="24384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200" b="1" dirty="0">
                <a:latin typeface="NikoshBAN" pitchFamily="2" charset="0"/>
                <a:cs typeface="NikoshBAN" pitchFamily="2" charset="0"/>
              </a:rPr>
              <a:t>মা বলবেন রেগে।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114550"/>
            <a:ext cx="38100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181350"/>
            <a:ext cx="31242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1200150"/>
            <a:ext cx="36576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সুয্যি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আগে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714750"/>
            <a:ext cx="25146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2647950"/>
            <a:ext cx="2743200" cy="646986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ডাকি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!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304B8A-76A0-4F44-8C6D-7A3F46B29F20}"/>
              </a:ext>
            </a:extLst>
          </p:cNvPr>
          <p:cNvSpPr/>
          <p:nvPr/>
        </p:nvSpPr>
        <p:spPr>
          <a:xfrm>
            <a:off x="0" y="471047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7778 " pathEditMode="relative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63 " pathEditMode="relative" ptsTypes="AA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37 " pathEditMode="relative" ptsTypes="AA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148 " pathEditMode="relative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37 " pathEditMode="relative" ptsTypes="AA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371 " pathEditMode="relative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0371 " pathEditMode="relative" ptsTypes="AA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33351"/>
            <a:ext cx="2590800" cy="1827193"/>
          </a:xfrm>
          <a:prstGeom prst="cloudCallout">
            <a:avLst>
              <a:gd name="adj1" fmla="val 65614"/>
              <a:gd name="adj2" fmla="val 812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আবৃত্তি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DPE\Desktop\Images\New folder\Capture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1" y="133350"/>
            <a:ext cx="1828800" cy="1178236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44936"/>
            <a:ext cx="4419600" cy="3600107"/>
          </a:xfrm>
          <a:prstGeom prst="rect">
            <a:avLst/>
          </a:prstGeom>
        </p:spPr>
      </p:pic>
      <p:pic>
        <p:nvPicPr>
          <p:cNvPr id="6" name="Picture 2" descr="C:\Users\DPE\Desktop\Images\বাংলা\দ্বিতীয়\53-534933_transparent-flower-png-hd-background-garden-flower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28950"/>
            <a:ext cx="1763912" cy="188595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7FEC2B-5215-414E-B497-FCE287E55A07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2600" y="18097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সবার আগে উঠে কী করতে চান?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45881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কখন জেগে উঠতে চান?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314461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মা রেগে কী বলবেন? </a:t>
            </a:r>
          </a:p>
        </p:txBody>
      </p:sp>
      <p:pic>
        <p:nvPicPr>
          <p:cNvPr id="7" name="Picture 2" descr="C:\Users\DPE\Desktop\Images\বাংলা\দ্বিতীয়\53-534933_transparent-flower-png-hd-background-garden-flower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28950"/>
            <a:ext cx="1763912" cy="188595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886CCB-3C10-4685-B006-40F03C2DE6B2}"/>
              </a:ext>
            </a:extLst>
          </p:cNvPr>
          <p:cNvSpPr/>
          <p:nvPr/>
        </p:nvSpPr>
        <p:spPr>
          <a:xfrm>
            <a:off x="381000" y="285750"/>
            <a:ext cx="8382000" cy="936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7A824D-CFF3-4C09-B6C9-77B191D8C25E}"/>
              </a:ext>
            </a:extLst>
          </p:cNvPr>
          <p:cNvCxnSpPr>
            <a:cxnSpLocks/>
          </p:cNvCxnSpPr>
          <p:nvPr/>
        </p:nvCxnSpPr>
        <p:spPr>
          <a:xfrm>
            <a:off x="457200" y="796115"/>
            <a:ext cx="8229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65E55-7AF3-4A14-B747-F7C62D3DD24F}"/>
              </a:ext>
            </a:extLst>
          </p:cNvPr>
          <p:cNvSpPr/>
          <p:nvPr/>
        </p:nvSpPr>
        <p:spPr>
          <a:xfrm>
            <a:off x="76200" y="4673084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42875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075861"/>
            <a:ext cx="7620000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৭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F2425-ABC1-40AC-A72E-7C66AA3542F3}"/>
              </a:ext>
            </a:extLst>
          </p:cNvPr>
          <p:cNvSpPr txBox="1"/>
          <p:nvPr/>
        </p:nvSpPr>
        <p:spPr>
          <a:xfrm>
            <a:off x="5410200" y="971550"/>
            <a:ext cx="3314402" cy="116853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4FEE3-204A-4D97-AB26-5A7BD572D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2099418" cy="14513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F502E-E047-4667-A1A3-5FE2F0EE1CCB}"/>
              </a:ext>
            </a:extLst>
          </p:cNvPr>
          <p:cNvCxnSpPr>
            <a:cxnSpLocks/>
          </p:cNvCxnSpPr>
          <p:nvPr/>
        </p:nvCxnSpPr>
        <p:spPr>
          <a:xfrm>
            <a:off x="457200" y="1809750"/>
            <a:ext cx="8229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9D6FA-FFA8-4E1A-889C-F131ECBDE093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DPE\Desktop\Images\বাংলা\দ্বিতীয়\hjty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EBCE1-A199-4840-8F0C-57C6A0D029B1}"/>
              </a:ext>
            </a:extLst>
          </p:cNvPr>
          <p:cNvSpPr/>
          <p:nvPr/>
        </p:nvSpPr>
        <p:spPr>
          <a:xfrm>
            <a:off x="2667000" y="1428750"/>
            <a:ext cx="365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B8B51-5893-47DB-AC31-00BAEECCC47A}"/>
              </a:ext>
            </a:extLst>
          </p:cNvPr>
          <p:cNvSpPr txBox="1"/>
          <p:nvPr/>
        </p:nvSpPr>
        <p:spPr>
          <a:xfrm>
            <a:off x="76200" y="1274624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4C860-21C1-435B-945D-CBCBC804EEBA}"/>
              </a:ext>
            </a:extLst>
          </p:cNvPr>
          <p:cNvSpPr/>
          <p:nvPr/>
        </p:nvSpPr>
        <p:spPr>
          <a:xfrm>
            <a:off x="10633" y="4655248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5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esktop\Images\বাংলা\দ্বিতীয়\60-609230_beautiful-birds-in-spring-hd-png-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56398-6E4D-4881-99EA-D87D604A4C93}"/>
              </a:ext>
            </a:extLst>
          </p:cNvPr>
          <p:cNvSpPr txBox="1"/>
          <p:nvPr/>
        </p:nvSpPr>
        <p:spPr>
          <a:xfrm>
            <a:off x="228600" y="417195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b="1" kern="1700" spc="14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4A415-201E-4CB1-A575-9FE9603D1618}"/>
              </a:ext>
            </a:extLst>
          </p:cNvPr>
          <p:cNvSpPr txBox="1"/>
          <p:nvPr/>
        </p:nvSpPr>
        <p:spPr>
          <a:xfrm>
            <a:off x="152400" y="108721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bn-IN" sz="3600" b="1" kern="1700" spc="14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46914E-6 L 3.33333E-6 -0.07222 " pathEditMode="relative" rAng="0" ptsTypes="AA">
                                      <p:cBhvr>
                                        <p:cTn id="2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27F2C6B-6707-4FC9-878C-6B956D52D03E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endParaRPr kumimoji="0" lang="en-US" sz="4400" b="1" i="0" u="sng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3933256-F31D-48AF-8068-3C5EF6D70E79}"/>
              </a:ext>
            </a:extLst>
          </p:cNvPr>
          <p:cNvSpPr txBox="1">
            <a:spLocks/>
          </p:cNvSpPr>
          <p:nvPr/>
        </p:nvSpPr>
        <p:spPr>
          <a:xfrm>
            <a:off x="304800" y="1200153"/>
            <a:ext cx="4876800" cy="33527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হোসেন আলী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(সহকারী শিক্ষক)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 পয়ড়াডাঙ্গা সরকারি প্রাথমিক বিদ্যালয়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 </a:t>
            </a: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মোবাইল-০১৭৬৮-৮৩৮৩৪৯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nkbhossain@gmail.com</a:t>
            </a:r>
            <a:endParaRPr lang="en-US" sz="1200" b="1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180755-6D5D-499C-AF1F-B9A2CAE92F3E}"/>
              </a:ext>
            </a:extLst>
          </p:cNvPr>
          <p:cNvGrpSpPr/>
          <p:nvPr/>
        </p:nvGrpSpPr>
        <p:grpSpPr>
          <a:xfrm>
            <a:off x="5562600" y="1047750"/>
            <a:ext cx="3429000" cy="3429000"/>
            <a:chOff x="5562600" y="1047750"/>
            <a:chExt cx="3429000" cy="3429000"/>
          </a:xfrm>
        </p:grpSpPr>
        <p:pic>
          <p:nvPicPr>
            <p:cNvPr id="14" name="Picture 3" descr="C:\Users\DPE\Desktop\Images\বাংলা\দ্বিতীয়\indexগদ.jpg">
              <a:extLst>
                <a:ext uri="{FF2B5EF4-FFF2-40B4-BE49-F238E27FC236}">
                  <a16:creationId xmlns:a16="http://schemas.microsoft.com/office/drawing/2014/main" id="{B7571568-FCA5-4DE2-AA42-FBB47E2C2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1047750"/>
              <a:ext cx="3429000" cy="3429000"/>
            </a:xfrm>
            <a:prstGeom prst="rect">
              <a:avLst/>
            </a:prstGeom>
            <a:noFill/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6AA7868-3731-43B0-824E-C934F2C70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" b="1129"/>
            <a:stretch/>
          </p:blipFill>
          <p:spPr bwMode="auto">
            <a:xfrm>
              <a:off x="6477000" y="1925523"/>
              <a:ext cx="1752600" cy="1713029"/>
            </a:xfrm>
            <a:prstGeom prst="ellipse">
              <a:avLst/>
            </a:prstGeom>
            <a:ln w="127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297D61-67F0-4795-BE69-D36ABED73E05}"/>
              </a:ext>
            </a:extLst>
          </p:cNvPr>
          <p:cNvSpPr/>
          <p:nvPr/>
        </p:nvSpPr>
        <p:spPr>
          <a:xfrm>
            <a:off x="8077200" y="4640818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23" name="Curved Right Arrow 18">
            <a:extLst>
              <a:ext uri="{FF2B5EF4-FFF2-40B4-BE49-F238E27FC236}">
                <a16:creationId xmlns:a16="http://schemas.microsoft.com/office/drawing/2014/main" id="{78436440-FF56-4C02-8797-0405F6B0ECC5}"/>
              </a:ext>
            </a:extLst>
          </p:cNvPr>
          <p:cNvSpPr/>
          <p:nvPr/>
        </p:nvSpPr>
        <p:spPr>
          <a:xfrm rot="20147537">
            <a:off x="4785950" y="3950628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14">
            <a:extLst>
              <a:ext uri="{FF2B5EF4-FFF2-40B4-BE49-F238E27FC236}">
                <a16:creationId xmlns:a16="http://schemas.microsoft.com/office/drawing/2014/main" id="{769017C2-6B08-4B41-A23D-114495F6ADA8}"/>
              </a:ext>
            </a:extLst>
          </p:cNvPr>
          <p:cNvSpPr/>
          <p:nvPr/>
        </p:nvSpPr>
        <p:spPr>
          <a:xfrm rot="20147537">
            <a:off x="4633550" y="3219735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13">
            <a:extLst>
              <a:ext uri="{FF2B5EF4-FFF2-40B4-BE49-F238E27FC236}">
                <a16:creationId xmlns:a16="http://schemas.microsoft.com/office/drawing/2014/main" id="{B078D84F-9FE1-4F0B-B050-B2A88BBBD795}"/>
              </a:ext>
            </a:extLst>
          </p:cNvPr>
          <p:cNvSpPr/>
          <p:nvPr/>
        </p:nvSpPr>
        <p:spPr>
          <a:xfrm rot="20147537">
            <a:off x="4481148" y="2490426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12">
            <a:extLst>
              <a:ext uri="{FF2B5EF4-FFF2-40B4-BE49-F238E27FC236}">
                <a16:creationId xmlns:a16="http://schemas.microsoft.com/office/drawing/2014/main" id="{2B767901-536C-4C94-884E-7CB23DDD9BBD}"/>
              </a:ext>
            </a:extLst>
          </p:cNvPr>
          <p:cNvSpPr/>
          <p:nvPr/>
        </p:nvSpPr>
        <p:spPr>
          <a:xfrm rot="20147537">
            <a:off x="4328750" y="1770958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38E91B5A-0C8D-4C73-8C9F-E68050DB8F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48" y="742950"/>
            <a:ext cx="2793304" cy="36576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Curved Right Arrow 9">
            <a:extLst>
              <a:ext uri="{FF2B5EF4-FFF2-40B4-BE49-F238E27FC236}">
                <a16:creationId xmlns:a16="http://schemas.microsoft.com/office/drawing/2014/main" id="{602259BD-7C56-48D0-AC53-AEFFD67A400A}"/>
              </a:ext>
            </a:extLst>
          </p:cNvPr>
          <p:cNvSpPr/>
          <p:nvPr/>
        </p:nvSpPr>
        <p:spPr>
          <a:xfrm rot="20147537">
            <a:off x="4176350" y="1053818"/>
            <a:ext cx="826801" cy="1047711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40E34A-7C52-410E-8C77-1ED581942E02}"/>
              </a:ext>
            </a:extLst>
          </p:cNvPr>
          <p:cNvSpPr/>
          <p:nvPr/>
        </p:nvSpPr>
        <p:spPr>
          <a:xfrm rot="20700444">
            <a:off x="5140094" y="1002813"/>
            <a:ext cx="2594180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7BDD14-D08F-4811-8C72-4EA76DB79E7A}"/>
              </a:ext>
            </a:extLst>
          </p:cNvPr>
          <p:cNvSpPr/>
          <p:nvPr/>
        </p:nvSpPr>
        <p:spPr>
          <a:xfrm rot="20700444">
            <a:off x="5290818" y="1751654"/>
            <a:ext cx="2692629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46C3062-E2C0-48AE-A3D6-01D49F0CDC17}"/>
              </a:ext>
            </a:extLst>
          </p:cNvPr>
          <p:cNvSpPr/>
          <p:nvPr/>
        </p:nvSpPr>
        <p:spPr>
          <a:xfrm rot="20700444">
            <a:off x="5442781" y="2478435"/>
            <a:ext cx="2718307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FEBA06-7AB0-451C-A998-EE0A4AD1B82C}"/>
              </a:ext>
            </a:extLst>
          </p:cNvPr>
          <p:cNvSpPr/>
          <p:nvPr/>
        </p:nvSpPr>
        <p:spPr>
          <a:xfrm rot="20700444">
            <a:off x="5595226" y="3198243"/>
            <a:ext cx="2715664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---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রেগে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204226-9F48-4639-A0C9-7B4C98A3B1D3}"/>
              </a:ext>
            </a:extLst>
          </p:cNvPr>
          <p:cNvSpPr/>
          <p:nvPr/>
        </p:nvSpPr>
        <p:spPr>
          <a:xfrm rot="20700444">
            <a:off x="5749275" y="3944600"/>
            <a:ext cx="2618755" cy="609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3400DE-B210-4402-B266-3FCAC32745BF}"/>
              </a:ext>
            </a:extLst>
          </p:cNvPr>
          <p:cNvSpPr/>
          <p:nvPr/>
        </p:nvSpPr>
        <p:spPr>
          <a:xfrm rot="20700444">
            <a:off x="3697315" y="368776"/>
            <a:ext cx="1872891" cy="990597"/>
          </a:xfrm>
          <a:prstGeom prst="ellipse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67150"/>
            <a:ext cx="2149987" cy="1219200"/>
          </a:xfrm>
          <a:prstGeom prst="rect">
            <a:avLst/>
          </a:prstGeom>
          <a:noFill/>
        </p:spPr>
      </p:pic>
      <p:pic>
        <p:nvPicPr>
          <p:cNvPr id="10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56322" y="3943350"/>
            <a:ext cx="2015613" cy="114300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96B5CA-A041-47E8-ABA2-37C102A9CEFB}"/>
              </a:ext>
            </a:extLst>
          </p:cNvPr>
          <p:cNvSpPr txBox="1"/>
          <p:nvPr/>
        </p:nvSpPr>
        <p:spPr>
          <a:xfrm>
            <a:off x="1219200" y="1581150"/>
            <a:ext cx="6629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সো,</a:t>
            </a:r>
            <a:r>
              <a:rPr lang="bn-BD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 মিলে</a:t>
            </a:r>
            <a:r>
              <a:rPr lang="en-US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ভিডিও </a:t>
            </a:r>
            <a:r>
              <a:rPr lang="en-US" sz="28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30FDD-8725-475C-AF58-30E44A6BB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224"/>
            <a:ext cx="8991600" cy="4924926"/>
          </a:xfrm>
          <a:prstGeom prst="rect">
            <a:avLst/>
          </a:prstGeom>
        </p:spPr>
      </p:pic>
      <p:pic>
        <p:nvPicPr>
          <p:cNvPr id="2" name="Ami Hobo[1]">
            <a:hlinkClick r:id="" action="ppaction://media"/>
            <a:extLst>
              <a:ext uri="{FF2B5EF4-FFF2-40B4-BE49-F238E27FC236}">
                <a16:creationId xmlns:a16="http://schemas.microsoft.com/office/drawing/2014/main" id="{F379CA72-2E40-4607-A8CB-BDD752DBCD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8867" y="1428750"/>
            <a:ext cx="44704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22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6"/>
          <p:cNvSpPr txBox="1">
            <a:spLocks/>
          </p:cNvSpPr>
          <p:nvPr/>
        </p:nvSpPr>
        <p:spPr>
          <a:xfrm>
            <a:off x="304799" y="1123950"/>
            <a:ext cx="8667135" cy="6203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সোনামণিরা, ভিডিওটিতে ছেলেটি কী হতে চায় বলতে পারো?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5"/>
          <p:cNvSpPr txBox="1">
            <a:spLocks/>
          </p:cNvSpPr>
          <p:nvPr/>
        </p:nvSpPr>
        <p:spPr>
          <a:xfrm>
            <a:off x="2057400" y="211455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তোমরা কে কী হতে চাও?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5"/>
          <p:cNvSpPr txBox="1">
            <a:spLocks/>
          </p:cNvSpPr>
          <p:nvPr/>
        </p:nvSpPr>
        <p:spPr>
          <a:xfrm>
            <a:off x="304799" y="3333750"/>
            <a:ext cx="8534401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আমাদের আজকের পাঠের বিষয় কী</a:t>
            </a:r>
            <a:r>
              <a:rPr lang="en-US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lang="bn-IN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তোমরা কি </a:t>
            </a:r>
            <a:r>
              <a:rPr lang="bn-IN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বুঝতে </a:t>
            </a:r>
            <a:r>
              <a:rPr lang="en-US" sz="12800" b="1" cap="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পেরে</a:t>
            </a:r>
            <a:r>
              <a:rPr lang="bn-IN" sz="1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ছ?</a:t>
            </a:r>
            <a:b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67150"/>
            <a:ext cx="2149987" cy="1219200"/>
          </a:xfrm>
          <a:prstGeom prst="rect">
            <a:avLst/>
          </a:prstGeom>
          <a:noFill/>
        </p:spPr>
      </p:pic>
      <p:pic>
        <p:nvPicPr>
          <p:cNvPr id="10" name="Picture 2" descr="C:\Users\DPE\Desktop\Images\বাংলা\প্রথম\cuddly-toys_1435320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56322" y="3943350"/>
            <a:ext cx="2015613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543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361950"/>
            <a:ext cx="5486400" cy="3581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33600" y="514350"/>
            <a:ext cx="4876800" cy="3276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22473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5400" b="1" kern="1700" spc="1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আজ পড়ব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02675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4800" b="1" kern="1700" spc="14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3E46F-3C25-4B17-B5A6-08F301B7A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3257550"/>
            <a:ext cx="1752600" cy="1733550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4600" y="219075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6600" b="1" kern="1700" spc="1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আমি হব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369E9-1ABC-46E2-9352-5B049A43AC99}"/>
              </a:ext>
            </a:extLst>
          </p:cNvPr>
          <p:cNvSpPr/>
          <p:nvPr/>
        </p:nvSpPr>
        <p:spPr>
          <a:xfrm>
            <a:off x="31899" y="4662084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4588"/>
            <a:ext cx="7924800" cy="52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জেনে নিই 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1401739" y="2906689"/>
            <a:ext cx="3276600" cy="1592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3E46F-3C25-4B17-B5A6-08F301B7A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950"/>
            <a:ext cx="2133600" cy="2438400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2400" y="41059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2800" b="1" kern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43FE52-596E-4FE4-B82D-10C80FAAC9CB}"/>
              </a:ext>
            </a:extLst>
          </p:cNvPr>
          <p:cNvSpPr/>
          <p:nvPr/>
        </p:nvSpPr>
        <p:spPr>
          <a:xfrm>
            <a:off x="8153400" y="4705350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‡</a:t>
            </a:r>
            <a:r>
              <a:rPr lang="en-US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nv‡mb</a:t>
            </a:r>
            <a:endParaRPr lang="en-US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09622-BE7D-4020-BDFE-FA55128FA83D}"/>
              </a:ext>
            </a:extLst>
          </p:cNvPr>
          <p:cNvSpPr txBox="1"/>
          <p:nvPr/>
        </p:nvSpPr>
        <p:spPr>
          <a:xfrm>
            <a:off x="3200400" y="166753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১৮৯৯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43DB6-A161-4B6F-971E-2FD7C7917C50}"/>
              </a:ext>
            </a:extLst>
          </p:cNvPr>
          <p:cNvSpPr txBox="1"/>
          <p:nvPr/>
        </p:nvSpPr>
        <p:spPr>
          <a:xfrm>
            <a:off x="3200400" y="2353330"/>
            <a:ext cx="592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অগ্নিবীণা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2D00D-43C6-4BC4-9E32-0367BCF998F5}"/>
              </a:ext>
            </a:extLst>
          </p:cNvPr>
          <p:cNvSpPr txBox="1"/>
          <p:nvPr/>
        </p:nvSpPr>
        <p:spPr>
          <a:xfrm>
            <a:off x="3200400" y="3039130"/>
            <a:ext cx="592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11301</TotalTime>
  <Words>492</Words>
  <Application>Microsoft Office PowerPoint</Application>
  <PresentationFormat>On-screen Show (16:9)</PresentationFormat>
  <Paragraphs>109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ArhialkhanMJ</vt:lpstr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3710</cp:revision>
  <dcterms:created xsi:type="dcterms:W3CDTF">2006-08-16T00:00:00Z</dcterms:created>
  <dcterms:modified xsi:type="dcterms:W3CDTF">2021-07-06T15:39:56Z</dcterms:modified>
</cp:coreProperties>
</file>