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B63359-8825-43D9-9D1B-E6F9D9065034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6D02B7-A4B1-4129-BDB6-22EB37080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995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ছাত্রদের</a:t>
            </a:r>
            <a:r>
              <a:rPr lang="en-US" dirty="0" smtClean="0"/>
              <a:t> </a:t>
            </a:r>
            <a:r>
              <a:rPr lang="en-US" dirty="0" err="1" smtClean="0"/>
              <a:t>প্রশ্নের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জবাবের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বিভিন্ন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ব্যবসায়ে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যোগাযোগ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প্রযুক্তির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গুরুত্ব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সম্পর্কে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 । </a:t>
            </a:r>
            <a:r>
              <a:rPr lang="en-US" baseline="0" dirty="0" err="1" smtClean="0"/>
              <a:t>এরপর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</a:t>
            </a:r>
            <a:r>
              <a:rPr lang="en-US" baseline="0" dirty="0" smtClean="0"/>
              <a:t>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61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184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58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03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41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png"/><Relationship Id="rId18" Type="http://schemas.openxmlformats.org/officeDocument/2006/relationships/image" Target="../media/image22.jpeg"/><Relationship Id="rId3" Type="http://schemas.openxmlformats.org/officeDocument/2006/relationships/image" Target="../media/image7.gif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41E8F-1215-49D7-9C62-E3CF9B7C2DB2}" type="datetime1">
              <a:rPr lang="en-US" smtClean="0"/>
              <a:pPr/>
              <a:t>7/6/2021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93" t="20585" r="17369" b="57427"/>
          <a:stretch/>
        </p:blipFill>
        <p:spPr>
          <a:xfrm>
            <a:off x="1560094" y="397041"/>
            <a:ext cx="5983706" cy="1507959"/>
          </a:xfrm>
          <a:prstGeom prst="rect">
            <a:avLst/>
          </a:prstGeom>
        </p:spPr>
      </p:pic>
      <p:pic>
        <p:nvPicPr>
          <p:cNvPr id="6" name="Picture 2" descr="http://gdb.voanews.com/D44DC523-D7BD-4BC2-8287-C6821BEE20B2_cx0_cy10_cw0_mw1024_s_n_r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550" y="2000447"/>
            <a:ext cx="7082759" cy="3982638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92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 vert="horz" lIns="91440" tIns="45720" rIns="91440" bIns="45720" rtlCol="0" anchor="ctr">
            <a:normAutofit fontScale="97500"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দলগত</a:t>
            </a:r>
            <a:r>
              <a:rPr lang="en-US" b="1" spc="50" dirty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b="1" spc="50" dirty="0">
              <a:ln w="11430"/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4495800"/>
            <a:ext cx="7086600" cy="914400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আইসিটি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ব্যবসায়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ভবিষ্যতে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ক্ষেত্রে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পরিবর্তন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আনবে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বলে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তোমাদের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মনে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হয়?একটি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তালিকা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তৈরী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উপস্থাপন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4478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bn-BD" sz="2400" smtClean="0">
                <a:latin typeface="Nikosh" pitchFamily="2" charset="0"/>
                <a:cs typeface="Nikosh" pitchFamily="2" charset="0"/>
              </a:rPr>
              <a:t>প্রথমে শিক্ষার্থীরা দলে বিভক্ত হবে</a:t>
            </a:r>
            <a:endParaRPr lang="bn-BD" sz="24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026" name="Picture 2" descr="https://nostkorea.files.wordpress.com/2012/11/2012_11_ict_business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9" r="8122" b="11659"/>
          <a:stretch/>
        </p:blipFill>
        <p:spPr bwMode="auto">
          <a:xfrm>
            <a:off x="3097305" y="2133600"/>
            <a:ext cx="2949387" cy="205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2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7500"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মূল্যায়ণ</a:t>
            </a:r>
            <a:endParaRPr lang="en-US" b="1" spc="50" dirty="0">
              <a:ln w="11430"/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752600"/>
            <a:ext cx="6781800" cy="1828800"/>
          </a:xfrm>
        </p:spPr>
        <p:txBody>
          <a:bodyPr>
            <a:normAutofit fontScale="92500"/>
          </a:bodyPr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আইসিটি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প্রয়োগে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ব্যবসায়ের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কী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কী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সুবিধাদি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পাওয়া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যায়</a:t>
            </a:r>
            <a:r>
              <a:rPr lang="en-US" dirty="0">
                <a:latin typeface="Nikosh" pitchFamily="2" charset="0"/>
                <a:cs typeface="Nikosh" pitchFamily="2" charset="0"/>
              </a:rPr>
              <a:t>?</a:t>
            </a:r>
          </a:p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উন্নত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যোগাযোগের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মাধ্যমগুলো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?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0" y="4215825"/>
            <a:ext cx="48622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সফল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বিপণন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ব্যবস্থার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শর্ত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কোনটি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?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4953000"/>
            <a:ext cx="2097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" pitchFamily="2" charset="0"/>
                <a:cs typeface="Nikosh" pitchFamily="2" charset="0"/>
              </a:rPr>
              <a:t>ক)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কম্পিউটার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কেনা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4929391"/>
            <a:ext cx="1449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" pitchFamily="2" charset="0"/>
                <a:cs typeface="Nikosh" pitchFamily="2" charset="0"/>
              </a:rPr>
              <a:t>খ)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প্রচার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করা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4035" y="5562600"/>
            <a:ext cx="2052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" pitchFamily="2" charset="0"/>
                <a:cs typeface="Nikosh" pitchFamily="2" charset="0"/>
              </a:rPr>
              <a:t>গ)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দোকান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সাজানো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5562600"/>
            <a:ext cx="1511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" pitchFamily="2" charset="0"/>
                <a:cs typeface="Nikosh" pitchFamily="2" charset="0"/>
              </a:rPr>
              <a:t>ঘ)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হিসাব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করা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Quad Arrow 8"/>
          <p:cNvSpPr/>
          <p:nvPr/>
        </p:nvSpPr>
        <p:spPr bwMode="auto">
          <a:xfrm rot="18857328">
            <a:off x="3673483" y="4871810"/>
            <a:ext cx="644729" cy="624043"/>
          </a:xfrm>
          <a:prstGeom prst="quadArrow">
            <a:avLst>
              <a:gd name="adj1" fmla="val 8088"/>
              <a:gd name="adj2" fmla="val 9608"/>
              <a:gd name="adj3" fmla="val 8087"/>
            </a:avLst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0" name="Quad Arrow 9"/>
          <p:cNvSpPr/>
          <p:nvPr/>
        </p:nvSpPr>
        <p:spPr bwMode="auto">
          <a:xfrm rot="18857328">
            <a:off x="3666188" y="5499349"/>
            <a:ext cx="644729" cy="624043"/>
          </a:xfrm>
          <a:prstGeom prst="quadArrow">
            <a:avLst>
              <a:gd name="adj1" fmla="val 8088"/>
              <a:gd name="adj2" fmla="val 9608"/>
              <a:gd name="adj3" fmla="val 8087"/>
            </a:avLst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1" name="Quad Arrow 10"/>
          <p:cNvSpPr/>
          <p:nvPr/>
        </p:nvSpPr>
        <p:spPr bwMode="auto">
          <a:xfrm rot="18857328">
            <a:off x="7382582" y="5475667"/>
            <a:ext cx="644729" cy="624043"/>
          </a:xfrm>
          <a:prstGeom prst="quadArrow">
            <a:avLst>
              <a:gd name="adj1" fmla="val 8088"/>
              <a:gd name="adj2" fmla="val 9608"/>
              <a:gd name="adj3" fmla="val 8087"/>
            </a:avLst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2" name="Half Frame 11"/>
          <p:cNvSpPr/>
          <p:nvPr/>
        </p:nvSpPr>
        <p:spPr bwMode="auto">
          <a:xfrm rot="13053893">
            <a:off x="7544870" y="4683228"/>
            <a:ext cx="304681" cy="685801"/>
          </a:xfrm>
          <a:prstGeom prst="halfFrame">
            <a:avLst>
              <a:gd name="adj1" fmla="val 9457"/>
              <a:gd name="adj2" fmla="val 10036"/>
            </a:avLst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50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7500"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প্রশ্নোত্তর</a:t>
            </a:r>
            <a:r>
              <a:rPr lang="en-US" b="1" spc="50" dirty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পর্ব</a:t>
            </a:r>
            <a:endParaRPr lang="en-US" b="1" spc="50" dirty="0">
              <a:ln w="11430"/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828800"/>
            <a:ext cx="2286000" cy="3276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67000" y="5711371"/>
            <a:ext cx="4623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তোমাদের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প্রশ্ন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থাকলে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বলতে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পারো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09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7500"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বাড়ির</a:t>
            </a:r>
            <a:r>
              <a:rPr lang="en-US" b="1" spc="50" dirty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b="1" spc="50" dirty="0">
              <a:ln w="11430"/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114800"/>
            <a:ext cx="8229600" cy="91440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ব্যবসায়ে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তথ্য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যোগাযোগ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প্রযুক্তির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তোমাদের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দৈনন্দিন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জীবনে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কীভাবে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প্রভাব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বিস্তার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?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2050" name="Picture 2" descr="http://www.epnconsulting.eu/images/business-hu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52600"/>
            <a:ext cx="28194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62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1828800"/>
          </a:xfrm>
        </p:spPr>
        <p:txBody>
          <a:bodyPr>
            <a:noAutofit/>
          </a:bodyPr>
          <a:lstStyle/>
          <a:p>
            <a:r>
              <a:rPr lang="en-US" sz="9600" dirty="0" err="1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ধন্যবাদ</a:t>
            </a:r>
            <a:endParaRPr lang="en-US" sz="9600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743200"/>
            <a:ext cx="67056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760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1031-A06E-4B86-9FCA-158417A87459}" type="datetime1">
              <a:rPr lang="en-US" smtClean="0"/>
              <a:pPr/>
              <a:t>7/6/2021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FD1D-6E81-4B63-8A69-79648248B86E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242" y="3657600"/>
            <a:ext cx="3912358" cy="2340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4800600" y="533400"/>
            <a:ext cx="4343400" cy="579120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পাঠ</a:t>
            </a:r>
            <a:r>
              <a:rPr kumimoji="0" lang="en-US" sz="3200" b="1" i="0" u="none" strike="noStrike" kern="1200" cap="none" spc="0" normalizeH="0" baseline="0" noProof="0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পরিচিতি</a:t>
            </a:r>
            <a:endParaRPr kumimoji="0" lang="en-US" sz="3200" b="1" i="0" u="none" strike="noStrike" kern="1200" cap="none" spc="0" normalizeH="0" baseline="0" noProof="0" dirty="0" smtClean="0">
              <a:ln w="17780" cmpd="sng">
                <a:solidFill>
                  <a:srgbClr val="FF0000"/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" pitchFamily="2" charset="0"/>
              <a:ea typeface="+mn-ea"/>
              <a:cs typeface="Nikosh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solidFill>
                  <a:srgbClr val="FF0000"/>
                </a:solidFill>
              </a:ln>
              <a:solidFill>
                <a:schemeClr val="accent2"/>
              </a:solidFill>
              <a:effectLst/>
              <a:uLnTx/>
              <a:uFillTx/>
              <a:latin typeface="Nikosh" pitchFamily="2" charset="0"/>
              <a:ea typeface="+mn-ea"/>
              <a:cs typeface="Nikosh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200" b="0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chemeClr val="accent2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তথ্য ও যোগাযোগ প্রযুক্তি</a:t>
            </a:r>
            <a:endParaRPr kumimoji="0" lang="en-US" sz="3200" b="0" i="0" u="none" strike="noStrike" kern="1200" cap="none" spc="0" normalizeH="0" baseline="0" noProof="0" dirty="0" smtClean="0">
              <a:ln>
                <a:solidFill>
                  <a:srgbClr val="FF0000"/>
                </a:solidFill>
              </a:ln>
              <a:solidFill>
                <a:schemeClr val="accent2"/>
              </a:solidFill>
              <a:effectLst/>
              <a:uLnTx/>
              <a:uFillTx/>
              <a:latin typeface="Nikosh" pitchFamily="2" charset="0"/>
              <a:ea typeface="+mn-ea"/>
              <a:cs typeface="Nikosh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400" b="0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chemeClr val="accent2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শ্রেণি</a:t>
            </a:r>
            <a:r>
              <a:rPr kumimoji="0" lang="en-US" sz="2400" b="0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chemeClr val="accent2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: অ</a:t>
            </a:r>
            <a:r>
              <a:rPr kumimoji="0" lang="bn-BD" sz="2400" b="0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chemeClr val="accent2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ষ্টম </a:t>
            </a:r>
            <a:endParaRPr kumimoji="0" lang="en-US" sz="2400" b="0" i="0" u="none" strike="noStrike" kern="1200" cap="none" spc="0" normalizeH="0" baseline="0" noProof="0" dirty="0" smtClean="0">
              <a:ln>
                <a:solidFill>
                  <a:srgbClr val="FF0000"/>
                </a:solidFill>
              </a:ln>
              <a:solidFill>
                <a:schemeClr val="accent2"/>
              </a:solidFill>
              <a:effectLst/>
              <a:uLnTx/>
              <a:uFillTx/>
              <a:latin typeface="Nikosh" pitchFamily="2" charset="0"/>
              <a:ea typeface="+mn-ea"/>
              <a:cs typeface="Nikosh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400" b="0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chemeClr val="accent2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অধ্যায়</a:t>
            </a:r>
            <a:r>
              <a:rPr kumimoji="0" lang="en-US" sz="2400" b="0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chemeClr val="accent2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: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solidFill>
                    <a:srgbClr val="FF0000"/>
                  </a:solidFill>
                </a:ln>
                <a:solidFill>
                  <a:schemeClr val="accent2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প্রথম</a:t>
            </a:r>
            <a:endParaRPr kumimoji="0" lang="en-US" sz="2400" b="0" i="0" u="none" strike="noStrike" kern="1200" cap="none" spc="0" normalizeH="0" baseline="0" noProof="0" dirty="0" smtClean="0">
              <a:ln>
                <a:solidFill>
                  <a:srgbClr val="FF0000"/>
                </a:solidFill>
              </a:ln>
              <a:solidFill>
                <a:schemeClr val="accent2"/>
              </a:solidFill>
              <a:effectLst/>
              <a:uLnTx/>
              <a:uFillTx/>
              <a:latin typeface="Nikosh" pitchFamily="2" charset="0"/>
              <a:ea typeface="+mn-ea"/>
              <a:cs typeface="Nikosh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solidFill>
                    <a:srgbClr val="FF0000"/>
                  </a:solidFill>
                </a:ln>
                <a:solidFill>
                  <a:schemeClr val="accent2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পাঠ</a:t>
            </a:r>
            <a:r>
              <a:rPr kumimoji="0" lang="en-US" sz="2400" b="0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chemeClr val="accent2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: ৪</a:t>
            </a:r>
            <a:endParaRPr kumimoji="0" lang="bn-BD" sz="2400" b="0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schemeClr val="accent2"/>
              </a:solidFill>
              <a:effectLst/>
              <a:uLnTx/>
              <a:uFillTx/>
              <a:latin typeface="Nikosh" pitchFamily="2" charset="0"/>
              <a:ea typeface="+mn-ea"/>
              <a:cs typeface="Nikosh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4876800"/>
            <a:ext cx="4267200" cy="15081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শাহ</a:t>
            </a:r>
            <a:r>
              <a:rPr lang="en-US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লুৎফুল</a:t>
            </a:r>
            <a:r>
              <a:rPr lang="en-US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হায়দার</a:t>
            </a:r>
            <a:r>
              <a:rPr lang="en-US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0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0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লুৎফুন্নেছা</a:t>
            </a:r>
            <a:r>
              <a:rPr lang="en-US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বিদ্যানিকেতন</a:t>
            </a:r>
            <a:r>
              <a:rPr lang="en-US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0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গফরগাঁও</a:t>
            </a:r>
            <a:r>
              <a:rPr lang="en-US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ময়মনসিংহ</a:t>
            </a:r>
            <a:endParaRPr lang="en-US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533400"/>
            <a:ext cx="4191000" cy="40245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8822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56" presetClass="entr" presetSubtype="0" fill="hold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533400"/>
            <a:ext cx="7772400" cy="83820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>
              <a:spcBef>
                <a:spcPct val="0"/>
              </a:spcBef>
              <a:buNone/>
              <a:defRPr sz="4400" b="1" spc="5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defRPr>
            </a:lvl1pPr>
          </a:lstStyle>
          <a:p>
            <a:r>
              <a:rPr lang="en-US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দোকানে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মালামালের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পাশাপাশি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হিসাব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নিকাশের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জন্য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কি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ব্যবহার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করা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হচ্ছে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51" name="Picture 27" descr="http://2.bp.blogspot.com/-4HbVrrAsfhg/T5_wIb1zwUI/AAAAAAAAbt8/ETNMPFbEluo/s1600/98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62101"/>
            <a:ext cx="7620000" cy="49844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3999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609601"/>
            <a:ext cx="7315200" cy="609600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spc="50" dirty="0" err="1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আজকের</a:t>
            </a:r>
            <a:r>
              <a:rPr lang="en-US" sz="3200" b="1" spc="50" dirty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spc="50" dirty="0" err="1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আলোচ্য</a:t>
            </a:r>
            <a:r>
              <a:rPr lang="en-US" sz="3200" b="1" spc="50" dirty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spc="50" dirty="0" err="1" smtClean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বিষয়</a:t>
            </a:r>
            <a:r>
              <a:rPr lang="en-US" sz="3200" b="1" spc="50" dirty="0" smtClean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…</a:t>
            </a:r>
            <a:endParaRPr lang="en-US" sz="3200" b="1" spc="50" dirty="0">
              <a:ln w="11430"/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524000"/>
            <a:ext cx="8382000" cy="13716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0"/>
              </a:spcBef>
            </a:pPr>
            <a:r>
              <a:rPr lang="en-US" sz="4800" b="1" spc="50" dirty="0" err="1" smtClean="0">
                <a:ln w="11430"/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ব্যবসায়ে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4800" b="1" spc="50" dirty="0" err="1">
                <a:ln w="11430"/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তথ্য</a:t>
            </a:r>
            <a:r>
              <a:rPr lang="en-US" sz="4800" b="1" spc="50" dirty="0">
                <a:ln w="11430"/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 ও </a:t>
            </a:r>
            <a:r>
              <a:rPr lang="en-US" sz="4800" b="1" spc="50" dirty="0" err="1">
                <a:ln w="11430"/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যোগাযোগ</a:t>
            </a:r>
            <a:r>
              <a:rPr lang="en-US" sz="4800" b="1" spc="50" dirty="0">
                <a:ln w="11430"/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4800" b="1" spc="50" dirty="0" err="1">
                <a:ln w="11430"/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প্রযুক্তির</a:t>
            </a:r>
            <a:r>
              <a:rPr lang="en-US" sz="4800" b="1" spc="50" dirty="0">
                <a:ln w="11430"/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গুরুত্ব</a:t>
            </a:r>
            <a:endParaRPr lang="en-US" sz="4800" b="1" spc="50" dirty="0">
              <a:ln w="11430"/>
              <a:solidFill>
                <a:srgbClr val="7030A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ea typeface="+mj-ea"/>
              <a:cs typeface="Nikosh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0"/>
            <a:ext cx="8305800" cy="32004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428386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3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884238"/>
          </a:xfrm>
          <a:solidFill>
            <a:schemeClr val="accent3">
              <a:lumMod val="40000"/>
              <a:lumOff val="60000"/>
            </a:schemeClr>
          </a:solidFill>
          <a:extLst/>
        </p:spPr>
        <p:txBody>
          <a:bodyPr vert="horz" lIns="91440" tIns="45720" rIns="91440" bIns="45720" rtlCol="0" anchor="ctr">
            <a:normAutofit fontScale="97500"/>
          </a:bodyPr>
          <a:lstStyle/>
          <a:p>
            <a:r>
              <a:rPr lang="en-US" b="1" spc="50" dirty="0" err="1">
                <a:ln w="1143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শিখনফল</a:t>
            </a:r>
            <a:endParaRPr lang="en-US" b="1" spc="50" dirty="0">
              <a:ln w="11430"/>
              <a:solidFill>
                <a:schemeClr val="accent1">
                  <a:lumMod val="20000"/>
                  <a:lumOff val="8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667000"/>
            <a:ext cx="7620000" cy="3124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আইসিটি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প্রয়োগে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ব্যবসায়ের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সুবিধাদি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করতে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;</a:t>
            </a:r>
          </a:p>
          <a:p>
            <a:pPr marL="0" indent="0">
              <a:buNone/>
            </a:pP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আইসিটি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প্রয়োগের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ফলে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বিপনন</a:t>
            </a:r>
            <a:r>
              <a:rPr lang="en-US" dirty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প্রচারে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যোগ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হওয়া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নতুন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মাত্রাগুলো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উল্লেখ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করতে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dirty="0">
                <a:latin typeface="Nikosh" pitchFamily="2" charset="0"/>
                <a:cs typeface="Nikosh" pitchFamily="2" charset="0"/>
              </a:rPr>
              <a:t>;</a:t>
            </a:r>
          </a:p>
          <a:p>
            <a:endParaRPr lang="en-US" dirty="0">
              <a:latin typeface="Nikosh" pitchFamily="2" charset="0"/>
              <a:cs typeface="Nikosh" pitchFamily="2" charset="0"/>
            </a:endParaRPr>
          </a:p>
          <a:p>
            <a:r>
              <a:rPr lang="en-US" dirty="0" err="1">
                <a:latin typeface="Nikosh" pitchFamily="2" charset="0"/>
                <a:cs typeface="Nikosh" pitchFamily="2" charset="0"/>
              </a:rPr>
              <a:t>উন্নত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বিপণন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ব্যাবস্থা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বিশ্লেষণ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;</a:t>
            </a:r>
          </a:p>
          <a:p>
            <a:pPr marL="0" indent="0">
              <a:buNone/>
            </a:pP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8600" y="1524000"/>
            <a:ext cx="7010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buNone/>
            </a:pPr>
            <a:r>
              <a:rPr lang="en-US" sz="3600" b="1" spc="50" dirty="0" err="1" smtClean="0">
                <a:ln w="11430"/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এই</a:t>
            </a:r>
            <a:r>
              <a:rPr lang="en-US" sz="3600" b="1" spc="50" dirty="0" smtClean="0">
                <a:ln w="11430"/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sz="3600" b="1" spc="50" dirty="0" smtClean="0">
                <a:ln w="11430"/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শেষে</a:t>
            </a:r>
            <a:r>
              <a:rPr lang="en-US" sz="3600" b="1" spc="50" dirty="0" smtClean="0">
                <a:ln w="11430"/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শিক্ষার্থীরা</a:t>
            </a:r>
            <a:r>
              <a:rPr lang="en-US" sz="3600" b="1" spc="50" dirty="0" smtClean="0">
                <a:ln w="11430"/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…</a:t>
            </a:r>
            <a:endParaRPr lang="en-US" sz="3600" b="1" spc="50" dirty="0">
              <a:ln w="11430"/>
              <a:solidFill>
                <a:srgbClr val="00B05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AFB3-639D-4B5C-9C75-5908CA2CEB8A}" type="datetime1">
              <a:rPr lang="en-US" smtClean="0"/>
              <a:pPr/>
              <a:t>7/6/2021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1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4339" grpId="0" build="p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154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spc="50" dirty="0" err="1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আইসিটি</a:t>
            </a:r>
            <a:r>
              <a:rPr lang="en-US" sz="3600" b="1" spc="50" dirty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প্রয়োগে</a:t>
            </a:r>
            <a:r>
              <a:rPr lang="en-US" sz="3600" b="1" spc="50" dirty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ব্যবসায়ের</a:t>
            </a:r>
            <a:r>
              <a:rPr lang="en-US" sz="3600" b="1" spc="50" dirty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সুবিধাদি</a:t>
            </a:r>
            <a:r>
              <a:rPr lang="en-US" sz="3600" b="1" spc="50" dirty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</a:p>
        </p:txBody>
      </p:sp>
      <p:pic>
        <p:nvPicPr>
          <p:cNvPr id="1026" name="Picture 2" descr="http://www.shiresystems.co.uk/downloads/overviews/stock/Shire%20Stock%20Control%20for%20animation/Stock%20Control%20BMP%27s/Stock-Grid-View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71600"/>
            <a:ext cx="5962650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5667375"/>
            <a:ext cx="8008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>
                <a:latin typeface="Nikosh" pitchFamily="2" charset="0"/>
                <a:cs typeface="Nikosh" pitchFamily="2" charset="0"/>
              </a:rPr>
              <a:t>সফটওয়্যার ব্যবহার করে মজুদের হালনাগাদ তথ্য সহজে ও দ্রুততার সাথে পাওয়া যায়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028" name="Picture 4" descr="http://www.orientalgmt.com/images/Strategic-Management-oriental-garment-thailand-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67589"/>
            <a:ext cx="5962650" cy="429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59165" y="5667375"/>
            <a:ext cx="39276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উৎপাদন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ব্যবস্থাপনায়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আইসিটি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76400" y="1371599"/>
            <a:ext cx="5942596" cy="4295775"/>
            <a:chOff x="1676400" y="1371599"/>
            <a:chExt cx="5942596" cy="4295775"/>
          </a:xfrm>
        </p:grpSpPr>
        <p:pic>
          <p:nvPicPr>
            <p:cNvPr id="1030" name="Picture 6" descr="http://www.brownsound.com/images/thennow/modern_intercom_system1b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1371599"/>
              <a:ext cx="2805113" cy="4295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://i.guim.co.uk/static/w-620/h--/q-95/sys-images/Guardian/Pix/pictures/2013/2/26/1361877218789/Email-inbox-008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9623" y="1371600"/>
              <a:ext cx="3149373" cy="2628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http://upload.wikimedia.org/wikipedia/commons/4/40/Erdfunkstelle_Raisting_2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53" t="22216" r="14848" b="7310"/>
            <a:stretch/>
          </p:blipFill>
          <p:spPr bwMode="auto">
            <a:xfrm>
              <a:off x="4469622" y="4000500"/>
              <a:ext cx="3149373" cy="1666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1298472" y="5690436"/>
            <a:ext cx="67185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আইসিটির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উন্নত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যোগাযোগ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ব্যবস্থা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হয়ে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থাকে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76401" y="1363579"/>
            <a:ext cx="5962647" cy="4303796"/>
            <a:chOff x="1676401" y="1363579"/>
            <a:chExt cx="5962647" cy="4303796"/>
          </a:xfrm>
        </p:grpSpPr>
        <p:pic>
          <p:nvPicPr>
            <p:cNvPr id="1036" name="Picture 12" descr="http://previews.123rf.com/images/expertm1973/expertm19731105/expertm1973110500006/9449291-isolated-children-s-abacus-with-color-and-digital-elements-concept-of-correct-calculation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1" y="1363579"/>
              <a:ext cx="3176836" cy="4303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http://image.startket.com/39207/251721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5320" y="4267199"/>
              <a:ext cx="2733675" cy="1400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http://www.propertymetrics.com/wp-content/uploads/2014/09/Correct-NPV-in-Excel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3237" y="1363579"/>
              <a:ext cx="2785811" cy="29036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Box 15"/>
          <p:cNvSpPr txBox="1"/>
          <p:nvPr/>
        </p:nvSpPr>
        <p:spPr>
          <a:xfrm>
            <a:off x="1686785" y="5690436"/>
            <a:ext cx="5960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সঠিক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হিসাব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রাখার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জন্য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আইসিটির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বিকল্প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নেই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AutoShape 18" descr="http://marketing.midwestmarketingllc.com/Portals/167088/images/marketing%20rapid%20city2.jpg"/>
          <p:cNvSpPr>
            <a:spLocks noChangeAspect="1" noChangeArrowheads="1"/>
          </p:cNvSpPr>
          <p:nvPr/>
        </p:nvSpPr>
        <p:spPr bwMode="auto">
          <a:xfrm>
            <a:off x="155575" y="-1995488"/>
            <a:ext cx="5962650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565" y="1354053"/>
            <a:ext cx="6155485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287610" y="5713755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বিপণনে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আইসিটির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হয়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71532" y="1354052"/>
            <a:ext cx="6167518" cy="4305299"/>
            <a:chOff x="1471532" y="1354052"/>
            <a:chExt cx="6167518" cy="4305299"/>
          </a:xfrm>
        </p:grpSpPr>
        <p:pic>
          <p:nvPicPr>
            <p:cNvPr id="1045" name="Picture 21" descr="http://www.epos.co.uk/images/bm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0162" y="1354053"/>
              <a:ext cx="2858791" cy="2303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7" name="Picture 23" descr="http://blog.ruggedandmobile.com/wp-content/uploads/2011/06/epos-bip-1300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8954" y="1354052"/>
              <a:ext cx="3290096" cy="4305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9" name="Picture 25" descr="http://www.sacs-uk.com/assets/images/apxsmall2_copy.gif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1532" y="3657598"/>
              <a:ext cx="2877421" cy="2001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TextBox 23"/>
          <p:cNvSpPr txBox="1"/>
          <p:nvPr/>
        </p:nvSpPr>
        <p:spPr>
          <a:xfrm>
            <a:off x="731428" y="5690435"/>
            <a:ext cx="7765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বিক্রয়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ব্যবস্থাপনা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হিসাবে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আইসিটির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সফল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হয়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490163" y="1354053"/>
            <a:ext cx="6074836" cy="4305298"/>
            <a:chOff x="1490163" y="1354053"/>
            <a:chExt cx="6074836" cy="4305298"/>
          </a:xfrm>
        </p:grpSpPr>
        <p:pic>
          <p:nvPicPr>
            <p:cNvPr id="1053" name="Picture 29" descr="http://www.psdgraphics.com/file/psd-credit-card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004" y="1371601"/>
              <a:ext cx="3141995" cy="2514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5" name="Picture 31" descr="http://www.paymentscardsandmobile.com/wp-content/uploads/2013/10/chip-pin-debit-card.jpe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6741" y="1354053"/>
              <a:ext cx="2846263" cy="2000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1" name="Picture 27" descr="http://www.politicalcampaigningtips.com/wp-content/uploads/2014/08/Check-signed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0163" y="3354304"/>
              <a:ext cx="3066374" cy="2305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7" name="Picture 33" descr="Image result for Credit Card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4809" y="3825036"/>
              <a:ext cx="2733675" cy="18343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TextBox 29"/>
          <p:cNvSpPr txBox="1"/>
          <p:nvPr/>
        </p:nvSpPr>
        <p:spPr>
          <a:xfrm>
            <a:off x="1728496" y="5697713"/>
            <a:ext cx="5771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আইসিটির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সাহায্যে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খুব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সহযে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মূল্য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সংগ্রহ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যায়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8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1" grpId="0"/>
      <p:bldP spid="16" grpId="0"/>
      <p:bldP spid="19" grpId="0"/>
      <p:bldP spid="24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 vert="horz" lIns="91440" tIns="45720" rIns="91440" bIns="45720" rtlCol="0" anchor="ctr">
            <a:normAutofit fontScale="97500"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উন্নত</a:t>
            </a:r>
            <a:r>
              <a:rPr lang="en-US" b="1" spc="50" dirty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যোগাযোগ</a:t>
            </a:r>
            <a:r>
              <a:rPr lang="en-US" b="1" spc="50" dirty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ব্যবস্থা</a:t>
            </a:r>
            <a:endParaRPr lang="en-US" b="1" spc="50" dirty="0">
              <a:ln w="11430"/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3376" y="5603086"/>
            <a:ext cx="1989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মোবাইল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ফোন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463" y="1524000"/>
            <a:ext cx="6903334" cy="3886200"/>
          </a:xfrm>
          <a:prstGeom prst="rect">
            <a:avLst/>
          </a:prstGeom>
        </p:spPr>
      </p:pic>
      <p:pic>
        <p:nvPicPr>
          <p:cNvPr id="2050" name="Picture 2" descr="http://jomax-international.com/files/products/images/Printer-Fax-Photocopier-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463" y="1524001"/>
            <a:ext cx="6903334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987623" y="5666121"/>
            <a:ext cx="865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ফ্যাক্স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2052" name="Picture 4" descr="http://g04.com/images/gmail/gmail_inbox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96"/>
          <a:stretch/>
        </p:blipFill>
        <p:spPr bwMode="auto">
          <a:xfrm>
            <a:off x="1305463" y="1683278"/>
            <a:ext cx="6903334" cy="388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959549" y="5625623"/>
            <a:ext cx="12121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" pitchFamily="2" charset="0"/>
                <a:cs typeface="Nikosh" pitchFamily="2" charset="0"/>
              </a:rPr>
              <a:t>ই-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মেইল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2054" name="Picture 6" descr="http://www.maag-projekt.com/en/images/internet-company/internet-compan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463" y="1683278"/>
            <a:ext cx="6903334" cy="388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959549" y="5569477"/>
            <a:ext cx="13773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ইন্টারনেট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2056" name="Picture 8" descr="http://blog.makesys.com.br/wp-content/uploads/2013/07/Intranet-erros-comuns-em-projeto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557" y="1524002"/>
            <a:ext cx="6867239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959549" y="5666121"/>
            <a:ext cx="12971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ইনট্রানেট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99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3" grpId="0"/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 vert="horz" lIns="91440" tIns="45720" rIns="91440" bIns="45720" rtlCol="0" anchor="ctr">
            <a:normAutofit fontScale="97500"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জোড়ায়</a:t>
            </a:r>
            <a:r>
              <a:rPr lang="en-US" b="1" spc="50" dirty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b="1" spc="50" dirty="0">
              <a:ln w="11430"/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4419600"/>
            <a:ext cx="6400800" cy="1320226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তুমি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পরিবার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আইসিটি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প্রয়োগে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উন্নত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যোগাযোগ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ব্যবস্থার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যোগাযোগ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করেছ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?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একটি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তালিকা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তৈরী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4478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bn-BD" sz="2400" dirty="0" smtClean="0">
                <a:latin typeface="Nikosh" pitchFamily="2" charset="0"/>
                <a:cs typeface="Nikosh" pitchFamily="2" charset="0"/>
              </a:rPr>
              <a:t>প্রথমে শিক্ষার্থীরা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জোড়ায়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 বিভক্ত হবে</a:t>
            </a:r>
            <a:endParaRPr lang="bn-BD" sz="24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104" y="2133600"/>
            <a:ext cx="2809875" cy="19431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85800" y="4724400"/>
            <a:ext cx="82296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20000"/>
              </a:spcBef>
            </a:pPr>
            <a:r>
              <a:rPr lang="en-US" sz="2400" smtClean="0">
                <a:latin typeface="Nikosh" pitchFamily="2" charset="0"/>
                <a:ea typeface="+mn-ea"/>
                <a:cs typeface="Nikosh" pitchFamily="2" charset="0"/>
              </a:rPr>
              <a:t>সম্ভাব্য উত্তর</a:t>
            </a:r>
            <a:endParaRPr lang="en-US" sz="2400" dirty="0">
              <a:latin typeface="Nikosh" pitchFamily="2" charset="0"/>
              <a:ea typeface="+mn-ea"/>
              <a:cs typeface="Nikosh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343526" y="5287962"/>
            <a:ext cx="7006389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মোবাইল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ইন্টানেট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ইন্ট্রনেট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ফেক্স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, ই-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মেইল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21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7500"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বিপণন</a:t>
            </a:r>
            <a:endParaRPr lang="en-US" b="1" spc="50" dirty="0">
              <a:ln w="11430"/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3074" name="Picture 2" descr="http://www.level-iv-consulting.com/wp-content/uploads/2014/04/Market-Analysis-P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596265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98711" y="5835134"/>
            <a:ext cx="1592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বাজার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বিশ্লেষণ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3076" name="Picture 4" descr="http://www.zetacro.it/images/datacollec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596265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00415" y="5859470"/>
            <a:ext cx="3188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প্রতিদ্বন্ধীদের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সম্পর্কে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সংগ্রহ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3078" name="Picture 6" descr="http://newyork.seriouseats.com/images/2012/10/102012_Eagle_beer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968" y="1447800"/>
            <a:ext cx="5974682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623318" y="5823830"/>
            <a:ext cx="942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সরবরাহ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396244" y="1423987"/>
            <a:ext cx="6218161" cy="3667126"/>
            <a:chOff x="1491915" y="1447800"/>
            <a:chExt cx="6218161" cy="3667126"/>
          </a:xfrm>
        </p:grpSpPr>
        <p:pic>
          <p:nvPicPr>
            <p:cNvPr id="3082" name="Picture 10" descr="http://staffingstream.wpengine.netdna-cdn.com/wp-content/uploads/2012/10/website-design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4761" y="1447800"/>
              <a:ext cx="3615315" cy="3667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Picture 1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1915" y="3105151"/>
              <a:ext cx="2602846" cy="2009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0" name="Picture 8" descr="http://www.blogmarketingbook.com/wp-content/uploads/2014/01/bbc-blogs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1968" y="1447800"/>
              <a:ext cx="2582793" cy="1657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Box 14"/>
          <p:cNvSpPr txBox="1"/>
          <p:nvPr/>
        </p:nvSpPr>
        <p:spPr>
          <a:xfrm>
            <a:off x="3859414" y="5859367"/>
            <a:ext cx="671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প্রচার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13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54</TotalTime>
  <Words>317</Words>
  <Application>Microsoft Office PowerPoint</Application>
  <PresentationFormat>On-screen Show (4:3)</PresentationFormat>
  <Paragraphs>72</Paragraphs>
  <Slides>14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আজকের আলোচ্য বিষয়…</vt:lpstr>
      <vt:lpstr>শিখনফল</vt:lpstr>
      <vt:lpstr>আইসিটি প্রয়োগে ব্যবসায়ের সুবিধাদি </vt:lpstr>
      <vt:lpstr>উন্নত যোগাযোগ ব্যবস্থা</vt:lpstr>
      <vt:lpstr>জোড়ায় কাজ</vt:lpstr>
      <vt:lpstr>বিপণন</vt:lpstr>
      <vt:lpstr>দলগত কাজ</vt:lpstr>
      <vt:lpstr>মূল্যায়ণ</vt:lpstr>
      <vt:lpstr>প্রশ্নোত্তর পর্ব</vt:lpstr>
      <vt:lpstr>বাড়ির কাজ</vt:lpstr>
      <vt:lpstr>ধন্যবাদ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</dc:creator>
  <cp:lastModifiedBy>s</cp:lastModifiedBy>
  <cp:revision>16</cp:revision>
  <dcterms:created xsi:type="dcterms:W3CDTF">2006-08-16T00:00:00Z</dcterms:created>
  <dcterms:modified xsi:type="dcterms:W3CDTF">2021-07-06T06:56:06Z</dcterms:modified>
</cp:coreProperties>
</file>