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02" y="-90"/>
      </p:cViewPr>
      <p:guideLst>
        <p:guide orient="horz" pos="2160"/>
        <p:guide pos="2880"/>
      </p:guideLst>
    </p:cSldViewPr>
  </p:slideViewPr>
  <p:notesTextViewPr>
    <p:cViewPr>
      <p:scale>
        <a:sx n="1" d="1"/>
        <a:sy n="1" d="1"/>
      </p:scale>
      <p:origin x="0" y="0"/>
    </p:cViewPr>
  </p:notesText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B8734-B7E7-4B23-81B4-3005113B00AA}"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34194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B8734-B7E7-4B23-81B4-3005113B00AA}"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171526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B8734-B7E7-4B23-81B4-3005113B00AA}"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6074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B8734-B7E7-4B23-81B4-3005113B00AA}"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104452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B8734-B7E7-4B23-81B4-3005113B00AA}"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268666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B8734-B7E7-4B23-81B4-3005113B00AA}"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84606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B8734-B7E7-4B23-81B4-3005113B00AA}"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268921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B8734-B7E7-4B23-81B4-3005113B00AA}"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381358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B8734-B7E7-4B23-81B4-3005113B00AA}"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159547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B8734-B7E7-4B23-81B4-3005113B00AA}"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53844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B8734-B7E7-4B23-81B4-3005113B00AA}"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655B6-D040-44E9-949F-6A20D72C742D}" type="slidenum">
              <a:rPr lang="en-US" smtClean="0"/>
              <a:t>‹#›</a:t>
            </a:fld>
            <a:endParaRPr lang="en-US"/>
          </a:p>
        </p:txBody>
      </p:sp>
    </p:spTree>
    <p:extLst>
      <p:ext uri="{BB962C8B-B14F-4D97-AF65-F5344CB8AC3E}">
        <p14:creationId xmlns:p14="http://schemas.microsoft.com/office/powerpoint/2010/main" val="92371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B8734-B7E7-4B23-81B4-3005113B00AA}" type="datetimeFigureOut">
              <a:rPr lang="en-US" smtClean="0"/>
              <a:t>9/22/2020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655B6-D040-44E9-949F-6A20D72C742D}" type="slidenum">
              <a:rPr lang="en-US" smtClean="0"/>
              <a:t>‹#›</a:t>
            </a:fld>
            <a:endParaRPr lang="en-US"/>
          </a:p>
        </p:txBody>
      </p:sp>
    </p:spTree>
    <p:extLst>
      <p:ext uri="{BB962C8B-B14F-4D97-AF65-F5344CB8AC3E}">
        <p14:creationId xmlns:p14="http://schemas.microsoft.com/office/powerpoint/2010/main" val="275316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048" y="836685"/>
            <a:ext cx="9122952" cy="1938992"/>
          </a:xfrm>
          <a:prstGeom prst="rect">
            <a:avLst/>
          </a:prstGeo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tileRect/>
          </a:gra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dirty="0" smtClean="0"/>
              <a:t>       </a:t>
            </a:r>
            <a:r>
              <a:rPr lang="bn-BD" sz="6000" dirty="0" smtClean="0"/>
              <a:t>আজকের  পাঠে </a:t>
            </a:r>
          </a:p>
          <a:p>
            <a:r>
              <a:rPr lang="bn-BD" sz="6000" dirty="0" smtClean="0"/>
              <a:t>    সবাইকে  স্বাগতম </a:t>
            </a:r>
            <a:endParaRPr lang="en-US" sz="6000" dirty="0"/>
          </a:p>
        </p:txBody>
      </p:sp>
      <p:sp>
        <p:nvSpPr>
          <p:cNvPr id="6" name="Isosceles Triangle 5"/>
          <p:cNvSpPr/>
          <p:nvPr/>
        </p:nvSpPr>
        <p:spPr>
          <a:xfrm>
            <a:off x="21047" y="2780370"/>
            <a:ext cx="1612996" cy="3686848"/>
          </a:xfrm>
          <a:prstGeom prst="triangle">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1634043" y="2780370"/>
            <a:ext cx="1612996" cy="3686848"/>
          </a:xfrm>
          <a:prstGeom prst="triangle">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3230972" y="2775677"/>
            <a:ext cx="1612996" cy="3686848"/>
          </a:xfrm>
          <a:prstGeom prst="triangle">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6272246" y="2775677"/>
            <a:ext cx="1612996" cy="3686848"/>
          </a:xfrm>
          <a:prstGeom prst="triangle">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a:off x="7531004" y="2802830"/>
            <a:ext cx="1612996" cy="3686848"/>
          </a:xfrm>
          <a:prstGeom prst="triangle">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a:off x="4828810" y="2780370"/>
            <a:ext cx="1612996" cy="3686848"/>
          </a:xfrm>
          <a:prstGeom prst="triangle">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599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627" y="260616"/>
            <a:ext cx="3974883" cy="6106342"/>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9179" y="260616"/>
            <a:ext cx="4320525" cy="6106342"/>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995930" y="260616"/>
            <a:ext cx="576070" cy="576069"/>
          </a:xfrm>
          <a:prstGeom prst="ellips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995930" y="5790889"/>
            <a:ext cx="576070" cy="576069"/>
          </a:xfrm>
          <a:prstGeom prst="ellips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032115" y="2737718"/>
            <a:ext cx="576070" cy="576069"/>
          </a:xfrm>
          <a:prstGeom prst="ellips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66689" y="836685"/>
            <a:ext cx="3629241" cy="646331"/>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txBody>
          <a:bodyPr wrap="square" rtlCol="0">
            <a:spAutoFit/>
          </a:bodyPr>
          <a:lstStyle/>
          <a:p>
            <a:r>
              <a:rPr lang="bn-BD" sz="3600" dirty="0" smtClean="0"/>
              <a:t>শিক্ষকের পরিচয় </a:t>
            </a:r>
            <a:endParaRPr lang="en-US" sz="3600" dirty="0"/>
          </a:p>
        </p:txBody>
      </p:sp>
      <p:sp>
        <p:nvSpPr>
          <p:cNvPr id="16" name="TextBox 15"/>
          <p:cNvSpPr txBox="1"/>
          <p:nvPr/>
        </p:nvSpPr>
        <p:spPr>
          <a:xfrm>
            <a:off x="347757" y="2721688"/>
            <a:ext cx="3629241" cy="2677656"/>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txBody>
          <a:bodyPr wrap="square" rtlCol="0">
            <a:spAutoFit/>
          </a:bodyPr>
          <a:lstStyle/>
          <a:p>
            <a:r>
              <a:rPr lang="bn-BD" sz="2800" dirty="0" smtClean="0"/>
              <a:t>মোহাম্মদ =দাউদ </a:t>
            </a:r>
          </a:p>
          <a:p>
            <a:r>
              <a:rPr lang="bn-BD" sz="2800" dirty="0"/>
              <a:t> </a:t>
            </a:r>
            <a:r>
              <a:rPr lang="bn-BD" sz="2800" dirty="0" smtClean="0"/>
              <a:t>সিনিয়র শিক্ষক </a:t>
            </a:r>
          </a:p>
          <a:p>
            <a:r>
              <a:rPr lang="bn-BD" sz="2800" dirty="0"/>
              <a:t> </a:t>
            </a:r>
            <a:r>
              <a:rPr lang="bn-BD" sz="2800" dirty="0" smtClean="0"/>
              <a:t>রতন পুর হাজি ছৈয়দের রহমান স্মৃতি উচ্চ বিদ্যালয় । </a:t>
            </a:r>
          </a:p>
          <a:p>
            <a:r>
              <a:rPr lang="bn-BD" sz="2800" dirty="0"/>
              <a:t> </a:t>
            </a:r>
            <a:r>
              <a:rPr lang="bn-BD" sz="2800" dirty="0" smtClean="0"/>
              <a:t>ফেনি সদর । ফেনি । </a:t>
            </a:r>
            <a:endParaRPr lang="en-US" sz="2800" dirty="0"/>
          </a:p>
        </p:txBody>
      </p:sp>
      <p:sp>
        <p:nvSpPr>
          <p:cNvPr id="17" name="TextBox 16"/>
          <p:cNvSpPr txBox="1"/>
          <p:nvPr/>
        </p:nvSpPr>
        <p:spPr>
          <a:xfrm>
            <a:off x="4802427" y="775130"/>
            <a:ext cx="3571634" cy="707886"/>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txBody>
          <a:bodyPr wrap="square" rtlCol="0">
            <a:spAutoFit/>
          </a:bodyPr>
          <a:lstStyle/>
          <a:p>
            <a:r>
              <a:rPr lang="bn-BD" sz="4000" dirty="0" smtClean="0"/>
              <a:t>আজকের পাঠ </a:t>
            </a:r>
            <a:endParaRPr lang="en-US" sz="4000" dirty="0"/>
          </a:p>
        </p:txBody>
      </p:sp>
      <p:sp>
        <p:nvSpPr>
          <p:cNvPr id="18" name="TextBox 17"/>
          <p:cNvSpPr txBox="1"/>
          <p:nvPr/>
        </p:nvSpPr>
        <p:spPr>
          <a:xfrm>
            <a:off x="4802427" y="1864332"/>
            <a:ext cx="3744455" cy="4524315"/>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p:spPr>
        <p:txBody>
          <a:bodyPr wrap="square" rtlCol="0">
            <a:spAutoFit/>
          </a:bodyPr>
          <a:lstStyle/>
          <a:p>
            <a:r>
              <a:rPr lang="bn-BD" sz="3600" dirty="0" smtClean="0"/>
              <a:t>শ্রেনি = নবম/ দশম </a:t>
            </a:r>
          </a:p>
          <a:p>
            <a:r>
              <a:rPr lang="bn-BD" sz="3600" dirty="0"/>
              <a:t> </a:t>
            </a:r>
            <a:r>
              <a:rPr lang="bn-BD" sz="3600" dirty="0" smtClean="0"/>
              <a:t>বিষয় = ইসলাম ও নৈতিক শিক্ষা ।</a:t>
            </a:r>
          </a:p>
          <a:p>
            <a:r>
              <a:rPr lang="bn-BD" sz="3600" dirty="0"/>
              <a:t> </a:t>
            </a:r>
            <a:r>
              <a:rPr lang="bn-BD" sz="3600" dirty="0" smtClean="0"/>
              <a:t>পাঠ =  তৃতীয় </a:t>
            </a:r>
          </a:p>
          <a:p>
            <a:r>
              <a:rPr lang="bn-BD" sz="3600" dirty="0"/>
              <a:t> </a:t>
            </a:r>
            <a:r>
              <a:rPr lang="bn-BD" sz="3600" dirty="0" smtClean="0"/>
              <a:t>সুরা == সামস </a:t>
            </a:r>
          </a:p>
          <a:p>
            <a:r>
              <a:rPr lang="bn-BD" sz="3600" dirty="0"/>
              <a:t> </a:t>
            </a:r>
            <a:endParaRPr lang="bn-BD" sz="3600" dirty="0" smtClean="0"/>
          </a:p>
          <a:p>
            <a:endParaRPr lang="en-US" sz="3600" dirty="0"/>
          </a:p>
        </p:txBody>
      </p:sp>
    </p:spTree>
    <p:extLst>
      <p:ext uri="{BB962C8B-B14F-4D97-AF65-F5344CB8AC3E}">
        <p14:creationId xmlns:p14="http://schemas.microsoft.com/office/powerpoint/2010/main" val="322354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2759" y="663864"/>
            <a:ext cx="6797626" cy="156966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wrap="square" rtlCol="0">
            <a:spAutoFit/>
          </a:bodyPr>
          <a:lstStyle/>
          <a:p>
            <a:r>
              <a:rPr lang="bn-BD" sz="9600" dirty="0" smtClean="0"/>
              <a:t>শিক্ষন ফল </a:t>
            </a:r>
            <a:endParaRPr lang="en-US" sz="9600" dirty="0"/>
          </a:p>
        </p:txBody>
      </p:sp>
      <p:sp>
        <p:nvSpPr>
          <p:cNvPr id="3" name="TextBox 2"/>
          <p:cNvSpPr txBox="1"/>
          <p:nvPr/>
        </p:nvSpPr>
        <p:spPr>
          <a:xfrm>
            <a:off x="366689" y="2233524"/>
            <a:ext cx="8122587" cy="341632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wrap="square" rtlCol="0">
            <a:spAutoFit/>
          </a:bodyPr>
          <a:lstStyle/>
          <a:p>
            <a:pPr marL="285750" indent="-285750">
              <a:buFont typeface="Wingdings" pitchFamily="2" charset="2"/>
              <a:buChar char="q"/>
            </a:pPr>
            <a:r>
              <a:rPr lang="bn-BD" sz="3600" dirty="0" smtClean="0"/>
              <a:t> সুরা সামস মুখস্ত বলতে পারবে । </a:t>
            </a:r>
          </a:p>
          <a:p>
            <a:pPr marL="285750" indent="-285750">
              <a:buFont typeface="Wingdings" pitchFamily="2" charset="2"/>
              <a:buChar char="q"/>
            </a:pPr>
            <a:r>
              <a:rPr lang="bn-BD" sz="3600" dirty="0"/>
              <a:t> </a:t>
            </a:r>
            <a:r>
              <a:rPr lang="bn-BD" sz="3600" dirty="0" smtClean="0"/>
              <a:t>এই সুরার শানে নুযুল বলতে পারবে । </a:t>
            </a:r>
          </a:p>
          <a:p>
            <a:pPr marL="285750" indent="-285750">
              <a:buFont typeface="Wingdings" pitchFamily="2" charset="2"/>
              <a:buChar char="q"/>
            </a:pPr>
            <a:r>
              <a:rPr lang="bn-BD" sz="3600" dirty="0"/>
              <a:t> </a:t>
            </a:r>
            <a:r>
              <a:rPr lang="bn-BD" sz="3600" dirty="0" smtClean="0"/>
              <a:t>এই সুরার শিক্ষা বাস্তব জিবনে কাজে লাগাতে পারবে । </a:t>
            </a:r>
          </a:p>
          <a:p>
            <a:pPr marL="285750" indent="-285750">
              <a:buFont typeface="Wingdings" pitchFamily="2" charset="2"/>
              <a:buChar char="q"/>
            </a:pPr>
            <a:r>
              <a:rPr lang="bn-BD" sz="3600" dirty="0"/>
              <a:t> </a:t>
            </a:r>
            <a:r>
              <a:rPr lang="bn-BD" sz="3600" dirty="0" smtClean="0"/>
              <a:t>এই সুরার আদ ও সামুদ জাতির অবস্থা বলতে পারবে । </a:t>
            </a:r>
            <a:endParaRPr lang="en-US" sz="3600" dirty="0"/>
          </a:p>
        </p:txBody>
      </p:sp>
    </p:spTree>
    <p:extLst>
      <p:ext uri="{BB962C8B-B14F-4D97-AF65-F5344CB8AC3E}">
        <p14:creationId xmlns:p14="http://schemas.microsoft.com/office/powerpoint/2010/main" val="426857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81" y="779078"/>
            <a:ext cx="7200875" cy="5262979"/>
          </a:xfrm>
          <a:prstGeom prst="rect">
            <a:avLst/>
          </a:prstGeom>
          <a:solidFill>
            <a:srgbClr val="92D050"/>
          </a:solidFill>
          <a:ln>
            <a:solidFill>
              <a:schemeClr val="tx1"/>
            </a:solidFill>
            <a:prstDash val="dash"/>
          </a:ln>
        </p:spPr>
        <p:txBody>
          <a:bodyPr wrap="square">
            <a:spAutoFit/>
          </a:bodyPr>
          <a:lstStyle/>
          <a:p>
            <a:r>
              <a:rPr lang="as-IN" sz="1400" dirty="0" smtClean="0"/>
              <a:t>শুরু করছি আল্লাহর নামে যিনি পরম করুণাময়, অতি দয়ালু।</a:t>
            </a:r>
          </a:p>
          <a:p>
            <a:endParaRPr lang="as-IN" sz="1400" dirty="0" smtClean="0"/>
          </a:p>
          <a:p>
            <a:r>
              <a:rPr lang="ar-AE" sz="1400" dirty="0" smtClean="0"/>
              <a:t>وَالشَّمْسِ وَضُحَاهَا</a:t>
            </a:r>
          </a:p>
          <a:p>
            <a:endParaRPr lang="ar-AE" sz="1400" dirty="0" smtClean="0"/>
          </a:p>
          <a:p>
            <a:r>
              <a:rPr lang="as-IN" sz="1400" dirty="0" smtClean="0"/>
              <a:t>শপথ সূর্যের ও তার কিরণের,</a:t>
            </a:r>
          </a:p>
          <a:p>
            <a:endParaRPr lang="as-IN" sz="1400" dirty="0" smtClean="0"/>
          </a:p>
          <a:p>
            <a:r>
              <a:rPr lang="ar-AE" sz="1400" dirty="0" smtClean="0"/>
              <a:t>وَالْقَمَرِ إِذَا تَلَاهَا</a:t>
            </a:r>
          </a:p>
          <a:p>
            <a:endParaRPr lang="ar-AE" sz="1400" dirty="0" smtClean="0"/>
          </a:p>
          <a:p>
            <a:r>
              <a:rPr lang="as-IN" sz="1400" dirty="0" smtClean="0"/>
              <a:t>শপথ চন্দ্রের যখন তা সূর্যের পশ্চাতে আসে,</a:t>
            </a:r>
          </a:p>
          <a:p>
            <a:endParaRPr lang="as-IN" sz="1400" dirty="0" smtClean="0"/>
          </a:p>
          <a:p>
            <a:r>
              <a:rPr lang="ar-AE" sz="1400" dirty="0" smtClean="0"/>
              <a:t>وَالنَّهَارِ إِذَا جَلَّاهَا</a:t>
            </a:r>
          </a:p>
          <a:p>
            <a:endParaRPr lang="ar-AE" sz="1400" dirty="0" smtClean="0"/>
          </a:p>
          <a:p>
            <a:r>
              <a:rPr lang="as-IN" sz="1400" dirty="0" smtClean="0"/>
              <a:t>শপথ দিবসের যখন সে সূর্যকে প্রখরভাবে প্রকাশ করে,</a:t>
            </a:r>
          </a:p>
          <a:p>
            <a:endParaRPr lang="as-IN" sz="1400" dirty="0" smtClean="0"/>
          </a:p>
          <a:p>
            <a:r>
              <a:rPr lang="ar-AE" sz="1400" dirty="0" smtClean="0"/>
              <a:t>وَاللَّيْلِ إِذَا يَغْشَاهَا</a:t>
            </a:r>
          </a:p>
          <a:p>
            <a:endParaRPr lang="ar-AE" sz="1400" dirty="0" smtClean="0"/>
          </a:p>
          <a:p>
            <a:r>
              <a:rPr lang="as-IN" sz="1400" dirty="0" smtClean="0"/>
              <a:t>শপথ রাত্রির যখন সে সূর্যকে আচ্ছাদিত করে,</a:t>
            </a:r>
          </a:p>
          <a:p>
            <a:endParaRPr lang="as-IN" sz="1400" dirty="0" smtClean="0"/>
          </a:p>
          <a:p>
            <a:r>
              <a:rPr lang="ar-AE" sz="1400" dirty="0" smtClean="0"/>
              <a:t>وَالسَّمَاء وَمَا بَنَاهَا</a:t>
            </a:r>
          </a:p>
          <a:p>
            <a:endParaRPr lang="ar-AE" sz="1400" dirty="0" smtClean="0"/>
          </a:p>
          <a:p>
            <a:r>
              <a:rPr lang="as-IN" sz="1400" dirty="0" smtClean="0"/>
              <a:t>শপথ আকাশের এবং যিনি তা নির্মাণ করেছেন, তাঁর।</a:t>
            </a:r>
          </a:p>
          <a:p>
            <a:endParaRPr lang="as-IN" sz="1400" dirty="0" smtClean="0"/>
          </a:p>
          <a:p>
            <a:r>
              <a:rPr lang="ar-AE" sz="1400" dirty="0" smtClean="0"/>
              <a:t>وَالْأَرْضِ وَمَا طَحَاهَا</a:t>
            </a:r>
          </a:p>
          <a:p>
            <a:endParaRPr lang="ar-AE" sz="1400" dirty="0"/>
          </a:p>
        </p:txBody>
      </p:sp>
    </p:spTree>
    <p:extLst>
      <p:ext uri="{BB962C8B-B14F-4D97-AF65-F5344CB8AC3E}">
        <p14:creationId xmlns:p14="http://schemas.microsoft.com/office/powerpoint/2010/main" val="276802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75" y="1527969"/>
            <a:ext cx="8122587" cy="4247317"/>
          </a:xfrm>
          <a:prstGeom prst="rect">
            <a:avLst/>
          </a:prstGeom>
          <a:solidFill>
            <a:srgbClr val="00B0F0"/>
          </a:solidFill>
          <a:ln>
            <a:solidFill>
              <a:schemeClr val="tx1"/>
            </a:solidFill>
            <a:prstDash val="dash"/>
          </a:ln>
        </p:spPr>
        <p:txBody>
          <a:bodyPr wrap="square">
            <a:spAutoFit/>
          </a:bodyPr>
          <a:lstStyle/>
          <a:p>
            <a:r>
              <a:rPr lang="ar-AE" dirty="0" smtClean="0"/>
              <a:t>فَقَالَ لَهُمْ رَسُولُ اللَّهِ نَاقَةَ اللَّهِ وَسُقْيَاهَا</a:t>
            </a:r>
          </a:p>
          <a:p>
            <a:endParaRPr lang="ar-AE" dirty="0" smtClean="0"/>
          </a:p>
          <a:p>
            <a:r>
              <a:rPr lang="as-IN" dirty="0" smtClean="0"/>
              <a:t>অতঃপর আল্লাহর রসূল তাদেরকে বলেছিলেনঃ আল্লাহর উষ্ট্রী ও তাকে পানি পান করানোর ব্যাপারে সতর্ক থাক।</a:t>
            </a:r>
          </a:p>
          <a:p>
            <a:endParaRPr lang="as-IN" dirty="0" smtClean="0"/>
          </a:p>
          <a:p>
            <a:r>
              <a:rPr lang="ar-AE" dirty="0" smtClean="0"/>
              <a:t>فَكَذَّبُوهُ فَعَقَرُوهَا فَدَمْدَمَ عَلَيْهِمْ رَبُّهُم بِذَنبِهِمْ فَسَوَّاهَا</a:t>
            </a:r>
          </a:p>
          <a:p>
            <a:endParaRPr lang="ar-AE" dirty="0" smtClean="0"/>
          </a:p>
          <a:p>
            <a:r>
              <a:rPr lang="as-IN" dirty="0" smtClean="0"/>
              <a:t>অতঃপর ওরা তার প্রতি মিথ্যারোপ করেছিল এবং উষ্ট্রীর পা কর্তন করেছিল। তাদের পাপের কারণে তাদের পালনকর্তা তাদের উপর ধ্বংস নাযিল করে একাকার করে দিলেন।</a:t>
            </a:r>
          </a:p>
          <a:p>
            <a:endParaRPr lang="as-IN" dirty="0" smtClean="0"/>
          </a:p>
          <a:p>
            <a:r>
              <a:rPr lang="ar-AE" dirty="0" smtClean="0"/>
              <a:t>وَلَا يَخَافُ عُقْبَاهَا</a:t>
            </a:r>
          </a:p>
          <a:p>
            <a:endParaRPr lang="ar-AE" dirty="0" smtClean="0"/>
          </a:p>
          <a:p>
            <a:r>
              <a:rPr lang="as-IN" dirty="0" smtClean="0"/>
              <a:t>আল্লাহ তা’আলা এই ধ্বংসের কোন বিরূপ পরিণতির আশঙ্কা করেন না।</a:t>
            </a:r>
          </a:p>
          <a:p>
            <a:endParaRPr lang="as-IN" dirty="0"/>
          </a:p>
        </p:txBody>
      </p:sp>
    </p:spTree>
    <p:extLst>
      <p:ext uri="{BB962C8B-B14F-4D97-AF65-F5344CB8AC3E}">
        <p14:creationId xmlns:p14="http://schemas.microsoft.com/office/powerpoint/2010/main" val="1601582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75" y="1700790"/>
            <a:ext cx="8353015" cy="4524315"/>
          </a:xfrm>
          <a:prstGeom prst="rect">
            <a:avLst/>
          </a:prstGeom>
          <a:solidFill>
            <a:srgbClr val="92D050"/>
          </a:solidFill>
          <a:ln>
            <a:solidFill>
              <a:schemeClr val="tx1"/>
            </a:solidFill>
            <a:prstDash val="lgDash"/>
          </a:ln>
        </p:spPr>
        <p:txBody>
          <a:bodyPr wrap="square">
            <a:spAutoFit/>
          </a:bodyPr>
          <a:lstStyle/>
          <a:p>
            <a:r>
              <a:rPr lang="as-IN" sz="2400" dirty="0" smtClean="0"/>
              <a:t>সূরা আশ-শাম্‌স (আরবি: </a:t>
            </a:r>
            <a:r>
              <a:rPr lang="ar-AE" sz="2400" dirty="0" smtClean="0"/>
              <a:t>الشمس‎‎‎) </a:t>
            </a:r>
            <a:r>
              <a:rPr lang="as-IN" sz="2400" dirty="0" smtClean="0"/>
              <a:t>মুসলমানদের ধর্মীয় গ্রন্থ কুরআনের ৯১ তম সূরা, এর আয়াত সংখ্যা ১৫টি এবং এর রূকুর সংখ্যা ১টি। আশ-শাম্‌স সূরাটি মক্কায় অবতীর্ণ হয়েছে।[১] আশ-শাম্‌স শব্দের অর্থ সূর্য।[২] এখানে একটি পূর্বে সমৃদ্ধ বিলুপ্ত আরব গোষ্ঠী, সামুদ জাতির ভাগ্যের কথা আলোচনা করা হয়েছে। এই সূরার প্রথম দিকে সাতটি বস্তুর শপথ করা হয়েছে। নবী সালেহ এক আল্লাহর উপাসনা করতে তাদের প্রতি আহবান জানান, এবং তিনি আল্লাহর নাম তাদেরকে আদেশ করেন যে উটনীকে একটি বিশেষ সংরক্ষণ করতে, তারা আদেশ অমান্য করে এবং তার বার্তা প্রত্যাখ্যানে অব্যাহত থাকে, এবং সালেহ অনুসরণকারীদের ​​ছাড়া আল্লাহ তাদের সবাই ধ্বংস করে দেন।</a:t>
            </a:r>
          </a:p>
          <a:p>
            <a:endParaRPr lang="as-IN" sz="2400" dirty="0"/>
          </a:p>
        </p:txBody>
      </p:sp>
    </p:spTree>
    <p:extLst>
      <p:ext uri="{BB962C8B-B14F-4D97-AF65-F5344CB8AC3E}">
        <p14:creationId xmlns:p14="http://schemas.microsoft.com/office/powerpoint/2010/main" val="40464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117" y="1443841"/>
            <a:ext cx="8064980" cy="4154984"/>
          </a:xfrm>
          <a:prstGeom prst="rect">
            <a:avLst/>
          </a:prstGeom>
          <a:solidFill>
            <a:srgbClr val="FFFF00"/>
          </a:solidFill>
          <a:ln>
            <a:solidFill>
              <a:schemeClr val="tx1"/>
            </a:solidFill>
            <a:prstDash val="lgDash"/>
          </a:ln>
        </p:spPr>
        <p:txBody>
          <a:bodyPr wrap="square">
            <a:spAutoFit/>
          </a:bodyPr>
          <a:lstStyle/>
          <a:p>
            <a:r>
              <a:rPr lang="as-IN" sz="2400" dirty="0" smtClean="0"/>
              <a:t>গুরুত্ব :</a:t>
            </a:r>
          </a:p>
          <a:p>
            <a:endParaRPr lang="as-IN" sz="2400" dirty="0" smtClean="0"/>
          </a:p>
          <a:p>
            <a:r>
              <a:rPr lang="as-IN" sz="2400" dirty="0" smtClean="0"/>
              <a:t>হযরত জাবের (রাঃ) বলেন, মু‘আয বিন জাবাল (রাঃ) রাসূল (ছাঃ)-এর সাথে এশার ছালাত আদায়ের পর নিজ মহল্লায় (বনু সালেমাহ) এসে পুনরায় এশার জামা‘আতে ইমামতি করার সময় সূরা বাক্বারাহ দিয়ে ক্বিরাআত শুরু করেন। এতে জনৈক রাখাল ব্যক্তি জামা‘আত ছেড়ে পৃথকভাবে ছালাত আদায় করে চলে যায়। একথা রাসূলুল্লাহ (ছাঃ)-কে জানানো হ’লে তিনি মু‘আযকে ডেকে বলেন, </a:t>
            </a:r>
            <a:r>
              <a:rPr lang="ar-AE" sz="2400" dirty="0" smtClean="0"/>
              <a:t>أَفَتَّانٌ أَنْتَ يَا مُعَاذُ؟ ‘</a:t>
            </a:r>
            <a:r>
              <a:rPr lang="as-IN" sz="2400" dirty="0" smtClean="0"/>
              <a:t>মু‘আয তুমি কি ফিৎনাকারী? তুমি কি সূরা আ‘লা, ফজর, শাম্স, লায়েল, যোহা পড়তে পারো না’?</a:t>
            </a:r>
            <a:endParaRPr lang="en-US" sz="2400" dirty="0"/>
          </a:p>
        </p:txBody>
      </p:sp>
    </p:spTree>
    <p:extLst>
      <p:ext uri="{BB962C8B-B14F-4D97-AF65-F5344CB8AC3E}">
        <p14:creationId xmlns:p14="http://schemas.microsoft.com/office/powerpoint/2010/main" val="128261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296" y="721471"/>
            <a:ext cx="7604124" cy="6001643"/>
          </a:xfrm>
          <a:prstGeom prst="rect">
            <a:avLst/>
          </a:prstGeom>
          <a:solidFill>
            <a:srgbClr val="92D050"/>
          </a:solidFill>
        </p:spPr>
        <p:txBody>
          <a:bodyPr wrap="square">
            <a:spAutoFit/>
          </a:bodyPr>
          <a:lstStyle/>
          <a:p>
            <a:r>
              <a:rPr lang="as-IN" sz="2400" dirty="0" smtClean="0"/>
              <a:t>(১১) </a:t>
            </a:r>
            <a:r>
              <a:rPr lang="ar-AE" sz="2400" dirty="0" smtClean="0"/>
              <a:t>كَذَّبَتْ ثَمُوْدُ بِطَغْوَاهَا ‘</a:t>
            </a:r>
            <a:r>
              <a:rPr lang="as-IN" sz="2400" dirty="0" smtClean="0"/>
              <a:t>ছামূদ জাতি মিথ্যারোপ করেছিল অবাধ্যতা বশে’।</a:t>
            </a:r>
          </a:p>
          <a:p>
            <a:endParaRPr lang="as-IN" sz="2400" dirty="0" smtClean="0"/>
          </a:p>
          <a:p>
            <a:r>
              <a:rPr lang="as-IN" sz="2400" dirty="0" smtClean="0"/>
              <a:t>এখানে </a:t>
            </a:r>
            <a:r>
              <a:rPr lang="ar-AE" sz="2400" dirty="0" smtClean="0"/>
              <a:t>بِطَغْوَاهَا -</a:t>
            </a:r>
            <a:r>
              <a:rPr lang="as-IN" sz="2400" dirty="0" smtClean="0"/>
              <a:t>এর </a:t>
            </a:r>
            <a:r>
              <a:rPr lang="ar-AE" sz="2400" dirty="0" smtClean="0"/>
              <a:t>باء ‘</a:t>
            </a:r>
            <a:r>
              <a:rPr lang="as-IN" sz="2400" dirty="0" smtClean="0"/>
              <a:t>কারণসূচক’ (</a:t>
            </a:r>
            <a:r>
              <a:rPr lang="ar-AE" sz="2400" dirty="0" smtClean="0"/>
              <a:t>سببية) </a:t>
            </a:r>
            <a:r>
              <a:rPr lang="as-IN" sz="2400" dirty="0" smtClean="0"/>
              <a:t>হয়েছে। অর্থাৎ </a:t>
            </a:r>
            <a:r>
              <a:rPr lang="ar-AE" sz="2400" dirty="0" smtClean="0"/>
              <a:t>بسبب كونها طاغية ‘</a:t>
            </a:r>
            <a:r>
              <a:rPr lang="as-IN" sz="2400" dirty="0" smtClean="0"/>
              <a:t>তারা অবাধ্য হওয়ার কারণে’।</a:t>
            </a:r>
          </a:p>
          <a:p>
            <a:endParaRPr lang="as-IN" sz="2400" dirty="0" smtClean="0"/>
          </a:p>
          <a:p>
            <a:r>
              <a:rPr lang="as-IN" sz="2400" dirty="0" smtClean="0"/>
              <a:t>পূর্বের আয়াতে ব্যর্থ মনোরথ এবং পাপে ডুবে যাওয়া লোকদের দৃষ্টান্ত বর্ণনা করতে গিয়ে আল্লাহ এখানে বিগত দিনের দুর্ধর্ষ ও ক্ষমতাশালী জাতি ছামূদ সম্প্রদায়ের কথা উল্লেখ করেছেন। ক্ষমতা ও শক্তিগর্বে স্ফীত হয়ে তারা আল্লাহর উপরে মিথ্যারোপ করেছিল এবং তাদের নবী ছালেহ (আঃ)-এর অবাধ্যতা করেছিল। ফলে এর শাস্তিস্বরূপ তাদের উপরে নেমে আসে কঠিন আযাব। যাতে তারা সবাই নিমেষে ধ্বংস হয়ে যায়। কারণ আকণ্ঠ পাপে নিমজ্জিত হওয়ার ফলে তাদের অন্তরসমূহ কলুষিত হয়ে গিয়েছিল।</a:t>
            </a:r>
          </a:p>
          <a:p>
            <a:endParaRPr lang="as-IN" sz="2400" dirty="0"/>
          </a:p>
        </p:txBody>
      </p:sp>
    </p:spTree>
    <p:extLst>
      <p:ext uri="{BB962C8B-B14F-4D97-AF65-F5344CB8AC3E}">
        <p14:creationId xmlns:p14="http://schemas.microsoft.com/office/powerpoint/2010/main" val="377325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4725" y="1166843"/>
            <a:ext cx="7892158" cy="4893647"/>
          </a:xfrm>
          <a:prstGeom prst="rect">
            <a:avLst/>
          </a:prstGeom>
          <a:solidFill>
            <a:srgbClr val="FFFF00"/>
          </a:solidFill>
        </p:spPr>
        <p:txBody>
          <a:bodyPr wrap="square">
            <a:spAutoFit/>
          </a:bodyPr>
          <a:lstStyle/>
          <a:p>
            <a:r>
              <a:rPr lang="as-IN" sz="2400" dirty="0" smtClean="0"/>
              <a:t>(১৫) </a:t>
            </a:r>
            <a:r>
              <a:rPr lang="ar-AE" sz="2400" dirty="0" smtClean="0"/>
              <a:t>وَلاَ يَخَافُ عُقْبَاهَا ‘</a:t>
            </a:r>
            <a:r>
              <a:rPr lang="as-IN" sz="2400" dirty="0" smtClean="0"/>
              <a:t>আর তিনি এর মন্দ পরিণতিকে ভয় করেন না’।</a:t>
            </a:r>
          </a:p>
          <a:p>
            <a:endParaRPr lang="as-IN" sz="2400" dirty="0" smtClean="0"/>
          </a:p>
          <a:p>
            <a:r>
              <a:rPr lang="as-IN" sz="2400" dirty="0" smtClean="0"/>
              <a:t>অর্থাৎ যালেমদের ধ্বংস করার পর তাদের পক্ষ হ’তে কোনরূপ প্রতিরোধের ভয় তিনি করেন না। কেননা তাঁর ক্ষমতার সামনে অন্যের ক্ষমতা নিতান্তই তুচ্ছ। ইবনু আববাস, ক্বাতাদাহ, হাসান বাছরী, মুজাহিদ প্রমুখ বিদ্বান একথা বলেন (কুরতুবী, ইবনু কাছীর)। তিনি </a:t>
            </a:r>
            <a:r>
              <a:rPr lang="ar-AE" sz="2400" dirty="0" smtClean="0"/>
              <a:t>فَعَّالٌ لِّمَا يُرِيْدُ ‘</a:t>
            </a:r>
            <a:r>
              <a:rPr lang="as-IN" sz="2400" dirty="0" smtClean="0"/>
              <a:t>যা চান তাই করেন’ (বুরূজ ৮৫/১৬)। </a:t>
            </a:r>
            <a:r>
              <a:rPr lang="ar-AE" sz="2400" dirty="0" smtClean="0"/>
              <a:t>لاَ يُسْأَلُ عَمَّا يَفْعَلُ وَهُمْ يُسْأَلُوْنَ ‘</a:t>
            </a:r>
            <a:r>
              <a:rPr lang="as-IN" sz="2400" dirty="0" smtClean="0"/>
              <a:t>তিনি যা করেন তাতে প্রশ্ন তোলার কেউ নেই। বরং তারাই জিজ্ঞাসিত হবে’ (আম্বিয়া ২১/২৩)। একথার মাধ্যমে হঠকারী ব্যক্তিদের প্রচন্ডভাবে ধমক দেওয়া হয়েছে।</a:t>
            </a:r>
          </a:p>
          <a:p>
            <a:endParaRPr lang="as-IN" sz="2400" dirty="0"/>
          </a:p>
        </p:txBody>
      </p:sp>
    </p:spTree>
    <p:extLst>
      <p:ext uri="{BB962C8B-B14F-4D97-AF65-F5344CB8AC3E}">
        <p14:creationId xmlns:p14="http://schemas.microsoft.com/office/powerpoint/2010/main" val="3013487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666</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mddaud</dc:creator>
  <cp:lastModifiedBy>mddaud</cp:lastModifiedBy>
  <cp:revision>9</cp:revision>
  <dcterms:created xsi:type="dcterms:W3CDTF">2020-09-22T13:14:59Z</dcterms:created>
  <dcterms:modified xsi:type="dcterms:W3CDTF">2020-09-22T14:36:28Z</dcterms:modified>
</cp:coreProperties>
</file>