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7" r:id="rId3"/>
    <p:sldId id="258" r:id="rId4"/>
    <p:sldId id="264" r:id="rId5"/>
    <p:sldId id="265" r:id="rId6"/>
    <p:sldId id="296" r:id="rId7"/>
    <p:sldId id="266" r:id="rId8"/>
    <p:sldId id="267" r:id="rId9"/>
    <p:sldId id="293" r:id="rId10"/>
    <p:sldId id="297" r:id="rId11"/>
    <p:sldId id="268" r:id="rId12"/>
    <p:sldId id="298" r:id="rId13"/>
    <p:sldId id="270" r:id="rId14"/>
    <p:sldId id="287" r:id="rId15"/>
    <p:sldId id="299" r:id="rId16"/>
    <p:sldId id="290" r:id="rId17"/>
    <p:sldId id="291" r:id="rId18"/>
    <p:sldId id="294" r:id="rId19"/>
    <p:sldId id="300" r:id="rId20"/>
    <p:sldId id="292" r:id="rId21"/>
    <p:sldId id="271" r:id="rId22"/>
    <p:sldId id="301" r:id="rId23"/>
    <p:sldId id="272" r:id="rId24"/>
    <p:sldId id="273" r:id="rId25"/>
    <p:sldId id="295" r:id="rId26"/>
    <p:sldId id="302" r:id="rId27"/>
    <p:sldId id="274" r:id="rId28"/>
    <p:sldId id="275" r:id="rId29"/>
    <p:sldId id="28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Frame 7"/>
          <p:cNvSpPr/>
          <p:nvPr userDrawn="1"/>
        </p:nvSpPr>
        <p:spPr>
          <a:xfrm>
            <a:off x="1" y="1"/>
            <a:ext cx="12192000" cy="6858000"/>
          </a:xfrm>
          <a:prstGeom prst="frame">
            <a:avLst>
              <a:gd name="adj1" fmla="val 1608"/>
            </a:avLst>
          </a:prstGeom>
          <a:gradFill>
            <a:gsLst>
              <a:gs pos="0">
                <a:srgbClr val="00B0F0"/>
              </a:gs>
              <a:gs pos="31000">
                <a:srgbClr val="FF0000"/>
              </a:gs>
              <a:gs pos="69000">
                <a:srgbClr val="FFC000"/>
              </a:gs>
              <a:gs pos="100000">
                <a:srgbClr val="00B0F0"/>
              </a:gs>
            </a:gsLst>
            <a:lin ang="5400000" scaled="1"/>
          </a:gradFill>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819262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FAA53-618F-4239-9C47-0676FABEFA09}"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218496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FAA53-618F-4239-9C47-0676FABEFA09}"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4188488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FAA53-618F-4239-9C47-0676FABEFA09}"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3996580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1FAA53-618F-4239-9C47-0676FABEFA09}"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2231404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1FAA53-618F-4239-9C47-0676FABEFA09}"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2920426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1FAA53-618F-4239-9C47-0676FABEFA09}" type="datetimeFigureOut">
              <a:rPr lang="en-US" smtClean="0"/>
              <a:t>6/30/2021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1931617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1FAA53-618F-4239-9C47-0676FABEFA09}" type="datetimeFigureOut">
              <a:rPr lang="en-US" smtClean="0"/>
              <a:t>6/30/2021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3197567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FAA53-618F-4239-9C47-0676FABEFA09}" type="datetimeFigureOut">
              <a:rPr lang="en-US" smtClean="0"/>
              <a:t>6/30/2021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2373747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1FAA53-618F-4239-9C47-0676FABEFA09}"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1120693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1FAA53-618F-4239-9C47-0676FABEFA09}"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4001442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1FAA53-618F-4239-9C47-0676FABEFA09}" type="datetimeFigureOut">
              <a:rPr lang="en-US" smtClean="0"/>
              <a:t>6/30/2021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1361B-B398-4ED6-B114-5A924E707477}" type="slidenum">
              <a:rPr lang="en-US" smtClean="0"/>
              <a:t>‹#›</a:t>
            </a:fld>
            <a:endParaRPr lang="en-US"/>
          </a:p>
        </p:txBody>
      </p:sp>
    </p:spTree>
    <p:extLst>
      <p:ext uri="{BB962C8B-B14F-4D97-AF65-F5344CB8AC3E}">
        <p14:creationId xmlns:p14="http://schemas.microsoft.com/office/powerpoint/2010/main" val="648469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108" y="183641"/>
            <a:ext cx="10902462" cy="4188396"/>
          </a:xfrm>
          <a:prstGeom prst="rect">
            <a:avLst/>
          </a:prstGeom>
        </p:spPr>
      </p:pic>
      <p:sp>
        <p:nvSpPr>
          <p:cNvPr id="3" name="Rounded Rectangle 2"/>
          <p:cNvSpPr/>
          <p:nvPr/>
        </p:nvSpPr>
        <p:spPr>
          <a:xfrm>
            <a:off x="352697" y="4167051"/>
            <a:ext cx="11482252" cy="216843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4800" dirty="0"/>
              <a:t>   </a:t>
            </a:r>
            <a:r>
              <a:rPr lang="en-US" sz="4800" b="1" i="1" dirty="0" smtClean="0">
                <a:solidFill>
                  <a:schemeClr val="tx1"/>
                </a:solidFill>
                <a:latin typeface="Arial Rounded MT Bold" panose="020F0704030504030204" pitchFamily="34" charset="0"/>
              </a:rPr>
              <a:t>         </a:t>
            </a:r>
          </a:p>
          <a:p>
            <a:r>
              <a:rPr lang="en-US" sz="4800" b="1" i="1" dirty="0" smtClean="0">
                <a:solidFill>
                  <a:schemeClr val="tx1"/>
                </a:solidFill>
                <a:latin typeface="Arial Rounded MT Bold" panose="020F0704030504030204" pitchFamily="34" charset="0"/>
              </a:rPr>
              <a:t>       English 2nd </a:t>
            </a:r>
            <a:r>
              <a:rPr lang="en-US" sz="4800" b="1" i="1" dirty="0">
                <a:solidFill>
                  <a:schemeClr val="tx1"/>
                </a:solidFill>
                <a:latin typeface="Arial Rounded MT Bold" panose="020F0704030504030204" pitchFamily="34" charset="0"/>
              </a:rPr>
              <a:t>Paper Class</a:t>
            </a:r>
          </a:p>
          <a:p>
            <a:r>
              <a:rPr lang="en-US" sz="4800" b="1" i="1" dirty="0">
                <a:solidFill>
                  <a:schemeClr val="tx1"/>
                </a:solidFill>
                <a:latin typeface="Arial Rounded MT Bold" panose="020F0704030504030204" pitchFamily="34" charset="0"/>
              </a:rPr>
              <a:t>			         </a:t>
            </a:r>
            <a:r>
              <a:rPr lang="en-US" sz="4800" b="1" i="1" dirty="0" smtClean="0">
                <a:solidFill>
                  <a:schemeClr val="tx1"/>
                </a:solidFill>
                <a:latin typeface="Arial Rounded MT Bold" panose="020F0704030504030204" pitchFamily="34" charset="0"/>
              </a:rPr>
              <a:t>for </a:t>
            </a:r>
          </a:p>
          <a:p>
            <a:r>
              <a:rPr lang="en-US" sz="4800" b="1" i="1" dirty="0" smtClean="0">
                <a:solidFill>
                  <a:schemeClr val="tx1"/>
                </a:solidFill>
                <a:latin typeface="Arial Rounded MT Bold" panose="020F0704030504030204" pitchFamily="34" charset="0"/>
              </a:rPr>
              <a:t>                 HSC/ </a:t>
            </a:r>
            <a:r>
              <a:rPr lang="en-US" sz="4800" b="1" i="1" dirty="0" err="1" smtClean="0">
                <a:solidFill>
                  <a:schemeClr val="tx1"/>
                </a:solidFill>
                <a:latin typeface="Arial Rounded MT Bold" panose="020F0704030504030204" pitchFamily="34" charset="0"/>
              </a:rPr>
              <a:t>Alim</a:t>
            </a:r>
            <a:r>
              <a:rPr lang="en-US" sz="4800" b="1" i="1" dirty="0" smtClean="0">
                <a:solidFill>
                  <a:schemeClr val="tx1"/>
                </a:solidFill>
                <a:latin typeface="Arial Rounded MT Bold" panose="020F0704030504030204" pitchFamily="34" charset="0"/>
              </a:rPr>
              <a:t>      </a:t>
            </a:r>
            <a:endParaRPr lang="en-US" sz="4800" b="1" i="1" dirty="0">
              <a:solidFill>
                <a:schemeClr val="tx1"/>
              </a:solidFill>
              <a:latin typeface="Arial Rounded MT Bold" panose="020F0704030504030204" pitchFamily="34" charset="0"/>
            </a:endParaRPr>
          </a:p>
          <a:p>
            <a:r>
              <a:rPr lang="en-US" sz="4800" b="1" i="1" dirty="0">
                <a:solidFill>
                  <a:schemeClr val="tx1"/>
                </a:solidFill>
                <a:latin typeface="Arial Rounded MT Bold" panose="020F0704030504030204" pitchFamily="34" charset="0"/>
              </a:rPr>
              <a:t>		           </a:t>
            </a:r>
            <a:r>
              <a:rPr lang="en-US" sz="4800" b="1" i="1" dirty="0" smtClean="0">
                <a:solidFill>
                  <a:schemeClr val="tx1"/>
                </a:solidFill>
                <a:latin typeface="Arial Rounded MT Bold" panose="020F0704030504030204" pitchFamily="34" charset="0"/>
              </a:rPr>
              <a:t>      </a:t>
            </a:r>
            <a:endParaRPr lang="en-US" sz="4800" b="1" i="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2978521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rot="10800000" flipV="1">
            <a:off x="2610641" y="1189590"/>
            <a:ext cx="6454980" cy="382654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b="1" i="1" dirty="0" smtClean="0">
                <a:solidFill>
                  <a:schemeClr val="tx1"/>
                </a:solidFill>
                <a:latin typeface="Arial Rounded MT Bold" panose="020F0704030504030204" pitchFamily="34" charset="0"/>
              </a:rPr>
              <a:t>Narration </a:t>
            </a:r>
            <a:r>
              <a:rPr lang="en-US" sz="4800" b="1" i="1" dirty="0" err="1" smtClean="0">
                <a:solidFill>
                  <a:schemeClr val="tx1"/>
                </a:solidFill>
                <a:latin typeface="Arial Rounded MT Bold" panose="020F0704030504030204" pitchFamily="34" charset="0"/>
              </a:rPr>
              <a:t>Jashore</a:t>
            </a:r>
            <a:r>
              <a:rPr lang="en-US" sz="4800" b="1" i="1" dirty="0" smtClean="0">
                <a:solidFill>
                  <a:schemeClr val="tx1"/>
                </a:solidFill>
                <a:latin typeface="Arial Rounded MT Bold" panose="020F0704030504030204" pitchFamily="34" charset="0"/>
              </a:rPr>
              <a:t> </a:t>
            </a:r>
            <a:r>
              <a:rPr lang="en-US" sz="4800" b="1" i="1" dirty="0" smtClean="0">
                <a:solidFill>
                  <a:schemeClr val="tx1"/>
                </a:solidFill>
                <a:latin typeface="Arial Rounded MT Bold" panose="020F0704030504030204" pitchFamily="34" charset="0"/>
              </a:rPr>
              <a:t>Board-</a:t>
            </a:r>
            <a:r>
              <a:rPr lang="en-US" sz="4800" b="1" i="1" dirty="0" smtClean="0">
                <a:solidFill>
                  <a:schemeClr val="tx1"/>
                </a:solidFill>
                <a:latin typeface="Arial Rounded MT Bold" panose="020F0704030504030204" pitchFamily="34" charset="0"/>
              </a:rPr>
              <a:t> </a:t>
            </a:r>
            <a:r>
              <a:rPr lang="en-US" sz="4800" b="1" i="1" dirty="0" smtClean="0">
                <a:solidFill>
                  <a:schemeClr val="tx1"/>
                </a:solidFill>
                <a:latin typeface="Arial Rounded MT Bold" panose="020F0704030504030204" pitchFamily="34" charset="0"/>
              </a:rPr>
              <a:t>2016</a:t>
            </a:r>
            <a:endParaRPr lang="en-US" sz="4800" b="1" i="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26462717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6426925" cy="7140416"/>
          </a:xfrm>
          <a:prstGeom prst="rect">
            <a:avLst/>
          </a:prstGeom>
        </p:spPr>
        <p:txBody>
          <a:bodyPr wrap="square">
            <a:spAutoFit/>
          </a:bodyPr>
          <a:lstStyle/>
          <a:p>
            <a:r>
              <a:rPr lang="en-US" sz="4400" dirty="0" smtClean="0">
                <a:solidFill>
                  <a:srgbClr val="FF0000"/>
                </a:solidFill>
                <a:latin typeface="Arial Rounded MT Bold" panose="020F0704030504030204" pitchFamily="34" charset="0"/>
              </a:rPr>
              <a:t> </a:t>
            </a:r>
            <a:r>
              <a:rPr lang="en-US" sz="4400" dirty="0" err="1" smtClean="0">
                <a:solidFill>
                  <a:srgbClr val="FF0000"/>
                </a:solidFill>
                <a:latin typeface="Arial Rounded MT Bold" panose="020F0704030504030204" pitchFamily="34" charset="0"/>
              </a:rPr>
              <a:t>Jashore</a:t>
            </a:r>
            <a:r>
              <a:rPr lang="en-US" sz="4400" dirty="0" smtClean="0">
                <a:solidFill>
                  <a:srgbClr val="FF0000"/>
                </a:solidFill>
                <a:latin typeface="Arial Rounded MT Bold" panose="020F0704030504030204" pitchFamily="34" charset="0"/>
              </a:rPr>
              <a:t> B-2016</a:t>
            </a:r>
            <a:endParaRPr lang="en-US" sz="4400" dirty="0">
              <a:solidFill>
                <a:srgbClr val="FF0000"/>
              </a:solidFill>
              <a:latin typeface="Arial Rounded MT Bold" panose="020F0704030504030204" pitchFamily="34" charset="0"/>
            </a:endParaRPr>
          </a:p>
          <a:p>
            <a:r>
              <a:rPr lang="en-US" sz="4400" dirty="0" smtClean="0">
                <a:latin typeface="Arial Rounded MT Bold" panose="020F0704030504030204" pitchFamily="34" charset="0"/>
              </a:rPr>
              <a:t>I </a:t>
            </a:r>
            <a:r>
              <a:rPr lang="en-US" sz="4400" dirty="0">
                <a:latin typeface="Arial Rounded MT Bold" panose="020F0704030504030204" pitchFamily="34" charset="0"/>
              </a:rPr>
              <a:t>told the rickshaw puller that he had carried me a long way. Then I asked him how much I should pay him. I further asked him if fifty taka would do. He replied that anything was all right.    </a:t>
            </a:r>
          </a:p>
          <a:p>
            <a:endParaRPr lang="en-US" dirty="0"/>
          </a:p>
        </p:txBody>
      </p:sp>
      <p:sp>
        <p:nvSpPr>
          <p:cNvPr id="3" name="Rectangle 2"/>
          <p:cNvSpPr/>
          <p:nvPr/>
        </p:nvSpPr>
        <p:spPr>
          <a:xfrm>
            <a:off x="6244046" y="222069"/>
            <a:ext cx="5947954" cy="6370975"/>
          </a:xfrm>
          <a:prstGeom prst="rect">
            <a:avLst/>
          </a:prstGeom>
        </p:spPr>
        <p:txBody>
          <a:bodyPr wrap="square">
            <a:spAutoFit/>
          </a:bodyPr>
          <a:lstStyle/>
          <a:p>
            <a:r>
              <a:rPr lang="en-US" sz="5100" b="1" dirty="0" smtClean="0">
                <a:solidFill>
                  <a:srgbClr val="002060"/>
                </a:solidFill>
              </a:rPr>
              <a:t>direct: </a:t>
            </a:r>
            <a:r>
              <a:rPr lang="en-US" sz="5100" b="1" dirty="0" smtClean="0">
                <a:solidFill>
                  <a:srgbClr val="FF0000"/>
                </a:solidFill>
              </a:rPr>
              <a:t>I </a:t>
            </a:r>
            <a:r>
              <a:rPr lang="en-US" sz="5100" b="1" dirty="0">
                <a:solidFill>
                  <a:srgbClr val="FF0000"/>
                </a:solidFill>
              </a:rPr>
              <a:t>said to the rickshaw puller, “You have carried me a long way. How much should I pay you? Will fifty taka do?” He said, “Anything is all right.” </a:t>
            </a:r>
          </a:p>
        </p:txBody>
      </p:sp>
    </p:spTree>
    <p:extLst>
      <p:ext uri="{BB962C8B-B14F-4D97-AF65-F5344CB8AC3E}">
        <p14:creationId xmlns:p14="http://schemas.microsoft.com/office/powerpoint/2010/main" val="151079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rot="10800000" flipV="1">
            <a:off x="2610641" y="1189590"/>
            <a:ext cx="6454980" cy="382654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b="1" i="1" dirty="0" smtClean="0">
                <a:solidFill>
                  <a:schemeClr val="tx1"/>
                </a:solidFill>
                <a:latin typeface="Arial Rounded MT Bold" panose="020F0704030504030204" pitchFamily="34" charset="0"/>
              </a:rPr>
              <a:t>Narration </a:t>
            </a:r>
            <a:r>
              <a:rPr lang="en-US" sz="4800" b="1" i="1" dirty="0" err="1">
                <a:solidFill>
                  <a:schemeClr val="tx1"/>
                </a:solidFill>
                <a:latin typeface="Arial Rounded MT Bold" panose="020F0704030504030204" pitchFamily="34" charset="0"/>
              </a:rPr>
              <a:t>R</a:t>
            </a:r>
            <a:r>
              <a:rPr lang="en-US" sz="4800" b="1" i="1" dirty="0" err="1" smtClean="0">
                <a:solidFill>
                  <a:schemeClr val="tx1"/>
                </a:solidFill>
                <a:latin typeface="Arial Rounded MT Bold" panose="020F0704030504030204" pitchFamily="34" charset="0"/>
              </a:rPr>
              <a:t>ajshahi</a:t>
            </a:r>
            <a:r>
              <a:rPr lang="en-US" sz="4800" b="1" i="1" dirty="0" smtClean="0">
                <a:solidFill>
                  <a:schemeClr val="tx1"/>
                </a:solidFill>
                <a:latin typeface="Arial Rounded MT Bold" panose="020F0704030504030204" pitchFamily="34" charset="0"/>
              </a:rPr>
              <a:t> </a:t>
            </a:r>
            <a:r>
              <a:rPr lang="en-US" sz="4800" b="1" i="1" dirty="0" smtClean="0">
                <a:solidFill>
                  <a:schemeClr val="tx1"/>
                </a:solidFill>
                <a:latin typeface="Arial Rounded MT Bold" panose="020F0704030504030204" pitchFamily="34" charset="0"/>
              </a:rPr>
              <a:t>Board-</a:t>
            </a:r>
            <a:r>
              <a:rPr lang="en-US" sz="4800" b="1" i="1" dirty="0" smtClean="0">
                <a:solidFill>
                  <a:schemeClr val="tx1"/>
                </a:solidFill>
                <a:latin typeface="Arial Rounded MT Bold" panose="020F0704030504030204" pitchFamily="34" charset="0"/>
              </a:rPr>
              <a:t> </a:t>
            </a:r>
            <a:r>
              <a:rPr lang="en-US" sz="4800" b="1" i="1" dirty="0" smtClean="0">
                <a:solidFill>
                  <a:schemeClr val="tx1"/>
                </a:solidFill>
                <a:latin typeface="Arial Rounded MT Bold" panose="020F0704030504030204" pitchFamily="34" charset="0"/>
              </a:rPr>
              <a:t>2016</a:t>
            </a:r>
            <a:endParaRPr lang="en-US" sz="4800" b="1" i="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265532397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472" y="0"/>
            <a:ext cx="5978946" cy="6278642"/>
          </a:xfrm>
          <a:prstGeom prst="rect">
            <a:avLst/>
          </a:prstGeom>
        </p:spPr>
        <p:txBody>
          <a:bodyPr wrap="square">
            <a:spAutoFit/>
          </a:bodyPr>
          <a:lstStyle/>
          <a:p>
            <a:r>
              <a:rPr lang="en-US" sz="4800" u="sng" dirty="0" err="1" smtClean="0">
                <a:solidFill>
                  <a:srgbClr val="FF0000"/>
                </a:solidFill>
                <a:latin typeface="Arial Rounded MT Bold" panose="020F0704030504030204" pitchFamily="34" charset="0"/>
              </a:rPr>
              <a:t>Rajshahi</a:t>
            </a:r>
            <a:r>
              <a:rPr lang="en-US" sz="4800" u="sng" dirty="0" smtClean="0">
                <a:solidFill>
                  <a:srgbClr val="FF0000"/>
                </a:solidFill>
                <a:latin typeface="Arial Rounded MT Bold" panose="020F0704030504030204" pitchFamily="34" charset="0"/>
              </a:rPr>
              <a:t> B- 2016</a:t>
            </a:r>
            <a:endParaRPr lang="en-US" sz="4800" u="sng" dirty="0">
              <a:solidFill>
                <a:srgbClr val="FF0000"/>
              </a:solidFill>
              <a:latin typeface="Arial Rounded MT Bold" panose="020F0704030504030204" pitchFamily="34" charset="0"/>
            </a:endParaRPr>
          </a:p>
          <a:p>
            <a:r>
              <a:rPr lang="en-US" sz="4800" dirty="0" smtClean="0">
                <a:latin typeface="Arial Rounded MT Bold" panose="020F0704030504030204" pitchFamily="34" charset="0"/>
              </a:rPr>
              <a:t>Have </a:t>
            </a:r>
            <a:r>
              <a:rPr lang="en-US" sz="4800" dirty="0">
                <a:latin typeface="Arial Rounded MT Bold" panose="020F0704030504030204" pitchFamily="34" charset="0"/>
              </a:rPr>
              <a:t>you cut your nails short?” The teacher said to </a:t>
            </a:r>
            <a:r>
              <a:rPr lang="en-US" sz="4800" dirty="0" err="1">
                <a:latin typeface="Arial Rounded MT Bold" panose="020F0704030504030204" pitchFamily="34" charset="0"/>
              </a:rPr>
              <a:t>Maruf</a:t>
            </a:r>
            <a:r>
              <a:rPr lang="en-US" sz="4800" dirty="0">
                <a:latin typeface="Arial Rounded MT Bold" panose="020F0704030504030204" pitchFamily="34" charset="0"/>
              </a:rPr>
              <a:t>. “No, I’ve forgotten, sir.” Said </a:t>
            </a:r>
            <a:r>
              <a:rPr lang="en-US" sz="4800" dirty="0" err="1">
                <a:latin typeface="Arial Rounded MT Bold" panose="020F0704030504030204" pitchFamily="34" charset="0"/>
              </a:rPr>
              <a:t>Maruf</a:t>
            </a:r>
            <a:r>
              <a:rPr lang="en-US" sz="4800" dirty="0">
                <a:latin typeface="Arial Rounded MT Bold" panose="020F0704030504030204" pitchFamily="34" charset="0"/>
              </a:rPr>
              <a:t>. ‘That’s very bad.     </a:t>
            </a:r>
            <a:endParaRPr lang="en-US" sz="4800" dirty="0" smtClean="0">
              <a:latin typeface="Arial Rounded MT Bold" panose="020F0704030504030204" pitchFamily="34" charset="0"/>
            </a:endParaRPr>
          </a:p>
          <a:p>
            <a:endParaRPr lang="en-US" dirty="0"/>
          </a:p>
        </p:txBody>
      </p:sp>
      <p:sp>
        <p:nvSpPr>
          <p:cNvPr id="3" name="Rectangle 2"/>
          <p:cNvSpPr/>
          <p:nvPr/>
        </p:nvSpPr>
        <p:spPr>
          <a:xfrm>
            <a:off x="5891349" y="-110306"/>
            <a:ext cx="6400800" cy="6740307"/>
          </a:xfrm>
          <a:prstGeom prst="rect">
            <a:avLst/>
          </a:prstGeom>
        </p:spPr>
        <p:txBody>
          <a:bodyPr wrap="square">
            <a:spAutoFit/>
          </a:bodyPr>
          <a:lstStyle/>
          <a:p>
            <a:r>
              <a:rPr lang="en-US" sz="4800" b="1" dirty="0" err="1" smtClean="0">
                <a:solidFill>
                  <a:srgbClr val="002060"/>
                </a:solidFill>
              </a:rPr>
              <a:t>Indirect:</a:t>
            </a:r>
            <a:r>
              <a:rPr lang="en-US" sz="4800" b="1" dirty="0" err="1" smtClean="0">
                <a:solidFill>
                  <a:srgbClr val="FF0000"/>
                </a:solidFill>
              </a:rPr>
              <a:t>The</a:t>
            </a:r>
            <a:r>
              <a:rPr lang="en-US" sz="4800" b="1" dirty="0" smtClean="0">
                <a:solidFill>
                  <a:srgbClr val="FF0000"/>
                </a:solidFill>
              </a:rPr>
              <a:t> </a:t>
            </a:r>
            <a:r>
              <a:rPr lang="en-US" sz="4800" b="1" dirty="0">
                <a:solidFill>
                  <a:srgbClr val="FF0000"/>
                </a:solidFill>
              </a:rPr>
              <a:t>teacher asked </a:t>
            </a:r>
            <a:r>
              <a:rPr lang="en-US" sz="4800" b="1" dirty="0" err="1">
                <a:solidFill>
                  <a:srgbClr val="FF0000"/>
                </a:solidFill>
              </a:rPr>
              <a:t>Maruf</a:t>
            </a:r>
            <a:r>
              <a:rPr lang="en-US" sz="4800" b="1" dirty="0">
                <a:solidFill>
                  <a:srgbClr val="FF0000"/>
                </a:solidFill>
              </a:rPr>
              <a:t> if he had cut his nails short. </a:t>
            </a:r>
            <a:r>
              <a:rPr lang="en-US" sz="4800" b="1" dirty="0" err="1">
                <a:solidFill>
                  <a:srgbClr val="FF0000"/>
                </a:solidFill>
              </a:rPr>
              <a:t>Maruf</a:t>
            </a:r>
            <a:r>
              <a:rPr lang="en-US" sz="4800" b="1" dirty="0">
                <a:solidFill>
                  <a:srgbClr val="FF0000"/>
                </a:solidFill>
              </a:rPr>
              <a:t> respectfully, replied in the negative and said that he had forgotten. The teacher told him that, that was very bad.   </a:t>
            </a:r>
          </a:p>
        </p:txBody>
      </p:sp>
    </p:spTree>
    <p:extLst>
      <p:ext uri="{BB962C8B-B14F-4D97-AF65-F5344CB8AC3E}">
        <p14:creationId xmlns:p14="http://schemas.microsoft.com/office/powerpoint/2010/main" val="415438983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566" y="-117566"/>
            <a:ext cx="5617028" cy="7017306"/>
          </a:xfrm>
          <a:prstGeom prst="rect">
            <a:avLst/>
          </a:prstGeom>
        </p:spPr>
        <p:txBody>
          <a:bodyPr wrap="square">
            <a:spAutoFit/>
          </a:bodyPr>
          <a:lstStyle/>
          <a:p>
            <a:r>
              <a:rPr lang="en-US" sz="4800" dirty="0" smtClean="0">
                <a:latin typeface="Arial Rounded MT Bold" panose="020F0704030504030204" pitchFamily="34" charset="0"/>
              </a:rPr>
              <a:t>You </a:t>
            </a:r>
            <a:r>
              <a:rPr lang="en-US" sz="4800" dirty="0">
                <a:latin typeface="Arial Rounded MT Bold" panose="020F0704030504030204" pitchFamily="34" charset="0"/>
              </a:rPr>
              <a:t>must be more careful about neatness and cleanliness. “By doing so, you can prevent </a:t>
            </a:r>
            <a:r>
              <a:rPr lang="en-US" sz="4800" dirty="0" err="1">
                <a:latin typeface="Arial Rounded MT Bold" panose="020F0704030504030204" pitchFamily="34" charset="0"/>
              </a:rPr>
              <a:t>diarrhoea</a:t>
            </a:r>
            <a:r>
              <a:rPr lang="en-US" sz="4800" dirty="0">
                <a:latin typeface="Arial Rounded MT Bold" panose="020F0704030504030204" pitchFamily="34" charset="0"/>
              </a:rPr>
              <a:t> and some other diseases too,” said the teacher.   </a:t>
            </a:r>
            <a:endParaRPr lang="en-US" sz="4800" dirty="0" smtClean="0">
              <a:latin typeface="Arial Rounded MT Bold" panose="020F0704030504030204" pitchFamily="34" charset="0"/>
            </a:endParaRPr>
          </a:p>
          <a:p>
            <a:endParaRPr lang="en-US" dirty="0"/>
          </a:p>
        </p:txBody>
      </p:sp>
      <p:sp>
        <p:nvSpPr>
          <p:cNvPr id="3" name="Rectangle 2"/>
          <p:cNvSpPr/>
          <p:nvPr/>
        </p:nvSpPr>
        <p:spPr>
          <a:xfrm>
            <a:off x="5734594" y="0"/>
            <a:ext cx="6457406" cy="6740307"/>
          </a:xfrm>
          <a:prstGeom prst="rect">
            <a:avLst/>
          </a:prstGeom>
        </p:spPr>
        <p:txBody>
          <a:bodyPr wrap="square">
            <a:spAutoFit/>
          </a:bodyPr>
          <a:lstStyle/>
          <a:p>
            <a:r>
              <a:rPr lang="en-US" sz="5400" b="1" dirty="0" smtClean="0">
                <a:solidFill>
                  <a:srgbClr val="FF0000"/>
                </a:solidFill>
              </a:rPr>
              <a:t>He </a:t>
            </a:r>
            <a:r>
              <a:rPr lang="en-US" sz="5400" b="1" dirty="0">
                <a:solidFill>
                  <a:srgbClr val="FF0000"/>
                </a:solidFill>
              </a:rPr>
              <a:t>also added that he had to be more careful about neatness and cleanliness. By doing so, you can prevent </a:t>
            </a:r>
            <a:r>
              <a:rPr lang="en-US" sz="5400" b="1" dirty="0" err="1">
                <a:solidFill>
                  <a:srgbClr val="FF0000"/>
                </a:solidFill>
              </a:rPr>
              <a:t>diarrhoea</a:t>
            </a:r>
            <a:r>
              <a:rPr lang="en-US" sz="5400" b="1" dirty="0">
                <a:solidFill>
                  <a:srgbClr val="FF0000"/>
                </a:solidFill>
              </a:rPr>
              <a:t> and some other diseases too. </a:t>
            </a:r>
          </a:p>
        </p:txBody>
      </p:sp>
    </p:spTree>
    <p:extLst>
      <p:ext uri="{BB962C8B-B14F-4D97-AF65-F5344CB8AC3E}">
        <p14:creationId xmlns:p14="http://schemas.microsoft.com/office/powerpoint/2010/main" val="419760922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rot="10800000" flipV="1">
            <a:off x="2610641" y="1189590"/>
            <a:ext cx="6454980" cy="382654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b="1" i="1" dirty="0" smtClean="0">
                <a:solidFill>
                  <a:schemeClr val="tx1"/>
                </a:solidFill>
                <a:latin typeface="Arial Rounded MT Bold" panose="020F0704030504030204" pitchFamily="34" charset="0"/>
              </a:rPr>
              <a:t>Narration </a:t>
            </a:r>
            <a:r>
              <a:rPr lang="en-US" sz="4800" b="1" i="1" dirty="0" err="1" smtClean="0">
                <a:solidFill>
                  <a:schemeClr val="tx1"/>
                </a:solidFill>
                <a:latin typeface="Arial Rounded MT Bold" panose="020F0704030504030204" pitchFamily="34" charset="0"/>
              </a:rPr>
              <a:t>Cumilla</a:t>
            </a:r>
            <a:r>
              <a:rPr lang="en-US" sz="4800" b="1" i="1" dirty="0" smtClean="0">
                <a:solidFill>
                  <a:schemeClr val="tx1"/>
                </a:solidFill>
                <a:latin typeface="Arial Rounded MT Bold" panose="020F0704030504030204" pitchFamily="34" charset="0"/>
              </a:rPr>
              <a:t> Board-</a:t>
            </a:r>
            <a:r>
              <a:rPr lang="en-US" sz="4800" b="1" i="1" dirty="0" smtClean="0">
                <a:solidFill>
                  <a:schemeClr val="tx1"/>
                </a:solidFill>
                <a:latin typeface="Arial Rounded MT Bold" panose="020F0704030504030204" pitchFamily="34" charset="0"/>
              </a:rPr>
              <a:t> </a:t>
            </a:r>
            <a:r>
              <a:rPr lang="en-US" sz="4800" b="1" i="1" dirty="0" smtClean="0">
                <a:solidFill>
                  <a:schemeClr val="tx1"/>
                </a:solidFill>
                <a:latin typeface="Arial Rounded MT Bold" panose="020F0704030504030204" pitchFamily="34" charset="0"/>
              </a:rPr>
              <a:t>2016</a:t>
            </a:r>
            <a:endParaRPr lang="en-US" sz="4800" b="1" i="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41992397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471" y="0"/>
            <a:ext cx="5534809" cy="6278642"/>
          </a:xfrm>
          <a:prstGeom prst="rect">
            <a:avLst/>
          </a:prstGeom>
        </p:spPr>
        <p:txBody>
          <a:bodyPr wrap="square">
            <a:spAutoFit/>
          </a:bodyPr>
          <a:lstStyle/>
          <a:p>
            <a:r>
              <a:rPr lang="en-US" sz="4800" u="sng" dirty="0" err="1" smtClean="0">
                <a:solidFill>
                  <a:srgbClr val="FF0000"/>
                </a:solidFill>
                <a:latin typeface="Arial Rounded MT Bold" panose="020F0704030504030204" pitchFamily="34" charset="0"/>
              </a:rPr>
              <a:t>Cumilla</a:t>
            </a:r>
            <a:r>
              <a:rPr lang="en-US" sz="4800" u="sng" dirty="0" smtClean="0">
                <a:solidFill>
                  <a:srgbClr val="FF0000"/>
                </a:solidFill>
                <a:latin typeface="Arial Rounded MT Bold" panose="020F0704030504030204" pitchFamily="34" charset="0"/>
              </a:rPr>
              <a:t> B </a:t>
            </a:r>
            <a:r>
              <a:rPr lang="en-US" sz="4800" u="sng" dirty="0">
                <a:solidFill>
                  <a:srgbClr val="FF0000"/>
                </a:solidFill>
                <a:latin typeface="Arial Rounded MT Bold" panose="020F0704030504030204" pitchFamily="34" charset="0"/>
              </a:rPr>
              <a:t>-</a:t>
            </a:r>
            <a:r>
              <a:rPr lang="en-US" sz="4800" u="sng" dirty="0" smtClean="0">
                <a:solidFill>
                  <a:srgbClr val="FF0000"/>
                </a:solidFill>
                <a:latin typeface="Arial Rounded MT Bold" panose="020F0704030504030204" pitchFamily="34" charset="0"/>
              </a:rPr>
              <a:t>2016</a:t>
            </a:r>
          </a:p>
          <a:p>
            <a:r>
              <a:rPr lang="en-US" sz="4800" dirty="0" smtClean="0">
                <a:latin typeface="Arial Rounded MT Bold" panose="020F0704030504030204" pitchFamily="34" charset="0"/>
              </a:rPr>
              <a:t>One </a:t>
            </a:r>
            <a:r>
              <a:rPr lang="en-US" sz="4800" dirty="0">
                <a:latin typeface="Arial Rounded MT Bold" panose="020F0704030504030204" pitchFamily="34" charset="0"/>
              </a:rPr>
              <a:t>day </a:t>
            </a:r>
            <a:r>
              <a:rPr lang="en-US" sz="4800" dirty="0" err="1">
                <a:latin typeface="Arial Rounded MT Bold" panose="020F0704030504030204" pitchFamily="34" charset="0"/>
              </a:rPr>
              <a:t>Hazrat</a:t>
            </a:r>
            <a:r>
              <a:rPr lang="en-US" sz="4800" dirty="0">
                <a:latin typeface="Arial Rounded MT Bold" panose="020F0704030504030204" pitchFamily="34" charset="0"/>
              </a:rPr>
              <a:t> Omar (R) become shocked to see the sufferings of a woman and said, “Where do you live?” </a:t>
            </a:r>
            <a:r>
              <a:rPr lang="en-US" sz="4800" dirty="0" smtClean="0">
                <a:latin typeface="Arial Rounded MT Bold" panose="020F0704030504030204" pitchFamily="34" charset="0"/>
              </a:rPr>
              <a:t>     </a:t>
            </a:r>
          </a:p>
          <a:p>
            <a:endParaRPr lang="en-US" dirty="0"/>
          </a:p>
        </p:txBody>
      </p:sp>
      <p:sp>
        <p:nvSpPr>
          <p:cNvPr id="3" name="Rectangle 2"/>
          <p:cNvSpPr/>
          <p:nvPr/>
        </p:nvSpPr>
        <p:spPr>
          <a:xfrm>
            <a:off x="6191794" y="300446"/>
            <a:ext cx="5852160" cy="5909310"/>
          </a:xfrm>
          <a:prstGeom prst="rect">
            <a:avLst/>
          </a:prstGeom>
        </p:spPr>
        <p:txBody>
          <a:bodyPr wrap="square">
            <a:spAutoFit/>
          </a:bodyPr>
          <a:lstStyle/>
          <a:p>
            <a:r>
              <a:rPr lang="en-US" sz="5400" b="1" dirty="0">
                <a:solidFill>
                  <a:srgbClr val="FF0000"/>
                </a:solidFill>
              </a:rPr>
              <a:t>Indirect</a:t>
            </a:r>
            <a:r>
              <a:rPr lang="en-US" sz="5400" b="1" dirty="0" smtClean="0">
                <a:solidFill>
                  <a:srgbClr val="FF0000"/>
                </a:solidFill>
              </a:rPr>
              <a:t>: One </a:t>
            </a:r>
            <a:r>
              <a:rPr lang="en-US" sz="5400" b="1" dirty="0">
                <a:solidFill>
                  <a:srgbClr val="FF0000"/>
                </a:solidFill>
              </a:rPr>
              <a:t>day </a:t>
            </a:r>
            <a:r>
              <a:rPr lang="en-US" sz="5400" b="1" dirty="0" err="1">
                <a:solidFill>
                  <a:srgbClr val="FF0000"/>
                </a:solidFill>
              </a:rPr>
              <a:t>Hazrat</a:t>
            </a:r>
            <a:r>
              <a:rPr lang="en-US" sz="5400" b="1" dirty="0">
                <a:solidFill>
                  <a:srgbClr val="FF0000"/>
                </a:solidFill>
              </a:rPr>
              <a:t> Omar (R) became shocked to see the sufferings of a woman and asked her where she lived.   </a:t>
            </a:r>
          </a:p>
        </p:txBody>
      </p:sp>
    </p:spTree>
    <p:extLst>
      <p:ext uri="{BB962C8B-B14F-4D97-AF65-F5344CB8AC3E}">
        <p14:creationId xmlns:p14="http://schemas.microsoft.com/office/powerpoint/2010/main" val="369376543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471" y="0"/>
            <a:ext cx="4764100" cy="6278642"/>
          </a:xfrm>
          <a:prstGeom prst="rect">
            <a:avLst/>
          </a:prstGeom>
        </p:spPr>
        <p:txBody>
          <a:bodyPr wrap="square">
            <a:spAutoFit/>
          </a:bodyPr>
          <a:lstStyle/>
          <a:p>
            <a:r>
              <a:rPr lang="en-US" sz="4800" dirty="0" smtClean="0">
                <a:latin typeface="Arial Rounded MT Bold" panose="020F0704030504030204" pitchFamily="34" charset="0"/>
              </a:rPr>
              <a:t>The </a:t>
            </a:r>
            <a:r>
              <a:rPr lang="en-US" sz="4800" dirty="0">
                <a:latin typeface="Arial Rounded MT Bold" panose="020F0704030504030204" pitchFamily="34" charset="0"/>
              </a:rPr>
              <a:t>woman said, “I live in a poor hut south end of this town. I’m hungry but there is no food in </a:t>
            </a:r>
            <a:r>
              <a:rPr lang="en-US" sz="4800" dirty="0" smtClean="0">
                <a:latin typeface="Arial Rounded MT Bold" panose="020F0704030504030204" pitchFamily="34" charset="0"/>
              </a:rPr>
              <a:t>my house.    </a:t>
            </a:r>
          </a:p>
          <a:p>
            <a:endParaRPr lang="en-US" dirty="0"/>
          </a:p>
        </p:txBody>
      </p:sp>
      <p:sp>
        <p:nvSpPr>
          <p:cNvPr id="3" name="Rectangle 2"/>
          <p:cNvSpPr/>
          <p:nvPr/>
        </p:nvSpPr>
        <p:spPr>
          <a:xfrm>
            <a:off x="5064034" y="211073"/>
            <a:ext cx="7127966" cy="5909310"/>
          </a:xfrm>
          <a:prstGeom prst="rect">
            <a:avLst/>
          </a:prstGeom>
        </p:spPr>
        <p:txBody>
          <a:bodyPr wrap="square">
            <a:spAutoFit/>
          </a:bodyPr>
          <a:lstStyle/>
          <a:p>
            <a:r>
              <a:rPr lang="en-US" sz="5400" b="1" dirty="0" smtClean="0">
                <a:solidFill>
                  <a:srgbClr val="FF0000"/>
                </a:solidFill>
              </a:rPr>
              <a:t>The </a:t>
            </a:r>
            <a:r>
              <a:rPr lang="en-US" sz="5400" b="1" dirty="0">
                <a:solidFill>
                  <a:srgbClr val="FF0000"/>
                </a:solidFill>
              </a:rPr>
              <a:t>woman replied him that she lived in a poor hut south end of that town. She added that she was hungry but there was no food in her house.</a:t>
            </a:r>
          </a:p>
        </p:txBody>
      </p:sp>
    </p:spTree>
    <p:extLst>
      <p:ext uri="{BB962C8B-B14F-4D97-AF65-F5344CB8AC3E}">
        <p14:creationId xmlns:p14="http://schemas.microsoft.com/office/powerpoint/2010/main" val="36036199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471" y="0"/>
            <a:ext cx="4816352" cy="7017306"/>
          </a:xfrm>
          <a:prstGeom prst="rect">
            <a:avLst/>
          </a:prstGeom>
        </p:spPr>
        <p:txBody>
          <a:bodyPr wrap="square">
            <a:spAutoFit/>
          </a:bodyPr>
          <a:lstStyle/>
          <a:p>
            <a:r>
              <a:rPr lang="en-US" sz="4800" dirty="0" smtClean="0">
                <a:latin typeface="Arial Rounded MT Bold" panose="020F0704030504030204" pitchFamily="34" charset="0"/>
              </a:rPr>
              <a:t>Will </a:t>
            </a:r>
            <a:r>
              <a:rPr lang="en-US" sz="4800" dirty="0">
                <a:latin typeface="Arial Rounded MT Bold" panose="020F0704030504030204" pitchFamily="34" charset="0"/>
              </a:rPr>
              <a:t>you give me something to eat?” </a:t>
            </a:r>
            <a:r>
              <a:rPr lang="en-US" sz="4800" dirty="0" err="1">
                <a:latin typeface="Arial Rounded MT Bold" panose="020F0704030504030204" pitchFamily="34" charset="0"/>
              </a:rPr>
              <a:t>Hazrat</a:t>
            </a:r>
            <a:r>
              <a:rPr lang="en-US" sz="4800" dirty="0">
                <a:latin typeface="Arial Rounded MT Bold" panose="020F0704030504030204" pitchFamily="34" charset="0"/>
              </a:rPr>
              <a:t> Omar (R) said, “Go back home. I’m coming with food and money for you.”   </a:t>
            </a:r>
            <a:endParaRPr lang="en-US" sz="4800" dirty="0" smtClean="0">
              <a:latin typeface="Arial Rounded MT Bold" panose="020F0704030504030204" pitchFamily="34" charset="0"/>
            </a:endParaRPr>
          </a:p>
          <a:p>
            <a:endParaRPr lang="en-US" dirty="0"/>
          </a:p>
        </p:txBody>
      </p:sp>
      <p:sp>
        <p:nvSpPr>
          <p:cNvPr id="3" name="Rectangle 2"/>
          <p:cNvSpPr/>
          <p:nvPr/>
        </p:nvSpPr>
        <p:spPr>
          <a:xfrm>
            <a:off x="5120640" y="1"/>
            <a:ext cx="7071360" cy="6951380"/>
          </a:xfrm>
          <a:prstGeom prst="rect">
            <a:avLst/>
          </a:prstGeom>
        </p:spPr>
        <p:txBody>
          <a:bodyPr wrap="square">
            <a:spAutoFit/>
          </a:bodyPr>
          <a:lstStyle/>
          <a:p>
            <a:r>
              <a:rPr lang="en-US" sz="5400" b="1" dirty="0" smtClean="0">
                <a:solidFill>
                  <a:srgbClr val="FF0000"/>
                </a:solidFill>
              </a:rPr>
              <a:t>She </a:t>
            </a:r>
            <a:r>
              <a:rPr lang="en-US" sz="5400" b="1" dirty="0">
                <a:solidFill>
                  <a:srgbClr val="FF0000"/>
                </a:solidFill>
              </a:rPr>
              <a:t>also asked him if he would give her something to eat. </a:t>
            </a:r>
            <a:r>
              <a:rPr lang="en-US" sz="5400" b="1" dirty="0" err="1">
                <a:solidFill>
                  <a:srgbClr val="FF0000"/>
                </a:solidFill>
              </a:rPr>
              <a:t>Hazrat</a:t>
            </a:r>
            <a:r>
              <a:rPr lang="en-US" sz="5400" b="1" dirty="0">
                <a:solidFill>
                  <a:srgbClr val="FF0000"/>
                </a:solidFill>
              </a:rPr>
              <a:t> Omar (R) told her to go back home. He added that he was going with food and money for her. </a:t>
            </a:r>
          </a:p>
        </p:txBody>
      </p:sp>
    </p:spTree>
    <p:extLst>
      <p:ext uri="{BB962C8B-B14F-4D97-AF65-F5344CB8AC3E}">
        <p14:creationId xmlns:p14="http://schemas.microsoft.com/office/powerpoint/2010/main" val="309942996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rot="10800000" flipV="1">
            <a:off x="2610641" y="1189590"/>
            <a:ext cx="6454980" cy="382654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b="1" i="1" dirty="0" smtClean="0">
                <a:solidFill>
                  <a:schemeClr val="tx1"/>
                </a:solidFill>
                <a:latin typeface="Arial Rounded MT Bold" panose="020F0704030504030204" pitchFamily="34" charset="0"/>
              </a:rPr>
              <a:t>Narration </a:t>
            </a:r>
            <a:r>
              <a:rPr lang="en-US" sz="4800" b="1" i="1" dirty="0" smtClean="0">
                <a:solidFill>
                  <a:schemeClr val="tx1"/>
                </a:solidFill>
                <a:latin typeface="Arial Rounded MT Bold" panose="020F0704030504030204" pitchFamily="34" charset="0"/>
              </a:rPr>
              <a:t>Sylhet</a:t>
            </a:r>
            <a:r>
              <a:rPr lang="en-US" sz="4800" b="1" i="1" dirty="0" smtClean="0">
                <a:solidFill>
                  <a:schemeClr val="tx1"/>
                </a:solidFill>
                <a:latin typeface="Arial Rounded MT Bold" panose="020F0704030504030204" pitchFamily="34" charset="0"/>
              </a:rPr>
              <a:t> Board-</a:t>
            </a:r>
            <a:r>
              <a:rPr lang="en-US" sz="4800" b="1" i="1" dirty="0" smtClean="0">
                <a:solidFill>
                  <a:schemeClr val="tx1"/>
                </a:solidFill>
                <a:latin typeface="Arial Rounded MT Bold" panose="020F0704030504030204" pitchFamily="34" charset="0"/>
              </a:rPr>
              <a:t> </a:t>
            </a:r>
            <a:r>
              <a:rPr lang="en-US" sz="4800" b="1" i="1" dirty="0" smtClean="0">
                <a:solidFill>
                  <a:schemeClr val="tx1"/>
                </a:solidFill>
                <a:latin typeface="Arial Rounded MT Bold" panose="020F0704030504030204" pitchFamily="34" charset="0"/>
              </a:rPr>
              <a:t>2016</a:t>
            </a:r>
            <a:endParaRPr lang="en-US" sz="4800" b="1" i="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18441710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a:xfrm rot="10800000" flipV="1">
            <a:off x="334608" y="385034"/>
            <a:ext cx="5464116" cy="905691"/>
          </a:xfrm>
          <a:prstGeom prst="ribb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i="1" dirty="0">
                <a:solidFill>
                  <a:schemeClr val="tx1"/>
                </a:solidFill>
                <a:latin typeface="Arial Rounded MT Bold" panose="020F0704030504030204" pitchFamily="34" charset="0"/>
              </a:rPr>
              <a:t>Identity</a:t>
            </a:r>
          </a:p>
        </p:txBody>
      </p:sp>
      <p:pic>
        <p:nvPicPr>
          <p:cNvPr id="3" name="Picture 2" descr="C:\Users\Sabina Yasmin\Desktop\Phot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4863" y="1561513"/>
            <a:ext cx="3794929" cy="3789909"/>
          </a:xfrm>
          <a:prstGeom prst="ellipse">
            <a:avLst/>
          </a:prstGeom>
          <a:ln w="190500" cap="rnd">
            <a:solidFill>
              <a:srgbClr val="C8C6BD"/>
            </a:solidFill>
            <a:prstDash val="solid"/>
          </a:ln>
          <a:effectLst>
            <a:outerShdw blurRad="127000" algn="bl" rotWithShape="0">
              <a:srgbClr val="000000"/>
            </a:outerShdw>
            <a:reflection blurRad="6350" stA="50000" endA="295" endPos="92000" dist="101600" dir="5400000" sy="-100000" algn="bl" rotWithShape="0"/>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4" name="Vertical Scroll 3"/>
          <p:cNvSpPr/>
          <p:nvPr/>
        </p:nvSpPr>
        <p:spPr>
          <a:xfrm>
            <a:off x="5261318" y="385033"/>
            <a:ext cx="6639950" cy="5542671"/>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i="1" dirty="0" smtClean="0">
                <a:solidFill>
                  <a:schemeClr val="tx1"/>
                </a:solidFill>
                <a:latin typeface="Arial Rounded MT Bold" panose="020F0704030504030204" pitchFamily="34" charset="0"/>
              </a:rPr>
              <a:t>Sabina </a:t>
            </a:r>
            <a:r>
              <a:rPr lang="en-US" sz="4000" i="1" dirty="0" err="1" smtClean="0">
                <a:solidFill>
                  <a:schemeClr val="tx1"/>
                </a:solidFill>
                <a:latin typeface="Arial Rounded MT Bold" panose="020F0704030504030204" pitchFamily="34" charset="0"/>
              </a:rPr>
              <a:t>Yeasmin</a:t>
            </a:r>
            <a:endParaRPr lang="en-US" sz="4000" i="1" dirty="0" smtClean="0">
              <a:solidFill>
                <a:schemeClr val="tx1"/>
              </a:solidFill>
              <a:latin typeface="Arial Rounded MT Bold" panose="020F0704030504030204" pitchFamily="34" charset="0"/>
            </a:endParaRPr>
          </a:p>
          <a:p>
            <a:pPr algn="ctr"/>
            <a:r>
              <a:rPr lang="en-US" sz="4000" i="1" dirty="0" smtClean="0">
                <a:solidFill>
                  <a:schemeClr val="tx1"/>
                </a:solidFill>
                <a:latin typeface="Arial Rounded MT Bold" panose="020F0704030504030204" pitchFamily="34" charset="0"/>
              </a:rPr>
              <a:t>Lecturer in English </a:t>
            </a:r>
          </a:p>
          <a:p>
            <a:pPr algn="ctr"/>
            <a:r>
              <a:rPr lang="en-US" sz="4000" i="1" dirty="0" err="1" smtClean="0">
                <a:solidFill>
                  <a:schemeClr val="tx1"/>
                </a:solidFill>
                <a:latin typeface="Arial Rounded MT Bold" panose="020F0704030504030204" pitchFamily="34" charset="0"/>
              </a:rPr>
              <a:t>Baridhara</a:t>
            </a:r>
            <a:r>
              <a:rPr lang="en-US" sz="4000" i="1" dirty="0" smtClean="0">
                <a:solidFill>
                  <a:schemeClr val="tx1"/>
                </a:solidFill>
                <a:latin typeface="Arial Rounded MT Bold" panose="020F0704030504030204" pitchFamily="34" charset="0"/>
              </a:rPr>
              <a:t> </a:t>
            </a:r>
            <a:r>
              <a:rPr lang="en-US" sz="4000" i="1" dirty="0" err="1">
                <a:solidFill>
                  <a:schemeClr val="tx1"/>
                </a:solidFill>
                <a:latin typeface="Arial Rounded MT Bold" panose="020F0704030504030204" pitchFamily="34" charset="0"/>
              </a:rPr>
              <a:t>N</a:t>
            </a:r>
            <a:r>
              <a:rPr lang="en-US" sz="4000" i="1" dirty="0" err="1" smtClean="0">
                <a:solidFill>
                  <a:schemeClr val="tx1"/>
                </a:solidFill>
                <a:latin typeface="Arial Rounded MT Bold" panose="020F0704030504030204" pitchFamily="34" charset="0"/>
              </a:rPr>
              <a:t>azmul</a:t>
            </a:r>
            <a:r>
              <a:rPr lang="en-US" sz="4000" i="1" dirty="0" smtClean="0">
                <a:solidFill>
                  <a:schemeClr val="tx1"/>
                </a:solidFill>
                <a:latin typeface="Arial Rounded MT Bold" panose="020F0704030504030204" pitchFamily="34" charset="0"/>
              </a:rPr>
              <a:t> </a:t>
            </a:r>
            <a:r>
              <a:rPr lang="en-US" sz="4000" i="1" dirty="0" err="1" smtClean="0">
                <a:solidFill>
                  <a:schemeClr val="tx1"/>
                </a:solidFill>
                <a:latin typeface="Arial Rounded MT Bold" panose="020F0704030504030204" pitchFamily="34" charset="0"/>
              </a:rPr>
              <a:t>Ulum</a:t>
            </a:r>
            <a:r>
              <a:rPr lang="en-US" sz="4000" i="1" dirty="0" smtClean="0">
                <a:solidFill>
                  <a:schemeClr val="tx1"/>
                </a:solidFill>
                <a:latin typeface="Arial Rounded MT Bold" panose="020F0704030504030204" pitchFamily="34" charset="0"/>
              </a:rPr>
              <a:t> </a:t>
            </a:r>
            <a:r>
              <a:rPr lang="en-US" sz="4000" i="1" dirty="0" err="1" smtClean="0">
                <a:solidFill>
                  <a:schemeClr val="tx1"/>
                </a:solidFill>
                <a:latin typeface="Arial Rounded MT Bold" panose="020F0704030504030204" pitchFamily="34" charset="0"/>
              </a:rPr>
              <a:t>Alim</a:t>
            </a:r>
            <a:r>
              <a:rPr lang="en-US" sz="4000" i="1" dirty="0" smtClean="0">
                <a:solidFill>
                  <a:schemeClr val="tx1"/>
                </a:solidFill>
                <a:latin typeface="Arial Rounded MT Bold" panose="020F0704030504030204" pitchFamily="34" charset="0"/>
              </a:rPr>
              <a:t> Madrasah</a:t>
            </a:r>
          </a:p>
          <a:p>
            <a:pPr algn="ctr"/>
            <a:r>
              <a:rPr lang="en-US" sz="4000" i="1" dirty="0" err="1" smtClean="0">
                <a:solidFill>
                  <a:schemeClr val="tx1"/>
                </a:solidFill>
                <a:latin typeface="Arial Rounded MT Bold" panose="020F0704030504030204" pitchFamily="34" charset="0"/>
              </a:rPr>
              <a:t>Badda</a:t>
            </a:r>
            <a:r>
              <a:rPr lang="en-US" sz="4000" i="1" dirty="0" smtClean="0">
                <a:solidFill>
                  <a:schemeClr val="tx1"/>
                </a:solidFill>
                <a:latin typeface="Arial Rounded MT Bold" panose="020F0704030504030204" pitchFamily="34" charset="0"/>
              </a:rPr>
              <a:t>, Dhaka</a:t>
            </a:r>
            <a:endParaRPr lang="en-US" sz="4000" i="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2762408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
            <a:ext cx="6139543" cy="7755969"/>
          </a:xfrm>
          <a:prstGeom prst="rect">
            <a:avLst/>
          </a:prstGeom>
        </p:spPr>
        <p:txBody>
          <a:bodyPr wrap="square">
            <a:spAutoFit/>
          </a:bodyPr>
          <a:lstStyle/>
          <a:p>
            <a:r>
              <a:rPr lang="en-US" sz="4800" b="1" u="sng" dirty="0" smtClean="0">
                <a:solidFill>
                  <a:srgbClr val="FF0000"/>
                </a:solidFill>
                <a:latin typeface="Arial Rounded MT Bold" panose="020F0704030504030204" pitchFamily="34" charset="0"/>
              </a:rPr>
              <a:t>Sylhet </a:t>
            </a:r>
            <a:r>
              <a:rPr lang="en-US" sz="4800" b="1" u="sng" dirty="0">
                <a:solidFill>
                  <a:srgbClr val="FF0000"/>
                </a:solidFill>
                <a:latin typeface="Arial Rounded MT Bold" panose="020F0704030504030204" pitchFamily="34" charset="0"/>
              </a:rPr>
              <a:t>B- </a:t>
            </a:r>
            <a:r>
              <a:rPr lang="en-US" sz="4800" b="1" u="sng" dirty="0" smtClean="0">
                <a:solidFill>
                  <a:srgbClr val="FF0000"/>
                </a:solidFill>
                <a:latin typeface="Arial Rounded MT Bold" panose="020F0704030504030204" pitchFamily="34" charset="0"/>
              </a:rPr>
              <a:t>2016 </a:t>
            </a:r>
            <a:r>
              <a:rPr lang="en-US" sz="4800" dirty="0" smtClean="0">
                <a:latin typeface="Arial Rounded MT Bold" panose="020F0704030504030204" pitchFamily="34" charset="0"/>
              </a:rPr>
              <a:t>Once </a:t>
            </a:r>
            <a:r>
              <a:rPr lang="en-US" sz="4800" dirty="0">
                <a:latin typeface="Arial Rounded MT Bold" panose="020F0704030504030204" pitchFamily="34" charset="0"/>
              </a:rPr>
              <a:t>I asked a little girl what her mother’s name was. She replied that she could remember her mother’s name but she would not tell me that</a:t>
            </a:r>
            <a:r>
              <a:rPr lang="en-US" sz="4800" dirty="0" smtClean="0">
                <a:latin typeface="Arial Rounded MT Bold" panose="020F0704030504030204" pitchFamily="34" charset="0"/>
              </a:rPr>
              <a:t> </a:t>
            </a:r>
            <a:endParaRPr lang="en-US" sz="4800" dirty="0">
              <a:latin typeface="Arial Rounded MT Bold" panose="020F0704030504030204" pitchFamily="34" charset="0"/>
            </a:endParaRPr>
          </a:p>
          <a:p>
            <a:endParaRPr lang="en-US" sz="4800" dirty="0" smtClean="0">
              <a:latin typeface="Arial Rounded MT Bold" panose="020F0704030504030204" pitchFamily="34" charset="0"/>
            </a:endParaRPr>
          </a:p>
          <a:p>
            <a:endParaRPr lang="en-US" dirty="0"/>
          </a:p>
        </p:txBody>
      </p:sp>
      <p:sp>
        <p:nvSpPr>
          <p:cNvPr id="3" name="Rectangle 2"/>
          <p:cNvSpPr/>
          <p:nvPr/>
        </p:nvSpPr>
        <p:spPr>
          <a:xfrm>
            <a:off x="6139542" y="169816"/>
            <a:ext cx="6052457" cy="6740307"/>
          </a:xfrm>
          <a:prstGeom prst="rect">
            <a:avLst/>
          </a:prstGeom>
        </p:spPr>
        <p:txBody>
          <a:bodyPr wrap="square">
            <a:spAutoFit/>
          </a:bodyPr>
          <a:lstStyle/>
          <a:p>
            <a:r>
              <a:rPr lang="en-US" sz="5400" b="1" dirty="0" smtClean="0">
                <a:solidFill>
                  <a:srgbClr val="FF0000"/>
                </a:solidFill>
              </a:rPr>
              <a:t> direct: Once </a:t>
            </a:r>
            <a:r>
              <a:rPr lang="en-US" sz="5400" b="1" dirty="0">
                <a:solidFill>
                  <a:srgbClr val="FF0000"/>
                </a:solidFill>
              </a:rPr>
              <a:t>I asked a little girl, “What’s your mother’s name?” She said, “I can remember my mother’s name but I will not tell you this.” </a:t>
            </a:r>
            <a:r>
              <a:rPr lang="en-US" sz="5400" b="1" dirty="0" smtClean="0">
                <a:solidFill>
                  <a:srgbClr val="FF0000"/>
                </a:solidFill>
              </a:rPr>
              <a:t> </a:t>
            </a:r>
            <a:endParaRPr lang="en-US" sz="5400" b="1" dirty="0">
              <a:solidFill>
                <a:srgbClr val="FF0000"/>
              </a:solidFill>
            </a:endParaRPr>
          </a:p>
        </p:txBody>
      </p:sp>
    </p:spTree>
    <p:extLst>
      <p:ext uri="{BB962C8B-B14F-4D97-AF65-F5344CB8AC3E}">
        <p14:creationId xmlns:p14="http://schemas.microsoft.com/office/powerpoint/2010/main" val="355064165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754" y="-104503"/>
            <a:ext cx="6479178" cy="8046030"/>
          </a:xfrm>
          <a:prstGeom prst="rect">
            <a:avLst/>
          </a:prstGeom>
        </p:spPr>
        <p:txBody>
          <a:bodyPr wrap="square">
            <a:spAutoFit/>
          </a:bodyPr>
          <a:lstStyle/>
          <a:p>
            <a:r>
              <a:rPr lang="en-US" sz="5000" dirty="0" smtClean="0">
                <a:latin typeface="Arial Rounded MT Bold" panose="020F0704030504030204" pitchFamily="34" charset="0"/>
              </a:rPr>
              <a:t>She </a:t>
            </a:r>
            <a:r>
              <a:rPr lang="en-US" sz="5000" dirty="0">
                <a:latin typeface="Arial Rounded MT Bold" panose="020F0704030504030204" pitchFamily="34" charset="0"/>
              </a:rPr>
              <a:t>added that she did not tell her mother’s name to anyone whom she did not know. I exclaimed with admiration that she was a very clever girl.</a:t>
            </a:r>
          </a:p>
          <a:p>
            <a:r>
              <a:rPr lang="en-US" sz="4800" dirty="0" smtClean="0">
                <a:latin typeface="Arial Rounded MT Bold" panose="020F0704030504030204" pitchFamily="34" charset="0"/>
              </a:rPr>
              <a:t> </a:t>
            </a:r>
          </a:p>
        </p:txBody>
      </p:sp>
      <p:sp>
        <p:nvSpPr>
          <p:cNvPr id="3" name="Rectangle 2"/>
          <p:cNvSpPr/>
          <p:nvPr/>
        </p:nvSpPr>
        <p:spPr>
          <a:xfrm>
            <a:off x="6779622" y="287383"/>
            <a:ext cx="5412377" cy="5909310"/>
          </a:xfrm>
          <a:prstGeom prst="rect">
            <a:avLst/>
          </a:prstGeom>
        </p:spPr>
        <p:txBody>
          <a:bodyPr wrap="square">
            <a:spAutoFit/>
          </a:bodyPr>
          <a:lstStyle/>
          <a:p>
            <a:r>
              <a:rPr lang="en-US" sz="5400" b="1" dirty="0" smtClean="0">
                <a:solidFill>
                  <a:srgbClr val="FF0000"/>
                </a:solidFill>
              </a:rPr>
              <a:t>She </a:t>
            </a:r>
            <a:r>
              <a:rPr lang="en-US" sz="5400" b="1" dirty="0">
                <a:solidFill>
                  <a:srgbClr val="FF0000"/>
                </a:solidFill>
              </a:rPr>
              <a:t>said, “I don’t tell my mother’s name to anyone whom I do not know.” I said, “What a clever girl you are.” </a:t>
            </a:r>
          </a:p>
        </p:txBody>
      </p:sp>
    </p:spTree>
    <p:extLst>
      <p:ext uri="{BB962C8B-B14F-4D97-AF65-F5344CB8AC3E}">
        <p14:creationId xmlns:p14="http://schemas.microsoft.com/office/powerpoint/2010/main" val="759545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rot="10800000" flipV="1">
            <a:off x="2610641" y="1189590"/>
            <a:ext cx="6454980" cy="382654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b="1" i="1" dirty="0" smtClean="0">
                <a:solidFill>
                  <a:schemeClr val="tx1"/>
                </a:solidFill>
                <a:latin typeface="Arial Rounded MT Bold" panose="020F0704030504030204" pitchFamily="34" charset="0"/>
              </a:rPr>
              <a:t>Narration </a:t>
            </a:r>
            <a:r>
              <a:rPr lang="en-US" sz="4800" b="1" i="1" dirty="0" err="1" smtClean="0">
                <a:solidFill>
                  <a:schemeClr val="tx1"/>
                </a:solidFill>
                <a:latin typeface="Arial Rounded MT Bold" panose="020F0704030504030204" pitchFamily="34" charset="0"/>
              </a:rPr>
              <a:t>Chattogram</a:t>
            </a:r>
            <a:r>
              <a:rPr lang="en-US" sz="4800" b="1" i="1" dirty="0" smtClean="0">
                <a:solidFill>
                  <a:schemeClr val="tx1"/>
                </a:solidFill>
                <a:latin typeface="Arial Rounded MT Bold" panose="020F0704030504030204" pitchFamily="34" charset="0"/>
              </a:rPr>
              <a:t> Board-</a:t>
            </a:r>
            <a:r>
              <a:rPr lang="en-US" sz="4800" b="1" i="1" dirty="0" smtClean="0">
                <a:solidFill>
                  <a:schemeClr val="tx1"/>
                </a:solidFill>
                <a:latin typeface="Arial Rounded MT Bold" panose="020F0704030504030204" pitchFamily="34" charset="0"/>
              </a:rPr>
              <a:t> </a:t>
            </a:r>
            <a:r>
              <a:rPr lang="en-US" sz="4800" b="1" i="1" dirty="0" smtClean="0">
                <a:solidFill>
                  <a:schemeClr val="tx1"/>
                </a:solidFill>
                <a:latin typeface="Arial Rounded MT Bold" panose="020F0704030504030204" pitchFamily="34" charset="0"/>
              </a:rPr>
              <a:t>2016</a:t>
            </a:r>
            <a:endParaRPr lang="en-US" sz="4800" b="1" i="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64307504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366" y="0"/>
            <a:ext cx="6265560" cy="5262979"/>
          </a:xfrm>
          <a:prstGeom prst="rect">
            <a:avLst/>
          </a:prstGeom>
        </p:spPr>
        <p:txBody>
          <a:bodyPr wrap="square">
            <a:spAutoFit/>
          </a:bodyPr>
          <a:lstStyle/>
          <a:p>
            <a:r>
              <a:rPr lang="en-US" sz="4800" u="sng" dirty="0" err="1" smtClean="0">
                <a:solidFill>
                  <a:srgbClr val="FF0000"/>
                </a:solidFill>
                <a:latin typeface="Arial Rounded MT Bold" panose="020F0704030504030204" pitchFamily="34" charset="0"/>
              </a:rPr>
              <a:t>Chattogram</a:t>
            </a:r>
            <a:r>
              <a:rPr lang="en-US" sz="4800" u="sng" dirty="0" smtClean="0">
                <a:solidFill>
                  <a:srgbClr val="FF0000"/>
                </a:solidFill>
                <a:latin typeface="Arial Rounded MT Bold" panose="020F0704030504030204" pitchFamily="34" charset="0"/>
              </a:rPr>
              <a:t> </a:t>
            </a:r>
            <a:r>
              <a:rPr lang="en-US" sz="4800" u="sng" dirty="0">
                <a:solidFill>
                  <a:srgbClr val="FF0000"/>
                </a:solidFill>
                <a:latin typeface="Arial Rounded MT Bold" panose="020F0704030504030204" pitchFamily="34" charset="0"/>
              </a:rPr>
              <a:t>B</a:t>
            </a:r>
            <a:r>
              <a:rPr lang="en-US" sz="4800" u="sng" dirty="0" smtClean="0">
                <a:solidFill>
                  <a:srgbClr val="FF0000"/>
                </a:solidFill>
                <a:latin typeface="Arial Rounded MT Bold" panose="020F0704030504030204" pitchFamily="34" charset="0"/>
              </a:rPr>
              <a:t>- 2016</a:t>
            </a:r>
            <a:endParaRPr lang="en-US" sz="4800" u="sng" dirty="0">
              <a:solidFill>
                <a:srgbClr val="FF0000"/>
              </a:solidFill>
              <a:latin typeface="Arial Rounded MT Bold" panose="020F0704030504030204" pitchFamily="34" charset="0"/>
            </a:endParaRPr>
          </a:p>
          <a:p>
            <a:r>
              <a:rPr lang="en-US" sz="4800" dirty="0" smtClean="0">
                <a:latin typeface="Arial Rounded MT Bold" panose="020F0704030504030204" pitchFamily="34" charset="0"/>
              </a:rPr>
              <a:t>“Why </a:t>
            </a:r>
            <a:r>
              <a:rPr lang="en-US" sz="4800" dirty="0">
                <a:latin typeface="Arial Rounded MT Bold" panose="020F0704030504030204" pitchFamily="34" charset="0"/>
              </a:rPr>
              <a:t>are your children crying, my daughter?” said the Caliph. “They have been starving,” said the woman  </a:t>
            </a:r>
            <a:endParaRPr lang="en-US" sz="4800" dirty="0" smtClean="0">
              <a:latin typeface="Arial Rounded MT Bold" panose="020F0704030504030204" pitchFamily="34" charset="0"/>
            </a:endParaRPr>
          </a:p>
        </p:txBody>
      </p:sp>
      <p:sp>
        <p:nvSpPr>
          <p:cNvPr id="3" name="Rectangle 2"/>
          <p:cNvSpPr/>
          <p:nvPr/>
        </p:nvSpPr>
        <p:spPr>
          <a:xfrm>
            <a:off x="6518367" y="0"/>
            <a:ext cx="5473337" cy="6740307"/>
          </a:xfrm>
          <a:prstGeom prst="rect">
            <a:avLst/>
          </a:prstGeom>
        </p:spPr>
        <p:txBody>
          <a:bodyPr wrap="square">
            <a:spAutoFit/>
          </a:bodyPr>
          <a:lstStyle/>
          <a:p>
            <a:r>
              <a:rPr lang="en-US" sz="4800" b="1" dirty="0">
                <a:solidFill>
                  <a:srgbClr val="FF0000"/>
                </a:solidFill>
              </a:rPr>
              <a:t>Indirect</a:t>
            </a:r>
            <a:r>
              <a:rPr lang="en-US" sz="4800" b="1" dirty="0" smtClean="0">
                <a:solidFill>
                  <a:srgbClr val="FF0000"/>
                </a:solidFill>
              </a:rPr>
              <a:t>: Addressing </a:t>
            </a:r>
            <a:r>
              <a:rPr lang="en-US" sz="4800" b="1" dirty="0">
                <a:solidFill>
                  <a:srgbClr val="FF0000"/>
                </a:solidFill>
              </a:rPr>
              <a:t>the woman as his daughter, the Caliph asked her why her children were crying. The woman replied him that they had been starving </a:t>
            </a:r>
          </a:p>
        </p:txBody>
      </p:sp>
    </p:spTree>
    <p:extLst>
      <p:ext uri="{BB962C8B-B14F-4D97-AF65-F5344CB8AC3E}">
        <p14:creationId xmlns:p14="http://schemas.microsoft.com/office/powerpoint/2010/main" val="40251083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77" y="0"/>
            <a:ext cx="5561703" cy="6001643"/>
          </a:xfrm>
          <a:prstGeom prst="rect">
            <a:avLst/>
          </a:prstGeom>
        </p:spPr>
        <p:txBody>
          <a:bodyPr wrap="square">
            <a:spAutoFit/>
          </a:bodyPr>
          <a:lstStyle/>
          <a:p>
            <a:r>
              <a:rPr lang="en-US" sz="4800" dirty="0" smtClean="0">
                <a:latin typeface="Arial Rounded MT Bold" panose="020F0704030504030204" pitchFamily="34" charset="0"/>
              </a:rPr>
              <a:t>“</a:t>
            </a:r>
            <a:r>
              <a:rPr lang="en-US" sz="4800" dirty="0">
                <a:latin typeface="Arial Rounded MT Bold" panose="020F0704030504030204" pitchFamily="34" charset="0"/>
              </a:rPr>
              <a:t>Have you none else in the world?” “My husband died some months ago. He left them neither money nor any property. </a:t>
            </a:r>
            <a:r>
              <a:rPr lang="en-US" sz="4800" dirty="0" smtClean="0">
                <a:latin typeface="Arial Rounded MT Bold" panose="020F0704030504030204" pitchFamily="34" charset="0"/>
              </a:rPr>
              <a:t> </a:t>
            </a:r>
            <a:endParaRPr lang="en-US" sz="4800" dirty="0">
              <a:latin typeface="Arial Rounded MT Bold" panose="020F0704030504030204" pitchFamily="34" charset="0"/>
            </a:endParaRPr>
          </a:p>
        </p:txBody>
      </p:sp>
      <p:sp>
        <p:nvSpPr>
          <p:cNvPr id="3" name="Rectangle 2"/>
          <p:cNvSpPr/>
          <p:nvPr/>
        </p:nvSpPr>
        <p:spPr>
          <a:xfrm>
            <a:off x="5669280" y="1"/>
            <a:ext cx="6387738" cy="6740307"/>
          </a:xfrm>
          <a:prstGeom prst="rect">
            <a:avLst/>
          </a:prstGeom>
        </p:spPr>
        <p:txBody>
          <a:bodyPr wrap="square">
            <a:spAutoFit/>
          </a:bodyPr>
          <a:lstStyle/>
          <a:p>
            <a:r>
              <a:rPr lang="en-US" sz="4800" b="1" dirty="0" smtClean="0">
                <a:solidFill>
                  <a:srgbClr val="FF0000"/>
                </a:solidFill>
              </a:rPr>
              <a:t>Then </a:t>
            </a:r>
            <a:r>
              <a:rPr lang="en-US" sz="4800" b="1" dirty="0">
                <a:solidFill>
                  <a:srgbClr val="FF0000"/>
                </a:solidFill>
              </a:rPr>
              <a:t>the Caliph asked her if she had none else in the world. The woman replied him that her husband had died some months before. She added that he had left them neither money nor any property. </a:t>
            </a:r>
          </a:p>
        </p:txBody>
      </p:sp>
    </p:spTree>
    <p:extLst>
      <p:ext uri="{BB962C8B-B14F-4D97-AF65-F5344CB8AC3E}">
        <p14:creationId xmlns:p14="http://schemas.microsoft.com/office/powerpoint/2010/main" val="38681197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77" y="0"/>
            <a:ext cx="5561703" cy="6001643"/>
          </a:xfrm>
          <a:prstGeom prst="rect">
            <a:avLst/>
          </a:prstGeom>
        </p:spPr>
        <p:txBody>
          <a:bodyPr wrap="square">
            <a:spAutoFit/>
          </a:bodyPr>
          <a:lstStyle/>
          <a:p>
            <a:r>
              <a:rPr lang="en-US" sz="4800" dirty="0" smtClean="0">
                <a:latin typeface="Arial Rounded MT Bold" panose="020F0704030504030204" pitchFamily="34" charset="0"/>
              </a:rPr>
              <a:t>So</a:t>
            </a:r>
            <a:r>
              <a:rPr lang="en-US" sz="4800" dirty="0">
                <a:latin typeface="Arial Rounded MT Bold" panose="020F0704030504030204" pitchFamily="34" charset="0"/>
              </a:rPr>
              <a:t>, they are in great distress. They have to starve sometimes.” “Oh! Let me see, how I can help you?” said the Caliph.</a:t>
            </a:r>
            <a:r>
              <a:rPr lang="en-US" sz="4800" dirty="0" smtClean="0">
                <a:latin typeface="Arial Rounded MT Bold" panose="020F0704030504030204" pitchFamily="34" charset="0"/>
              </a:rPr>
              <a:t> </a:t>
            </a:r>
            <a:endParaRPr lang="en-US" sz="4800" dirty="0">
              <a:latin typeface="Arial Rounded MT Bold" panose="020F0704030504030204" pitchFamily="34" charset="0"/>
            </a:endParaRPr>
          </a:p>
        </p:txBody>
      </p:sp>
      <p:sp>
        <p:nvSpPr>
          <p:cNvPr id="3" name="Rectangle 2"/>
          <p:cNvSpPr/>
          <p:nvPr/>
        </p:nvSpPr>
        <p:spPr>
          <a:xfrm>
            <a:off x="5669280" y="1"/>
            <a:ext cx="6387738" cy="6740307"/>
          </a:xfrm>
          <a:prstGeom prst="rect">
            <a:avLst/>
          </a:prstGeom>
        </p:spPr>
        <p:txBody>
          <a:bodyPr wrap="square">
            <a:spAutoFit/>
          </a:bodyPr>
          <a:lstStyle/>
          <a:p>
            <a:r>
              <a:rPr lang="en-US" sz="4800" b="1" dirty="0" smtClean="0">
                <a:solidFill>
                  <a:srgbClr val="FF0000"/>
                </a:solidFill>
              </a:rPr>
              <a:t>She </a:t>
            </a:r>
            <a:r>
              <a:rPr lang="en-US" sz="4800" b="1" dirty="0">
                <a:solidFill>
                  <a:srgbClr val="FF0000"/>
                </a:solidFill>
              </a:rPr>
              <a:t>also added that so they were in great distress. She again added that they had to starve sometimes. The Caliph exclaimed with sorrow and told that he might see how he could help her. </a:t>
            </a:r>
          </a:p>
        </p:txBody>
      </p:sp>
    </p:spTree>
    <p:extLst>
      <p:ext uri="{BB962C8B-B14F-4D97-AF65-F5344CB8AC3E}">
        <p14:creationId xmlns:p14="http://schemas.microsoft.com/office/powerpoint/2010/main" val="109463813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rot="10800000" flipV="1">
            <a:off x="2610641" y="1189590"/>
            <a:ext cx="6454980" cy="382654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b="1" i="1" dirty="0" smtClean="0">
                <a:solidFill>
                  <a:schemeClr val="tx1"/>
                </a:solidFill>
                <a:latin typeface="Arial Rounded MT Bold" panose="020F0704030504030204" pitchFamily="34" charset="0"/>
              </a:rPr>
              <a:t>Narration </a:t>
            </a:r>
            <a:r>
              <a:rPr lang="en-US" sz="4800" b="1" i="1" dirty="0" err="1" smtClean="0">
                <a:solidFill>
                  <a:schemeClr val="tx1"/>
                </a:solidFill>
                <a:latin typeface="Arial Rounded MT Bold" panose="020F0704030504030204" pitchFamily="34" charset="0"/>
              </a:rPr>
              <a:t>Barishal</a:t>
            </a:r>
            <a:r>
              <a:rPr lang="en-US" sz="4800" b="1" i="1" dirty="0" smtClean="0">
                <a:solidFill>
                  <a:schemeClr val="tx1"/>
                </a:solidFill>
                <a:latin typeface="Arial Rounded MT Bold" panose="020F0704030504030204" pitchFamily="34" charset="0"/>
              </a:rPr>
              <a:t> Board-</a:t>
            </a:r>
            <a:r>
              <a:rPr lang="en-US" sz="4800" b="1" i="1" dirty="0" smtClean="0">
                <a:solidFill>
                  <a:schemeClr val="tx1"/>
                </a:solidFill>
                <a:latin typeface="Arial Rounded MT Bold" panose="020F0704030504030204" pitchFamily="34" charset="0"/>
              </a:rPr>
              <a:t> </a:t>
            </a:r>
            <a:r>
              <a:rPr lang="en-US" sz="4800" b="1" i="1" dirty="0" smtClean="0">
                <a:solidFill>
                  <a:schemeClr val="tx1"/>
                </a:solidFill>
                <a:latin typeface="Arial Rounded MT Bold" panose="020F0704030504030204" pitchFamily="34" charset="0"/>
              </a:rPr>
              <a:t>2016</a:t>
            </a:r>
            <a:endParaRPr lang="en-US" sz="4800" b="1" i="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34939366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446" y="121024"/>
            <a:ext cx="5839097" cy="6955750"/>
          </a:xfrm>
          <a:prstGeom prst="rect">
            <a:avLst/>
          </a:prstGeom>
        </p:spPr>
        <p:txBody>
          <a:bodyPr wrap="square">
            <a:spAutoFit/>
          </a:bodyPr>
          <a:lstStyle/>
          <a:p>
            <a:r>
              <a:rPr lang="en-US" sz="4800" u="sng" dirty="0" smtClean="0">
                <a:solidFill>
                  <a:srgbClr val="FF0000"/>
                </a:solidFill>
                <a:latin typeface="Arial Rounded MT Bold" panose="020F0704030504030204" pitchFamily="34" charset="0"/>
              </a:rPr>
              <a:t> </a:t>
            </a:r>
            <a:r>
              <a:rPr lang="en-US" sz="4800" u="sng" dirty="0" err="1">
                <a:solidFill>
                  <a:srgbClr val="FF0000"/>
                </a:solidFill>
                <a:latin typeface="Arial Rounded MT Bold" panose="020F0704030504030204" pitchFamily="34" charset="0"/>
              </a:rPr>
              <a:t>Barishal</a:t>
            </a:r>
            <a:r>
              <a:rPr lang="en-US" sz="4800" u="sng" dirty="0">
                <a:solidFill>
                  <a:srgbClr val="FF0000"/>
                </a:solidFill>
                <a:latin typeface="Arial Rounded MT Bold" panose="020F0704030504030204" pitchFamily="34" charset="0"/>
              </a:rPr>
              <a:t> </a:t>
            </a:r>
            <a:r>
              <a:rPr lang="en-US" sz="4800" u="sng" dirty="0" smtClean="0">
                <a:solidFill>
                  <a:srgbClr val="FF0000"/>
                </a:solidFill>
                <a:latin typeface="Arial Rounded MT Bold" panose="020F0704030504030204" pitchFamily="34" charset="0"/>
              </a:rPr>
              <a:t>B-2016</a:t>
            </a:r>
            <a:endParaRPr lang="en-US" sz="4800" u="sng" dirty="0">
              <a:solidFill>
                <a:srgbClr val="FF0000"/>
              </a:solidFill>
              <a:latin typeface="Arial Rounded MT Bold" panose="020F0704030504030204" pitchFamily="34" charset="0"/>
            </a:endParaRPr>
          </a:p>
          <a:p>
            <a:r>
              <a:rPr lang="en-US" sz="4800" dirty="0" smtClean="0">
                <a:latin typeface="Arial Rounded MT Bold" panose="020F0704030504030204" pitchFamily="34" charset="0"/>
              </a:rPr>
              <a:t>“Do </a:t>
            </a:r>
            <a:r>
              <a:rPr lang="en-US" sz="4800" dirty="0">
                <a:latin typeface="Arial Rounded MT Bold" panose="020F0704030504030204" pitchFamily="34" charset="0"/>
              </a:rPr>
              <a:t>you know Bangladesh Open University offers an English self- learning course?” </a:t>
            </a:r>
            <a:r>
              <a:rPr lang="en-US" sz="4800" dirty="0" err="1">
                <a:latin typeface="Arial Rounded MT Bold" panose="020F0704030504030204" pitchFamily="34" charset="0"/>
              </a:rPr>
              <a:t>Sejan</a:t>
            </a:r>
            <a:r>
              <a:rPr lang="en-US" sz="4800" dirty="0">
                <a:latin typeface="Arial Rounded MT Bold" panose="020F0704030504030204" pitchFamily="34" charset="0"/>
              </a:rPr>
              <a:t> said to </a:t>
            </a:r>
            <a:r>
              <a:rPr lang="en-US" sz="4800" dirty="0" err="1">
                <a:latin typeface="Arial Rounded MT Bold" panose="020F0704030504030204" pitchFamily="34" charset="0"/>
              </a:rPr>
              <a:t>Shawan</a:t>
            </a:r>
            <a:r>
              <a:rPr lang="en-US" sz="4800" dirty="0">
                <a:latin typeface="Arial Rounded MT Bold" panose="020F0704030504030204" pitchFamily="34" charset="0"/>
              </a:rPr>
              <a:t>.  </a:t>
            </a:r>
            <a:endParaRPr lang="en-US" sz="4800" dirty="0" smtClean="0">
              <a:latin typeface="Arial Rounded MT Bold" panose="020F0704030504030204" pitchFamily="34" charset="0"/>
            </a:endParaRPr>
          </a:p>
          <a:p>
            <a:r>
              <a:rPr lang="en-US" sz="4400" dirty="0" smtClean="0">
                <a:latin typeface="Arial Rounded MT Bold" panose="020F0704030504030204" pitchFamily="34" charset="0"/>
              </a:rPr>
              <a:t> </a:t>
            </a:r>
            <a:endParaRPr lang="en-US" sz="4400" dirty="0">
              <a:latin typeface="Arial Rounded MT Bold" panose="020F0704030504030204" pitchFamily="34" charset="0"/>
            </a:endParaRPr>
          </a:p>
          <a:p>
            <a:endParaRPr lang="en-US" dirty="0"/>
          </a:p>
        </p:txBody>
      </p:sp>
      <p:sp>
        <p:nvSpPr>
          <p:cNvPr id="3" name="Rectangle 2"/>
          <p:cNvSpPr/>
          <p:nvPr/>
        </p:nvSpPr>
        <p:spPr>
          <a:xfrm>
            <a:off x="6096000" y="914400"/>
            <a:ext cx="6096000" cy="5078313"/>
          </a:xfrm>
          <a:prstGeom prst="rect">
            <a:avLst/>
          </a:prstGeom>
        </p:spPr>
        <p:txBody>
          <a:bodyPr>
            <a:spAutoFit/>
          </a:bodyPr>
          <a:lstStyle/>
          <a:p>
            <a:r>
              <a:rPr lang="en-US" sz="5400" b="1" dirty="0">
                <a:solidFill>
                  <a:srgbClr val="FF0000"/>
                </a:solidFill>
              </a:rPr>
              <a:t>Indirect: </a:t>
            </a:r>
            <a:r>
              <a:rPr lang="en-US" sz="5400" b="1" dirty="0" err="1">
                <a:solidFill>
                  <a:srgbClr val="FF0000"/>
                </a:solidFill>
              </a:rPr>
              <a:t>Seajn</a:t>
            </a:r>
            <a:r>
              <a:rPr lang="en-US" sz="5400" b="1" dirty="0">
                <a:solidFill>
                  <a:srgbClr val="FF0000"/>
                </a:solidFill>
              </a:rPr>
              <a:t> asked </a:t>
            </a:r>
            <a:r>
              <a:rPr lang="en-US" sz="5400" b="1" dirty="0" err="1">
                <a:solidFill>
                  <a:srgbClr val="FF0000"/>
                </a:solidFill>
              </a:rPr>
              <a:t>Shawan</a:t>
            </a:r>
            <a:r>
              <a:rPr lang="en-US" sz="5400" b="1" dirty="0">
                <a:solidFill>
                  <a:srgbClr val="FF0000"/>
                </a:solidFill>
              </a:rPr>
              <a:t> if he knew Bangladesh Open University offers an English self- learning course.  </a:t>
            </a:r>
          </a:p>
        </p:txBody>
      </p:sp>
    </p:spTree>
    <p:extLst>
      <p:ext uri="{BB962C8B-B14F-4D97-AF65-F5344CB8AC3E}">
        <p14:creationId xmlns:p14="http://schemas.microsoft.com/office/powerpoint/2010/main" val="20139158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504" y="209006"/>
            <a:ext cx="5251268" cy="6001643"/>
          </a:xfrm>
          <a:prstGeom prst="rect">
            <a:avLst/>
          </a:prstGeom>
        </p:spPr>
        <p:txBody>
          <a:bodyPr wrap="square">
            <a:spAutoFit/>
          </a:bodyPr>
          <a:lstStyle/>
          <a:p>
            <a:r>
              <a:rPr lang="en-US" sz="4800" dirty="0" smtClean="0">
                <a:latin typeface="Arial Rounded MT Bold" panose="020F0704030504030204" pitchFamily="34" charset="0"/>
              </a:rPr>
              <a:t>“Yes</a:t>
            </a:r>
            <a:r>
              <a:rPr lang="en-US" sz="4800" dirty="0">
                <a:latin typeface="Arial Rounded MT Bold" panose="020F0704030504030204" pitchFamily="34" charset="0"/>
              </a:rPr>
              <a:t>, I have heard it from my father who works as a tutor of the course. It is a six month course known as CELP,” said </a:t>
            </a:r>
            <a:r>
              <a:rPr lang="en-US" sz="4800" dirty="0" err="1">
                <a:latin typeface="Arial Rounded MT Bold" panose="020F0704030504030204" pitchFamily="34" charset="0"/>
              </a:rPr>
              <a:t>Shawan</a:t>
            </a:r>
            <a:r>
              <a:rPr lang="en-US" sz="4800" dirty="0">
                <a:latin typeface="Arial Rounded MT Bold" panose="020F0704030504030204" pitchFamily="34" charset="0"/>
              </a:rPr>
              <a:t>.</a:t>
            </a:r>
          </a:p>
        </p:txBody>
      </p:sp>
      <p:sp>
        <p:nvSpPr>
          <p:cNvPr id="3" name="Rectangle 2"/>
          <p:cNvSpPr/>
          <p:nvPr/>
        </p:nvSpPr>
        <p:spPr>
          <a:xfrm>
            <a:off x="5656216" y="1"/>
            <a:ext cx="6535784" cy="6247864"/>
          </a:xfrm>
          <a:prstGeom prst="rect">
            <a:avLst/>
          </a:prstGeom>
        </p:spPr>
        <p:txBody>
          <a:bodyPr wrap="square">
            <a:spAutoFit/>
          </a:bodyPr>
          <a:lstStyle/>
          <a:p>
            <a:r>
              <a:rPr lang="en-US" sz="5000" b="1" dirty="0" err="1" smtClean="0">
                <a:solidFill>
                  <a:srgbClr val="FF0000"/>
                </a:solidFill>
              </a:rPr>
              <a:t>Shawan</a:t>
            </a:r>
            <a:r>
              <a:rPr lang="en-US" sz="5000" b="1" dirty="0" smtClean="0">
                <a:solidFill>
                  <a:srgbClr val="FF0000"/>
                </a:solidFill>
              </a:rPr>
              <a:t> </a:t>
            </a:r>
            <a:r>
              <a:rPr lang="en-US" sz="5000" b="1" dirty="0">
                <a:solidFill>
                  <a:srgbClr val="FF0000"/>
                </a:solidFill>
              </a:rPr>
              <a:t>replied in the affirmative and said that he had heard it from his father who worked as a tutor of the course. He also added that it was a six month course known as CELP.</a:t>
            </a:r>
          </a:p>
        </p:txBody>
      </p:sp>
    </p:spTree>
    <p:extLst>
      <p:ext uri="{BB962C8B-B14F-4D97-AF65-F5344CB8AC3E}">
        <p14:creationId xmlns:p14="http://schemas.microsoft.com/office/powerpoint/2010/main" val="38304483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flipH="1">
            <a:off x="156754" y="287383"/>
            <a:ext cx="11834948" cy="2946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600" dirty="0">
                <a:solidFill>
                  <a:schemeClr val="tx1"/>
                </a:solidFill>
                <a:latin typeface="Arial Rounded MT Bold" panose="020F0704030504030204" pitchFamily="34" charset="0"/>
              </a:rPr>
              <a:t>Thank you so much</a:t>
            </a:r>
          </a:p>
          <a:p>
            <a:pPr algn="ctr"/>
            <a:r>
              <a:rPr lang="en-US" sz="9600" dirty="0">
                <a:solidFill>
                  <a:schemeClr val="tx1"/>
                </a:solidFill>
                <a:latin typeface="Arial Rounded MT Bold" panose="020F0704030504030204" pitchFamily="34" charset="0"/>
              </a:rPr>
              <a:t>For watching</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6801" y="3411537"/>
            <a:ext cx="3949700" cy="3027363"/>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41499651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rot="10800000" flipV="1">
            <a:off x="2610641" y="1189590"/>
            <a:ext cx="6454980" cy="382654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b="1" i="1" dirty="0" smtClean="0">
                <a:solidFill>
                  <a:schemeClr val="tx1"/>
                </a:solidFill>
                <a:latin typeface="Arial Rounded MT Bold" panose="020F0704030504030204" pitchFamily="34" charset="0"/>
              </a:rPr>
              <a:t>Narration </a:t>
            </a:r>
            <a:r>
              <a:rPr lang="en-US" sz="4800" b="1" i="1" dirty="0" smtClean="0">
                <a:solidFill>
                  <a:schemeClr val="tx1"/>
                </a:solidFill>
                <a:latin typeface="Arial Rounded MT Bold" panose="020F0704030504030204" pitchFamily="34" charset="0"/>
              </a:rPr>
              <a:t>Madrasah Board-</a:t>
            </a:r>
            <a:r>
              <a:rPr lang="en-US" sz="4800" b="1" i="1" dirty="0" smtClean="0">
                <a:solidFill>
                  <a:schemeClr val="tx1"/>
                </a:solidFill>
                <a:latin typeface="Arial Rounded MT Bold" panose="020F0704030504030204" pitchFamily="34" charset="0"/>
              </a:rPr>
              <a:t> </a:t>
            </a:r>
            <a:r>
              <a:rPr lang="en-US" sz="4800" b="1" i="1" dirty="0" smtClean="0">
                <a:solidFill>
                  <a:schemeClr val="tx1"/>
                </a:solidFill>
                <a:latin typeface="Arial Rounded MT Bold" panose="020F0704030504030204" pitchFamily="34" charset="0"/>
              </a:rPr>
              <a:t>2016</a:t>
            </a:r>
            <a:endParaRPr lang="en-US" sz="4800" b="1" i="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10029196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 y="117566"/>
            <a:ext cx="5603967" cy="10064294"/>
          </a:xfrm>
          <a:prstGeom prst="rect">
            <a:avLst/>
          </a:prstGeom>
        </p:spPr>
        <p:txBody>
          <a:bodyPr wrap="square">
            <a:spAutoFit/>
          </a:bodyPr>
          <a:lstStyle/>
          <a:p>
            <a:r>
              <a:rPr lang="en-US" sz="5400" u="sng" dirty="0" smtClean="0">
                <a:solidFill>
                  <a:srgbClr val="FF0000"/>
                </a:solidFill>
                <a:latin typeface="Arial Rounded MT Bold" panose="020F0704030504030204" pitchFamily="34" charset="0"/>
              </a:rPr>
              <a:t> Madrasah </a:t>
            </a:r>
            <a:r>
              <a:rPr lang="en-US" sz="5400" u="sng" dirty="0">
                <a:solidFill>
                  <a:srgbClr val="FF0000"/>
                </a:solidFill>
                <a:latin typeface="Arial Rounded MT Bold" panose="020F0704030504030204" pitchFamily="34" charset="0"/>
              </a:rPr>
              <a:t>B</a:t>
            </a:r>
            <a:r>
              <a:rPr lang="en-US" sz="5400" u="sng" dirty="0" smtClean="0">
                <a:solidFill>
                  <a:srgbClr val="FF0000"/>
                </a:solidFill>
                <a:latin typeface="Arial Rounded MT Bold" panose="020F0704030504030204" pitchFamily="34" charset="0"/>
              </a:rPr>
              <a:t>- 2016</a:t>
            </a:r>
          </a:p>
          <a:p>
            <a:r>
              <a:rPr lang="en-US" sz="5400" dirty="0" smtClean="0">
                <a:latin typeface="Arial Rounded MT Bold" panose="020F0704030504030204" pitchFamily="34" charset="0"/>
              </a:rPr>
              <a:t>The </a:t>
            </a:r>
            <a:r>
              <a:rPr lang="en-US" sz="5400" dirty="0">
                <a:latin typeface="Arial Rounded MT Bold" panose="020F0704030504030204" pitchFamily="34" charset="0"/>
              </a:rPr>
              <a:t>old man said, “Can you give me some foods? I have been starving for two days.” </a:t>
            </a:r>
            <a:r>
              <a:rPr lang="en-US" sz="5400" dirty="0" smtClean="0">
                <a:latin typeface="Arial Rounded MT Bold" panose="020F0704030504030204" pitchFamily="34" charset="0"/>
              </a:rPr>
              <a:t>  </a:t>
            </a:r>
            <a:endParaRPr lang="en-US" sz="5400" dirty="0">
              <a:latin typeface="Arial Rounded MT Bold" panose="020F0704030504030204" pitchFamily="34" charset="0"/>
            </a:endParaRPr>
          </a:p>
          <a:p>
            <a:endParaRPr lang="en-US" sz="4800" dirty="0" smtClean="0">
              <a:latin typeface="Arial Rounded MT Bold" panose="020F0704030504030204" pitchFamily="34" charset="0"/>
            </a:endParaRPr>
          </a:p>
          <a:p>
            <a:endParaRPr lang="en-US" sz="4800" dirty="0">
              <a:latin typeface="Arial Rounded MT Bold" panose="020F0704030504030204" pitchFamily="34" charset="0"/>
            </a:endParaRPr>
          </a:p>
          <a:p>
            <a:endParaRPr lang="en-US" sz="4000" dirty="0" smtClean="0">
              <a:latin typeface="Arial Rounded MT Bold" panose="020F0704030504030204" pitchFamily="34" charset="0"/>
            </a:endParaRPr>
          </a:p>
          <a:p>
            <a:endParaRPr lang="en-US" sz="4000" dirty="0" smtClean="0">
              <a:latin typeface="Arial Rounded MT Bold" panose="020F0704030504030204" pitchFamily="34" charset="0"/>
            </a:endParaRPr>
          </a:p>
          <a:p>
            <a:endParaRPr lang="en-US" sz="4000" dirty="0">
              <a:latin typeface="Arial Rounded MT Bold" panose="020F0704030504030204" pitchFamily="34" charset="0"/>
            </a:endParaRPr>
          </a:p>
        </p:txBody>
      </p:sp>
      <p:sp>
        <p:nvSpPr>
          <p:cNvPr id="3" name="TextBox 2"/>
          <p:cNvSpPr txBox="1"/>
          <p:nvPr/>
        </p:nvSpPr>
        <p:spPr>
          <a:xfrm>
            <a:off x="6335487" y="-91440"/>
            <a:ext cx="5577840" cy="6740307"/>
          </a:xfrm>
          <a:prstGeom prst="rect">
            <a:avLst/>
          </a:prstGeom>
          <a:noFill/>
        </p:spPr>
        <p:txBody>
          <a:bodyPr wrap="square" rtlCol="0">
            <a:spAutoFit/>
          </a:bodyPr>
          <a:lstStyle/>
          <a:p>
            <a:r>
              <a:rPr lang="en-US" sz="5400" b="1" dirty="0" smtClean="0">
                <a:solidFill>
                  <a:srgbClr val="002060"/>
                </a:solidFill>
              </a:rPr>
              <a:t>Indirect</a:t>
            </a:r>
            <a:r>
              <a:rPr lang="en-US" sz="5400" b="1" dirty="0">
                <a:solidFill>
                  <a:srgbClr val="002060"/>
                </a:solidFill>
              </a:rPr>
              <a:t>: </a:t>
            </a:r>
            <a:r>
              <a:rPr lang="en-US" sz="5400" b="1" dirty="0" smtClean="0">
                <a:solidFill>
                  <a:srgbClr val="FF0000"/>
                </a:solidFill>
              </a:rPr>
              <a:t>The </a:t>
            </a:r>
            <a:r>
              <a:rPr lang="en-US" sz="5400" b="1" dirty="0">
                <a:solidFill>
                  <a:srgbClr val="FF0000"/>
                </a:solidFill>
              </a:rPr>
              <a:t>old man asked the maid if she could give him some foods. He also added that he had been starving for two days. </a:t>
            </a:r>
            <a:r>
              <a:rPr lang="en-US" sz="5400" b="1" dirty="0" smtClean="0">
                <a:solidFill>
                  <a:srgbClr val="FF0000"/>
                </a:solidFill>
              </a:rPr>
              <a:t> </a:t>
            </a:r>
            <a:endParaRPr lang="en-US" sz="5400" b="1" dirty="0">
              <a:solidFill>
                <a:srgbClr val="FF0000"/>
              </a:solidFill>
            </a:endParaRPr>
          </a:p>
        </p:txBody>
      </p:sp>
    </p:spTree>
    <p:extLst>
      <p:ext uri="{BB962C8B-B14F-4D97-AF65-F5344CB8AC3E}">
        <p14:creationId xmlns:p14="http://schemas.microsoft.com/office/powerpoint/2010/main" val="29366158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005" y="0"/>
            <a:ext cx="4872446" cy="8740854"/>
          </a:xfrm>
          <a:prstGeom prst="rect">
            <a:avLst/>
          </a:prstGeom>
        </p:spPr>
        <p:txBody>
          <a:bodyPr wrap="square">
            <a:spAutoFit/>
          </a:bodyPr>
          <a:lstStyle/>
          <a:p>
            <a:r>
              <a:rPr lang="en-US" sz="5400" dirty="0">
                <a:latin typeface="Arial Rounded MT Bold" panose="020F0704030504030204" pitchFamily="34" charset="0"/>
              </a:rPr>
              <a:t>The maid said, “Why do you beg? Can’t you work?’ “No, I’m unable to work,” said the man.   </a:t>
            </a:r>
            <a:endParaRPr lang="en-US" sz="5400" dirty="0" smtClean="0">
              <a:latin typeface="Arial Rounded MT Bold" panose="020F0704030504030204" pitchFamily="34" charset="0"/>
            </a:endParaRPr>
          </a:p>
          <a:p>
            <a:endParaRPr lang="en-US" sz="4000" dirty="0">
              <a:latin typeface="Arial Rounded MT Bold" panose="020F0704030504030204" pitchFamily="34" charset="0"/>
            </a:endParaRPr>
          </a:p>
          <a:p>
            <a:endParaRPr lang="en-US" dirty="0" smtClean="0"/>
          </a:p>
          <a:p>
            <a:endParaRPr lang="en-US" dirty="0"/>
          </a:p>
          <a:p>
            <a:endParaRPr lang="en-US" dirty="0"/>
          </a:p>
          <a:p>
            <a:endParaRPr lang="en-US" dirty="0" smtClean="0"/>
          </a:p>
          <a:p>
            <a:endParaRPr lang="en-US" dirty="0"/>
          </a:p>
        </p:txBody>
      </p:sp>
      <p:sp>
        <p:nvSpPr>
          <p:cNvPr id="3" name="TextBox 2"/>
          <p:cNvSpPr txBox="1"/>
          <p:nvPr/>
        </p:nvSpPr>
        <p:spPr>
          <a:xfrm flipH="1">
            <a:off x="5264329" y="274320"/>
            <a:ext cx="6927670" cy="5909310"/>
          </a:xfrm>
          <a:prstGeom prst="rect">
            <a:avLst/>
          </a:prstGeom>
          <a:noFill/>
        </p:spPr>
        <p:txBody>
          <a:bodyPr wrap="square" rtlCol="0">
            <a:spAutoFit/>
          </a:bodyPr>
          <a:lstStyle/>
          <a:p>
            <a:r>
              <a:rPr lang="en-US" sz="5400" b="1" dirty="0" smtClean="0">
                <a:solidFill>
                  <a:srgbClr val="FF0000"/>
                </a:solidFill>
              </a:rPr>
              <a:t> </a:t>
            </a:r>
            <a:r>
              <a:rPr lang="en-US" sz="5400" b="1" dirty="0">
                <a:solidFill>
                  <a:srgbClr val="FF0000"/>
                </a:solidFill>
              </a:rPr>
              <a:t>The maid asked him why he begged. She also asked him if he could not </a:t>
            </a:r>
            <a:r>
              <a:rPr lang="en-US" sz="5400" b="1" dirty="0" smtClean="0">
                <a:solidFill>
                  <a:srgbClr val="FF0000"/>
                </a:solidFill>
              </a:rPr>
              <a:t>work. The </a:t>
            </a:r>
            <a:r>
              <a:rPr lang="en-US" sz="5400" b="1" dirty="0">
                <a:solidFill>
                  <a:srgbClr val="FF0000"/>
                </a:solidFill>
              </a:rPr>
              <a:t>man replied in the negative and said that he was unable to work.  </a:t>
            </a:r>
          </a:p>
        </p:txBody>
      </p:sp>
    </p:spTree>
    <p:extLst>
      <p:ext uri="{BB962C8B-B14F-4D97-AF65-F5344CB8AC3E}">
        <p14:creationId xmlns:p14="http://schemas.microsoft.com/office/powerpoint/2010/main" val="31080991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rot="10800000" flipV="1">
            <a:off x="2610641" y="1189590"/>
            <a:ext cx="6454980" cy="382654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b="1" i="1" dirty="0" smtClean="0">
                <a:solidFill>
                  <a:schemeClr val="tx1"/>
                </a:solidFill>
                <a:latin typeface="Arial Rounded MT Bold" panose="020F0704030504030204" pitchFamily="34" charset="0"/>
              </a:rPr>
              <a:t>Narration </a:t>
            </a:r>
            <a:r>
              <a:rPr lang="en-US" sz="4800" b="1" i="1" dirty="0" smtClean="0">
                <a:solidFill>
                  <a:schemeClr val="tx1"/>
                </a:solidFill>
                <a:latin typeface="Arial Rounded MT Bold" panose="020F0704030504030204" pitchFamily="34" charset="0"/>
              </a:rPr>
              <a:t>Dhaka</a:t>
            </a:r>
            <a:r>
              <a:rPr lang="en-US" sz="4800" b="1" i="1" dirty="0" smtClean="0">
                <a:solidFill>
                  <a:schemeClr val="tx1"/>
                </a:solidFill>
                <a:latin typeface="Arial Rounded MT Bold" panose="020F0704030504030204" pitchFamily="34" charset="0"/>
              </a:rPr>
              <a:t> Board-</a:t>
            </a:r>
            <a:r>
              <a:rPr lang="en-US" sz="4800" b="1" i="1" dirty="0" smtClean="0">
                <a:solidFill>
                  <a:schemeClr val="tx1"/>
                </a:solidFill>
                <a:latin typeface="Arial Rounded MT Bold" panose="020F0704030504030204" pitchFamily="34" charset="0"/>
              </a:rPr>
              <a:t> </a:t>
            </a:r>
            <a:r>
              <a:rPr lang="en-US" sz="4800" b="1" i="1" dirty="0" smtClean="0">
                <a:solidFill>
                  <a:schemeClr val="tx1"/>
                </a:solidFill>
                <a:latin typeface="Arial Rounded MT Bold" panose="020F0704030504030204" pitchFamily="34" charset="0"/>
              </a:rPr>
              <a:t>2016</a:t>
            </a:r>
            <a:endParaRPr lang="en-US" sz="4800" b="1" i="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53640343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194" y="91440"/>
            <a:ext cx="5603966" cy="8094524"/>
          </a:xfrm>
          <a:prstGeom prst="rect">
            <a:avLst/>
          </a:prstGeom>
        </p:spPr>
        <p:txBody>
          <a:bodyPr wrap="square">
            <a:spAutoFit/>
          </a:bodyPr>
          <a:lstStyle/>
          <a:p>
            <a:r>
              <a:rPr lang="en-US" sz="4800" u="sng" dirty="0" smtClean="0">
                <a:solidFill>
                  <a:srgbClr val="FF0000"/>
                </a:solidFill>
                <a:latin typeface="Arial Rounded MT Bold" panose="020F0704030504030204" pitchFamily="34" charset="0"/>
              </a:rPr>
              <a:t> Dhaka B.-2016</a:t>
            </a:r>
            <a:endParaRPr lang="en-US" sz="4800" u="sng" dirty="0">
              <a:solidFill>
                <a:srgbClr val="FF0000"/>
              </a:solidFill>
              <a:latin typeface="Arial Rounded MT Bold" panose="020F0704030504030204" pitchFamily="34" charset="0"/>
            </a:endParaRPr>
          </a:p>
          <a:p>
            <a:r>
              <a:rPr lang="en-US" sz="4800" dirty="0" smtClean="0">
                <a:latin typeface="Arial Rounded MT Bold" panose="020F0704030504030204" pitchFamily="34" charset="0"/>
              </a:rPr>
              <a:t>“Where </a:t>
            </a:r>
            <a:r>
              <a:rPr lang="en-US" sz="4800" dirty="0">
                <a:latin typeface="Arial Rounded MT Bold" panose="020F0704030504030204" pitchFamily="34" charset="0"/>
              </a:rPr>
              <a:t>do you come from?” I asked him. “From San Carlos,” he said, and smiled. “I was taking care of animals</a:t>
            </a:r>
            <a:r>
              <a:rPr lang="en-US" sz="4800" dirty="0" smtClean="0">
                <a:latin typeface="Arial Rounded MT Bold" panose="020F0704030504030204" pitchFamily="34" charset="0"/>
              </a:rPr>
              <a:t>,” </a:t>
            </a:r>
            <a:endParaRPr lang="en-US" sz="4800" dirty="0">
              <a:latin typeface="Arial Rounded MT Bold" panose="020F0704030504030204" pitchFamily="34" charset="0"/>
            </a:endParaRPr>
          </a:p>
          <a:p>
            <a:r>
              <a:rPr lang="en-US" sz="4400" dirty="0" smtClean="0">
                <a:latin typeface="Arial Rounded MT Bold" panose="020F0704030504030204" pitchFamily="34" charset="0"/>
              </a:rPr>
              <a:t> </a:t>
            </a:r>
            <a:endParaRPr lang="en-US" sz="4400" dirty="0">
              <a:latin typeface="Arial Rounded MT Bold" panose="020F0704030504030204" pitchFamily="34" charset="0"/>
            </a:endParaRPr>
          </a:p>
          <a:p>
            <a:endParaRPr lang="en-US" sz="4400" dirty="0">
              <a:latin typeface="Arial Rounded MT Bold" panose="020F0704030504030204" pitchFamily="34" charset="0"/>
            </a:endParaRPr>
          </a:p>
          <a:p>
            <a:endParaRPr lang="en-US" sz="4800" dirty="0"/>
          </a:p>
        </p:txBody>
      </p:sp>
      <p:sp>
        <p:nvSpPr>
          <p:cNvPr id="4" name="TextBox 3"/>
          <p:cNvSpPr txBox="1"/>
          <p:nvPr/>
        </p:nvSpPr>
        <p:spPr>
          <a:xfrm>
            <a:off x="6348548" y="91440"/>
            <a:ext cx="6048103" cy="6370975"/>
          </a:xfrm>
          <a:prstGeom prst="rect">
            <a:avLst/>
          </a:prstGeom>
          <a:noFill/>
        </p:spPr>
        <p:txBody>
          <a:bodyPr wrap="square" rtlCol="0">
            <a:spAutoFit/>
          </a:bodyPr>
          <a:lstStyle/>
          <a:p>
            <a:r>
              <a:rPr lang="en-US" sz="5100" b="1" dirty="0" smtClean="0">
                <a:solidFill>
                  <a:srgbClr val="002060"/>
                </a:solidFill>
              </a:rPr>
              <a:t>Indirect:</a:t>
            </a:r>
            <a:r>
              <a:rPr lang="en-US" sz="5100" b="1" dirty="0" smtClean="0">
                <a:solidFill>
                  <a:srgbClr val="FF0000"/>
                </a:solidFill>
              </a:rPr>
              <a:t> </a:t>
            </a:r>
            <a:r>
              <a:rPr lang="en-US" sz="5100" b="1" dirty="0">
                <a:solidFill>
                  <a:srgbClr val="FF0000"/>
                </a:solidFill>
              </a:rPr>
              <a:t>I asked him where he came from. He smiled and replied me that he came from San Carlos. He also added that he had been taking care of </a:t>
            </a:r>
            <a:r>
              <a:rPr lang="en-US" sz="5100" b="1" dirty="0" smtClean="0">
                <a:solidFill>
                  <a:srgbClr val="FF0000"/>
                </a:solidFill>
              </a:rPr>
              <a:t>animals. </a:t>
            </a:r>
            <a:endParaRPr lang="en-US" sz="5100" b="1" dirty="0">
              <a:solidFill>
                <a:srgbClr val="FF0000"/>
              </a:solidFill>
            </a:endParaRPr>
          </a:p>
        </p:txBody>
      </p:sp>
    </p:spTree>
    <p:extLst>
      <p:ext uri="{BB962C8B-B14F-4D97-AF65-F5344CB8AC3E}">
        <p14:creationId xmlns:p14="http://schemas.microsoft.com/office/powerpoint/2010/main" val="8456661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 y="0"/>
            <a:ext cx="4833257" cy="7386638"/>
          </a:xfrm>
          <a:prstGeom prst="rect">
            <a:avLst/>
          </a:prstGeom>
        </p:spPr>
        <p:txBody>
          <a:bodyPr wrap="square">
            <a:spAutoFit/>
          </a:bodyPr>
          <a:lstStyle/>
          <a:p>
            <a:r>
              <a:rPr lang="en-US" sz="4800" dirty="0">
                <a:latin typeface="Arial Rounded MT Bold" panose="020F0704030504030204" pitchFamily="34" charset="0"/>
              </a:rPr>
              <a:t>““Oh,” I said, not quite understanding. “Yes,” he said, “I stayed, you see, taking care of animals. </a:t>
            </a:r>
          </a:p>
          <a:p>
            <a:pPr marL="342900" indent="-342900">
              <a:buAutoNum type="arabicPeriod" startAt="9"/>
            </a:pPr>
            <a:endParaRPr lang="en-US" dirty="0" smtClean="0"/>
          </a:p>
          <a:p>
            <a:endParaRPr lang="en-US" dirty="0"/>
          </a:p>
          <a:p>
            <a:endParaRPr lang="en-US" dirty="0" smtClean="0"/>
          </a:p>
          <a:p>
            <a:endParaRPr lang="en-US" dirty="0"/>
          </a:p>
          <a:p>
            <a:endParaRPr lang="en-US" dirty="0"/>
          </a:p>
        </p:txBody>
      </p:sp>
      <p:sp>
        <p:nvSpPr>
          <p:cNvPr id="3" name="Rectangle 2"/>
          <p:cNvSpPr/>
          <p:nvPr/>
        </p:nvSpPr>
        <p:spPr>
          <a:xfrm>
            <a:off x="5029201" y="0"/>
            <a:ext cx="7001690" cy="6740307"/>
          </a:xfrm>
          <a:prstGeom prst="rect">
            <a:avLst/>
          </a:prstGeom>
        </p:spPr>
        <p:txBody>
          <a:bodyPr wrap="square">
            <a:spAutoFit/>
          </a:bodyPr>
          <a:lstStyle/>
          <a:p>
            <a:r>
              <a:rPr lang="en-US" sz="5400" b="1" dirty="0" smtClean="0">
                <a:solidFill>
                  <a:srgbClr val="FF0000"/>
                </a:solidFill>
              </a:rPr>
              <a:t>Not </a:t>
            </a:r>
            <a:r>
              <a:rPr lang="en-US" sz="5400" b="1" dirty="0">
                <a:solidFill>
                  <a:srgbClr val="FF0000"/>
                </a:solidFill>
              </a:rPr>
              <a:t>quite understanding I reacted to what he had said. He responded/replied in the affirmative and said that he had stayed, pointing to me, taking care of animals. </a:t>
            </a:r>
          </a:p>
        </p:txBody>
      </p:sp>
    </p:spTree>
    <p:extLst>
      <p:ext uri="{BB962C8B-B14F-4D97-AF65-F5344CB8AC3E}">
        <p14:creationId xmlns:p14="http://schemas.microsoft.com/office/powerpoint/2010/main" val="11646604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 y="0"/>
            <a:ext cx="4833257" cy="6093976"/>
          </a:xfrm>
          <a:prstGeom prst="rect">
            <a:avLst/>
          </a:prstGeom>
        </p:spPr>
        <p:txBody>
          <a:bodyPr wrap="square">
            <a:spAutoFit/>
          </a:bodyPr>
          <a:lstStyle/>
          <a:p>
            <a:r>
              <a:rPr lang="en-US" sz="6000" dirty="0" smtClean="0">
                <a:latin typeface="Arial Rounded MT Bold" panose="020F0704030504030204" pitchFamily="34" charset="0"/>
              </a:rPr>
              <a:t> </a:t>
            </a:r>
            <a:r>
              <a:rPr lang="en-US" sz="6000" dirty="0">
                <a:latin typeface="Arial Rounded MT Bold" panose="020F0704030504030204" pitchFamily="34" charset="0"/>
              </a:rPr>
              <a:t>I was the last one to leave the town of San Carlos.” </a:t>
            </a:r>
          </a:p>
          <a:p>
            <a:pPr marL="342900" indent="-342900">
              <a:buAutoNum type="arabicPeriod" startAt="9"/>
            </a:pPr>
            <a:endParaRPr lang="en-US" dirty="0" smtClean="0"/>
          </a:p>
          <a:p>
            <a:endParaRPr lang="en-US" dirty="0"/>
          </a:p>
          <a:p>
            <a:endParaRPr lang="en-US" dirty="0" smtClean="0"/>
          </a:p>
          <a:p>
            <a:endParaRPr lang="en-US" dirty="0"/>
          </a:p>
          <a:p>
            <a:endParaRPr lang="en-US" dirty="0"/>
          </a:p>
        </p:txBody>
      </p:sp>
      <p:sp>
        <p:nvSpPr>
          <p:cNvPr id="3" name="Rectangle 2"/>
          <p:cNvSpPr/>
          <p:nvPr/>
        </p:nvSpPr>
        <p:spPr>
          <a:xfrm>
            <a:off x="6191793" y="352696"/>
            <a:ext cx="5839097" cy="4708981"/>
          </a:xfrm>
          <a:prstGeom prst="rect">
            <a:avLst/>
          </a:prstGeom>
        </p:spPr>
        <p:txBody>
          <a:bodyPr wrap="square">
            <a:spAutoFit/>
          </a:bodyPr>
          <a:lstStyle/>
          <a:p>
            <a:r>
              <a:rPr lang="en-US" sz="6000" b="1" dirty="0" smtClean="0">
                <a:solidFill>
                  <a:srgbClr val="FF0000"/>
                </a:solidFill>
              </a:rPr>
              <a:t>He </a:t>
            </a:r>
            <a:r>
              <a:rPr lang="en-US" sz="6000" b="1" dirty="0">
                <a:solidFill>
                  <a:srgbClr val="FF0000"/>
                </a:solidFill>
              </a:rPr>
              <a:t>added that he had been the last one to leave the town of San Carols.  </a:t>
            </a:r>
          </a:p>
        </p:txBody>
      </p:sp>
    </p:spTree>
    <p:extLst>
      <p:ext uri="{BB962C8B-B14F-4D97-AF65-F5344CB8AC3E}">
        <p14:creationId xmlns:p14="http://schemas.microsoft.com/office/powerpoint/2010/main" val="13860526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702</TotalTime>
  <Words>1150</Words>
  <Application>Microsoft Office PowerPoint</Application>
  <PresentationFormat>Widescreen</PresentationFormat>
  <Paragraphs>79</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84</cp:revision>
  <dcterms:created xsi:type="dcterms:W3CDTF">2020-12-31T04:30:29Z</dcterms:created>
  <dcterms:modified xsi:type="dcterms:W3CDTF">2021-06-30T02:10:40Z</dcterms:modified>
</cp:coreProperties>
</file>