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1" r:id="rId5"/>
    <p:sldId id="272" r:id="rId6"/>
    <p:sldId id="261" r:id="rId7"/>
    <p:sldId id="270" r:id="rId8"/>
    <p:sldId id="273" r:id="rId9"/>
    <p:sldId id="259" r:id="rId10"/>
    <p:sldId id="260" r:id="rId11"/>
    <p:sldId id="262" r:id="rId12"/>
    <p:sldId id="263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:\WIN_20161010_1457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167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2286000"/>
            <a:ext cx="9144001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আজকের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ক্লাসে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সকল</a:t>
            </a:r>
            <a:r>
              <a:rPr lang="en-US" sz="2800" dirty="0" smtClean="0"/>
              <a:t> </a:t>
            </a:r>
            <a:r>
              <a:rPr lang="en-US" sz="2800" dirty="0" err="1" smtClean="0"/>
              <a:t>ছাত্র-ছাত্রীদেরকে</a:t>
            </a:r>
            <a:r>
              <a:rPr lang="en-US" sz="2800" dirty="0" smtClean="0"/>
              <a:t>  </a:t>
            </a:r>
            <a:r>
              <a:rPr lang="en-US" sz="5400" dirty="0" smtClean="0">
                <a:solidFill>
                  <a:srgbClr val="7030A0"/>
                </a:solidFill>
              </a:rPr>
              <a:t>“</a:t>
            </a:r>
            <a:r>
              <a:rPr lang="en-US" sz="5400" dirty="0" err="1" smtClean="0">
                <a:solidFill>
                  <a:srgbClr val="7030A0"/>
                </a:solidFill>
              </a:rPr>
              <a:t>স্বাগতম</a:t>
            </a:r>
            <a:r>
              <a:rPr lang="en-US" sz="5400" dirty="0" smtClean="0">
                <a:solidFill>
                  <a:srgbClr val="7030A0"/>
                </a:solidFill>
              </a:rPr>
              <a:t>”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imated-bird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762001" cy="6096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90600" y="838200"/>
            <a:ext cx="1371601" cy="1143000"/>
            <a:chOff x="990600" y="3124200"/>
            <a:chExt cx="1371601" cy="1143000"/>
          </a:xfrm>
        </p:grpSpPr>
        <p:pic>
          <p:nvPicPr>
            <p:cNvPr id="7" name="Picture 6" descr="animated-bird-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3124200"/>
              <a:ext cx="762001" cy="609600"/>
            </a:xfrm>
            <a:prstGeom prst="rect">
              <a:avLst/>
            </a:prstGeom>
          </p:spPr>
        </p:pic>
        <p:pic>
          <p:nvPicPr>
            <p:cNvPr id="8" name="Picture 7" descr="animated-bird-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3124200"/>
              <a:ext cx="762001" cy="609600"/>
            </a:xfrm>
            <a:prstGeom prst="rect">
              <a:avLst/>
            </a:prstGeom>
          </p:spPr>
        </p:pic>
        <p:pic>
          <p:nvPicPr>
            <p:cNvPr id="9" name="Picture 8" descr="animated-bird-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3657600"/>
              <a:ext cx="762001" cy="6096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667000" y="381000"/>
            <a:ext cx="1371601" cy="2133600"/>
            <a:chOff x="2590800" y="3124200"/>
            <a:chExt cx="1371601" cy="2133600"/>
          </a:xfrm>
        </p:grpSpPr>
        <p:pic>
          <p:nvPicPr>
            <p:cNvPr id="11" name="Picture 10" descr="animated-bird-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800" y="3124200"/>
              <a:ext cx="762001" cy="609600"/>
            </a:xfrm>
            <a:prstGeom prst="rect">
              <a:avLst/>
            </a:prstGeom>
          </p:spPr>
        </p:pic>
        <p:pic>
          <p:nvPicPr>
            <p:cNvPr id="12" name="Picture 11" descr="animated-bird-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800" y="4114800"/>
              <a:ext cx="762001" cy="609600"/>
            </a:xfrm>
            <a:prstGeom prst="rect">
              <a:avLst/>
            </a:prstGeom>
          </p:spPr>
        </p:pic>
        <p:pic>
          <p:nvPicPr>
            <p:cNvPr id="13" name="Picture 12" descr="animated-bird-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0400" y="3657600"/>
              <a:ext cx="762001" cy="609600"/>
            </a:xfrm>
            <a:prstGeom prst="rect">
              <a:avLst/>
            </a:prstGeom>
          </p:spPr>
        </p:pic>
        <p:pic>
          <p:nvPicPr>
            <p:cNvPr id="14" name="Picture 13" descr="animated-bird-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0400" y="3124200"/>
              <a:ext cx="762001" cy="609600"/>
            </a:xfrm>
            <a:prstGeom prst="rect">
              <a:avLst/>
            </a:prstGeom>
          </p:spPr>
        </p:pic>
        <p:pic>
          <p:nvPicPr>
            <p:cNvPr id="15" name="Picture 14" descr="animated-bird-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800" y="3657600"/>
              <a:ext cx="762001" cy="609600"/>
            </a:xfrm>
            <a:prstGeom prst="rect">
              <a:avLst/>
            </a:prstGeom>
          </p:spPr>
        </p:pic>
        <p:pic>
          <p:nvPicPr>
            <p:cNvPr id="16" name="Picture 15" descr="animated-bird-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0400" y="4114800"/>
              <a:ext cx="762001" cy="609600"/>
            </a:xfrm>
            <a:prstGeom prst="rect">
              <a:avLst/>
            </a:prstGeom>
          </p:spPr>
        </p:pic>
        <p:pic>
          <p:nvPicPr>
            <p:cNvPr id="17" name="Picture 16" descr="animated-bird-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800" y="4648200"/>
              <a:ext cx="762001" cy="609600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0" y="2514600"/>
            <a:ext cx="4572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1219200" y="2590800"/>
            <a:ext cx="4572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৩</a:t>
            </a:r>
            <a:endParaRPr lang="en-US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2895600" y="2971800"/>
            <a:ext cx="4572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৭</a:t>
            </a:r>
            <a:endParaRPr lang="en-US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4800600" y="3581400"/>
            <a:ext cx="762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১৩</a:t>
            </a:r>
            <a:endParaRPr lang="en-US" sz="3200" dirty="0"/>
          </a:p>
        </p:txBody>
      </p:sp>
      <p:sp>
        <p:nvSpPr>
          <p:cNvPr id="54" name="TextBox 53"/>
          <p:cNvSpPr txBox="1"/>
          <p:nvPr/>
        </p:nvSpPr>
        <p:spPr>
          <a:xfrm>
            <a:off x="7772400" y="3581400"/>
            <a:ext cx="762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২১</a:t>
            </a:r>
            <a:endParaRPr lang="en-US" sz="3200" dirty="0"/>
          </a:p>
        </p:txBody>
      </p:sp>
      <p:grpSp>
        <p:nvGrpSpPr>
          <p:cNvPr id="73" name="Group 72"/>
          <p:cNvGrpSpPr/>
          <p:nvPr/>
        </p:nvGrpSpPr>
        <p:grpSpPr>
          <a:xfrm>
            <a:off x="4495800" y="228600"/>
            <a:ext cx="1447801" cy="3352800"/>
            <a:chOff x="4495800" y="228600"/>
            <a:chExt cx="1447801" cy="3352800"/>
          </a:xfrm>
        </p:grpSpPr>
        <p:grpSp>
          <p:nvGrpSpPr>
            <p:cNvPr id="18" name="Group 17"/>
            <p:cNvGrpSpPr/>
            <p:nvPr/>
          </p:nvGrpSpPr>
          <p:grpSpPr>
            <a:xfrm>
              <a:off x="4495800" y="228600"/>
              <a:ext cx="1447801" cy="2971800"/>
              <a:chOff x="4343400" y="3124200"/>
              <a:chExt cx="1447801" cy="2971800"/>
            </a:xfrm>
          </p:grpSpPr>
          <p:pic>
            <p:nvPicPr>
              <p:cNvPr id="19" name="Picture 18" descr="animated-bird-1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343400" y="3124200"/>
                <a:ext cx="762001" cy="609600"/>
              </a:xfrm>
              <a:prstGeom prst="rect">
                <a:avLst/>
              </a:prstGeom>
            </p:spPr>
          </p:pic>
          <p:pic>
            <p:nvPicPr>
              <p:cNvPr id="20" name="Picture 19" descr="animated-bird-1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343400" y="5486400"/>
                <a:ext cx="762001" cy="609600"/>
              </a:xfrm>
              <a:prstGeom prst="rect">
                <a:avLst/>
              </a:prstGeom>
            </p:spPr>
          </p:pic>
          <p:pic>
            <p:nvPicPr>
              <p:cNvPr id="21" name="Picture 20" descr="animated-bird-1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029200" y="4953000"/>
                <a:ext cx="762001" cy="609600"/>
              </a:xfrm>
              <a:prstGeom prst="rect">
                <a:avLst/>
              </a:prstGeom>
            </p:spPr>
          </p:pic>
          <p:pic>
            <p:nvPicPr>
              <p:cNvPr id="22" name="Picture 21" descr="animated-bird-1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343400" y="5029200"/>
                <a:ext cx="762001" cy="609600"/>
              </a:xfrm>
              <a:prstGeom prst="rect">
                <a:avLst/>
              </a:prstGeom>
            </p:spPr>
          </p:pic>
          <p:pic>
            <p:nvPicPr>
              <p:cNvPr id="23" name="Picture 22" descr="animated-bird-1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953000" y="4495800"/>
                <a:ext cx="762001" cy="609600"/>
              </a:xfrm>
              <a:prstGeom prst="rect">
                <a:avLst/>
              </a:prstGeom>
            </p:spPr>
          </p:pic>
          <p:pic>
            <p:nvPicPr>
              <p:cNvPr id="24" name="Picture 23" descr="animated-bird-1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343400" y="4495800"/>
                <a:ext cx="762001" cy="609600"/>
              </a:xfrm>
              <a:prstGeom prst="rect">
                <a:avLst/>
              </a:prstGeom>
            </p:spPr>
          </p:pic>
          <p:pic>
            <p:nvPicPr>
              <p:cNvPr id="25" name="Picture 24" descr="animated-bird-1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953000" y="4038600"/>
                <a:ext cx="762001" cy="609600"/>
              </a:xfrm>
              <a:prstGeom prst="rect">
                <a:avLst/>
              </a:prstGeom>
            </p:spPr>
          </p:pic>
          <p:pic>
            <p:nvPicPr>
              <p:cNvPr id="26" name="Picture 25" descr="animated-bird-1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343400" y="4038600"/>
                <a:ext cx="762001" cy="609600"/>
              </a:xfrm>
              <a:prstGeom prst="rect">
                <a:avLst/>
              </a:prstGeom>
            </p:spPr>
          </p:pic>
          <p:pic>
            <p:nvPicPr>
              <p:cNvPr id="27" name="Picture 26" descr="animated-bird-1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953000" y="3581400"/>
                <a:ext cx="762001" cy="609600"/>
              </a:xfrm>
              <a:prstGeom prst="rect">
                <a:avLst/>
              </a:prstGeom>
            </p:spPr>
          </p:pic>
          <p:pic>
            <p:nvPicPr>
              <p:cNvPr id="28" name="Picture 27" descr="animated-bird-1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343400" y="3581400"/>
                <a:ext cx="762001" cy="609600"/>
              </a:xfrm>
              <a:prstGeom prst="rect">
                <a:avLst/>
              </a:prstGeom>
            </p:spPr>
          </p:pic>
          <p:pic>
            <p:nvPicPr>
              <p:cNvPr id="29" name="Picture 28" descr="animated-bird-1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953000" y="3124200"/>
                <a:ext cx="762001" cy="609600"/>
              </a:xfrm>
              <a:prstGeom prst="rect">
                <a:avLst/>
              </a:prstGeom>
            </p:spPr>
          </p:pic>
        </p:grpSp>
        <p:pic>
          <p:nvPicPr>
            <p:cNvPr id="67" name="Picture 66" descr="animated-bird-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5800" y="2971800"/>
              <a:ext cx="762001" cy="609600"/>
            </a:xfrm>
            <a:prstGeom prst="rect">
              <a:avLst/>
            </a:prstGeom>
          </p:spPr>
        </p:pic>
        <p:pic>
          <p:nvPicPr>
            <p:cNvPr id="68" name="Picture 67" descr="animated-bird-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1600" y="2514600"/>
              <a:ext cx="762001" cy="609600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6324600" y="0"/>
            <a:ext cx="1524001" cy="5105400"/>
            <a:chOff x="6324600" y="0"/>
            <a:chExt cx="1524001" cy="5105400"/>
          </a:xfrm>
        </p:grpSpPr>
        <p:grpSp>
          <p:nvGrpSpPr>
            <p:cNvPr id="30" name="Group 29"/>
            <p:cNvGrpSpPr/>
            <p:nvPr/>
          </p:nvGrpSpPr>
          <p:grpSpPr>
            <a:xfrm>
              <a:off x="6324600" y="0"/>
              <a:ext cx="1447801" cy="4191000"/>
              <a:chOff x="6477000" y="2438400"/>
              <a:chExt cx="1447801" cy="4191000"/>
            </a:xfrm>
          </p:grpSpPr>
          <p:grpSp>
            <p:nvGrpSpPr>
              <p:cNvPr id="31" name="Group 58"/>
              <p:cNvGrpSpPr/>
              <p:nvPr/>
            </p:nvGrpSpPr>
            <p:grpSpPr>
              <a:xfrm>
                <a:off x="6477000" y="2438400"/>
                <a:ext cx="1447801" cy="2971800"/>
                <a:chOff x="4343400" y="3124200"/>
                <a:chExt cx="1447801" cy="2971800"/>
              </a:xfrm>
            </p:grpSpPr>
            <p:pic>
              <p:nvPicPr>
                <p:cNvPr id="39" name="Picture 38" descr="animated-bird-1.gif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4343400" y="3124200"/>
                  <a:ext cx="762001" cy="609600"/>
                </a:xfrm>
                <a:prstGeom prst="rect">
                  <a:avLst/>
                </a:prstGeom>
              </p:spPr>
            </p:pic>
            <p:pic>
              <p:nvPicPr>
                <p:cNvPr id="40" name="Picture 39" descr="animated-bird-1.gif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4343400" y="5486400"/>
                  <a:ext cx="762001" cy="609600"/>
                </a:xfrm>
                <a:prstGeom prst="rect">
                  <a:avLst/>
                </a:prstGeom>
              </p:spPr>
            </p:pic>
            <p:pic>
              <p:nvPicPr>
                <p:cNvPr id="41" name="Picture 40" descr="animated-bird-1.gif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5029200" y="4953000"/>
                  <a:ext cx="762001" cy="609600"/>
                </a:xfrm>
                <a:prstGeom prst="rect">
                  <a:avLst/>
                </a:prstGeom>
              </p:spPr>
            </p:pic>
            <p:pic>
              <p:nvPicPr>
                <p:cNvPr id="42" name="Picture 41" descr="animated-bird-1.gif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4343400" y="5029200"/>
                  <a:ext cx="762001" cy="609600"/>
                </a:xfrm>
                <a:prstGeom prst="rect">
                  <a:avLst/>
                </a:prstGeom>
              </p:spPr>
            </p:pic>
            <p:pic>
              <p:nvPicPr>
                <p:cNvPr id="43" name="Picture 42" descr="animated-bird-1.gif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4953000" y="4495800"/>
                  <a:ext cx="762001" cy="609600"/>
                </a:xfrm>
                <a:prstGeom prst="rect">
                  <a:avLst/>
                </a:prstGeom>
              </p:spPr>
            </p:pic>
            <p:pic>
              <p:nvPicPr>
                <p:cNvPr id="44" name="Picture 43" descr="animated-bird-1.gif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4343400" y="4495800"/>
                  <a:ext cx="762001" cy="609600"/>
                </a:xfrm>
                <a:prstGeom prst="rect">
                  <a:avLst/>
                </a:prstGeom>
              </p:spPr>
            </p:pic>
            <p:pic>
              <p:nvPicPr>
                <p:cNvPr id="45" name="Picture 44" descr="animated-bird-1.gif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4953000" y="4038600"/>
                  <a:ext cx="762001" cy="609600"/>
                </a:xfrm>
                <a:prstGeom prst="rect">
                  <a:avLst/>
                </a:prstGeom>
              </p:spPr>
            </p:pic>
            <p:pic>
              <p:nvPicPr>
                <p:cNvPr id="46" name="Picture 45" descr="animated-bird-1.gif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4343400" y="4038600"/>
                  <a:ext cx="762001" cy="609600"/>
                </a:xfrm>
                <a:prstGeom prst="rect">
                  <a:avLst/>
                </a:prstGeom>
              </p:spPr>
            </p:pic>
            <p:pic>
              <p:nvPicPr>
                <p:cNvPr id="47" name="Picture 46" descr="animated-bird-1.gif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4953000" y="3581400"/>
                  <a:ext cx="762001" cy="609600"/>
                </a:xfrm>
                <a:prstGeom prst="rect">
                  <a:avLst/>
                </a:prstGeom>
              </p:spPr>
            </p:pic>
            <p:pic>
              <p:nvPicPr>
                <p:cNvPr id="48" name="Picture 47" descr="animated-bird-1.gif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4343400" y="3581400"/>
                  <a:ext cx="762001" cy="609600"/>
                </a:xfrm>
                <a:prstGeom prst="rect">
                  <a:avLst/>
                </a:prstGeom>
              </p:spPr>
            </p:pic>
            <p:pic>
              <p:nvPicPr>
                <p:cNvPr id="49" name="Picture 48" descr="animated-bird-1.gif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4953000" y="3124200"/>
                  <a:ext cx="762001" cy="609600"/>
                </a:xfrm>
                <a:prstGeom prst="rect">
                  <a:avLst/>
                </a:prstGeom>
              </p:spPr>
            </p:pic>
          </p:grpSp>
          <p:pic>
            <p:nvPicPr>
              <p:cNvPr id="32" name="Picture 31" descr="animated-bird-1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162800" y="6019800"/>
                <a:ext cx="762001" cy="609600"/>
              </a:xfrm>
              <a:prstGeom prst="rect">
                <a:avLst/>
              </a:prstGeom>
            </p:spPr>
          </p:pic>
          <p:pic>
            <p:nvPicPr>
              <p:cNvPr id="33" name="Picture 32" descr="animated-bird-1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553200" y="6019800"/>
                <a:ext cx="762001" cy="609600"/>
              </a:xfrm>
              <a:prstGeom prst="rect">
                <a:avLst/>
              </a:prstGeom>
            </p:spPr>
          </p:pic>
          <p:pic>
            <p:nvPicPr>
              <p:cNvPr id="34" name="Picture 33" descr="animated-bird-1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162800" y="5638800"/>
                <a:ext cx="762001" cy="609600"/>
              </a:xfrm>
              <a:prstGeom prst="rect">
                <a:avLst/>
              </a:prstGeom>
            </p:spPr>
          </p:pic>
          <p:pic>
            <p:nvPicPr>
              <p:cNvPr id="35" name="Picture 34" descr="animated-bird-1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553200" y="5638800"/>
                <a:ext cx="762001" cy="609600"/>
              </a:xfrm>
              <a:prstGeom prst="rect">
                <a:avLst/>
              </a:prstGeom>
            </p:spPr>
          </p:pic>
          <p:pic>
            <p:nvPicPr>
              <p:cNvPr id="36" name="Picture 35" descr="animated-bird-1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162800" y="5181600"/>
                <a:ext cx="762001" cy="609600"/>
              </a:xfrm>
              <a:prstGeom prst="rect">
                <a:avLst/>
              </a:prstGeom>
            </p:spPr>
          </p:pic>
          <p:pic>
            <p:nvPicPr>
              <p:cNvPr id="37" name="Picture 36" descr="animated-bird-1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477000" y="5257800"/>
                <a:ext cx="762001" cy="609600"/>
              </a:xfrm>
              <a:prstGeom prst="rect">
                <a:avLst/>
              </a:prstGeom>
            </p:spPr>
          </p:pic>
          <p:pic>
            <p:nvPicPr>
              <p:cNvPr id="38" name="Picture 37" descr="animated-bird-1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162800" y="4724400"/>
                <a:ext cx="762001" cy="609600"/>
              </a:xfrm>
              <a:prstGeom prst="rect">
                <a:avLst/>
              </a:prstGeom>
            </p:spPr>
          </p:pic>
        </p:grpSp>
        <p:pic>
          <p:nvPicPr>
            <p:cNvPr id="79" name="Picture 78" descr="animated-bird-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200" y="4495800"/>
              <a:ext cx="762001" cy="609600"/>
            </a:xfrm>
            <a:prstGeom prst="rect">
              <a:avLst/>
            </a:prstGeom>
          </p:spPr>
        </p:pic>
        <p:pic>
          <p:nvPicPr>
            <p:cNvPr id="80" name="Picture 79" descr="animated-bird-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86600" y="4038600"/>
              <a:ext cx="762001" cy="609600"/>
            </a:xfrm>
            <a:prstGeom prst="rect">
              <a:avLst/>
            </a:prstGeom>
          </p:spPr>
        </p:pic>
        <p:pic>
          <p:nvPicPr>
            <p:cNvPr id="81" name="Picture 80" descr="animated-bird-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7000" y="4038600"/>
              <a:ext cx="762001" cy="609600"/>
            </a:xfrm>
            <a:prstGeom prst="rect">
              <a:avLst/>
            </a:prstGeom>
          </p:spPr>
        </p:pic>
      </p:grpSp>
      <p:grpSp>
        <p:nvGrpSpPr>
          <p:cNvPr id="89" name="Group 88"/>
          <p:cNvGrpSpPr/>
          <p:nvPr/>
        </p:nvGrpSpPr>
        <p:grpSpPr>
          <a:xfrm>
            <a:off x="152400" y="4724400"/>
            <a:ext cx="8991600" cy="2246769"/>
            <a:chOff x="152400" y="4724400"/>
            <a:chExt cx="8991600" cy="2246769"/>
          </a:xfrm>
        </p:grpSpPr>
        <p:sp>
          <p:nvSpPr>
            <p:cNvPr id="56" name="TextBox 55"/>
            <p:cNvSpPr txBox="1"/>
            <p:nvPr/>
          </p:nvSpPr>
          <p:spPr>
            <a:xfrm>
              <a:off x="152400" y="4724400"/>
              <a:ext cx="89916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প্যাটার্নটি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হবে</a:t>
              </a:r>
              <a:r>
                <a:rPr lang="en-US" sz="2800" b="1" dirty="0" smtClean="0"/>
                <a:t>,  ১,  ৩ ,  ৭,    ১৩,   ২১------- </a:t>
              </a:r>
            </a:p>
            <a:p>
              <a:r>
                <a:rPr lang="en-US" sz="2800" b="1" dirty="0" smtClean="0"/>
                <a:t>      </a:t>
              </a:r>
            </a:p>
            <a:p>
              <a:r>
                <a:rPr lang="en-US" sz="2800" b="1" dirty="0" err="1" smtClean="0"/>
                <a:t>পার্থক্য</a:t>
              </a:r>
              <a:r>
                <a:rPr lang="en-US" sz="2800" b="1" dirty="0" smtClean="0"/>
                <a:t>--------------২    ৪      ৬      ৮</a:t>
              </a:r>
            </a:p>
            <a:p>
              <a:r>
                <a:rPr lang="en-US" sz="2800" b="1" dirty="0" err="1" smtClean="0"/>
                <a:t>অতএব,পরবর্তী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সংখ্যাদুটি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হবে</a:t>
              </a:r>
              <a:r>
                <a:rPr lang="en-US" sz="2800" b="1" dirty="0" smtClean="0"/>
                <a:t>,</a:t>
              </a:r>
            </a:p>
            <a:p>
              <a:r>
                <a:rPr lang="en-US" sz="2800" b="1" dirty="0" smtClean="0"/>
                <a:t>২১+(৮+২)=৩১ এবং৩১+(১০+২)=৪৩।</a:t>
              </a:r>
              <a:endParaRPr lang="en-US" sz="2800" b="1" dirty="0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895600" y="5105400"/>
              <a:ext cx="381000" cy="548122"/>
              <a:chOff x="5126320" y="2374184"/>
              <a:chExt cx="379445" cy="624322"/>
            </a:xfrm>
          </p:grpSpPr>
          <p:sp>
            <p:nvSpPr>
              <p:cNvPr id="72" name="Down Arrow 71"/>
              <p:cNvSpPr/>
              <p:nvPr/>
            </p:nvSpPr>
            <p:spPr>
              <a:xfrm rot="19353273">
                <a:off x="5126320" y="2391960"/>
                <a:ext cx="45719" cy="58562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Down Arrow 74"/>
              <p:cNvSpPr/>
              <p:nvPr/>
            </p:nvSpPr>
            <p:spPr>
              <a:xfrm rot="2507985">
                <a:off x="5460046" y="2374184"/>
                <a:ext cx="45719" cy="62432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4876800" y="5105400"/>
              <a:ext cx="379445" cy="624322"/>
              <a:chOff x="5126320" y="2374184"/>
              <a:chExt cx="379445" cy="624322"/>
            </a:xfrm>
          </p:grpSpPr>
          <p:sp>
            <p:nvSpPr>
              <p:cNvPr id="77" name="Down Arrow 76"/>
              <p:cNvSpPr/>
              <p:nvPr/>
            </p:nvSpPr>
            <p:spPr>
              <a:xfrm rot="19353273">
                <a:off x="5126320" y="2391960"/>
                <a:ext cx="45719" cy="58562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Down Arrow 77"/>
              <p:cNvSpPr/>
              <p:nvPr/>
            </p:nvSpPr>
            <p:spPr>
              <a:xfrm rot="2507985">
                <a:off x="5460046" y="2374184"/>
                <a:ext cx="45719" cy="62432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4191000" y="5105400"/>
              <a:ext cx="379445" cy="624322"/>
              <a:chOff x="5126320" y="2374184"/>
              <a:chExt cx="379445" cy="624322"/>
            </a:xfrm>
          </p:grpSpPr>
          <p:sp>
            <p:nvSpPr>
              <p:cNvPr id="84" name="Down Arrow 83"/>
              <p:cNvSpPr/>
              <p:nvPr/>
            </p:nvSpPr>
            <p:spPr>
              <a:xfrm rot="19353273">
                <a:off x="5126320" y="2391960"/>
                <a:ext cx="45719" cy="58562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Down Arrow 84"/>
              <p:cNvSpPr/>
              <p:nvPr/>
            </p:nvSpPr>
            <p:spPr>
              <a:xfrm rot="2507985">
                <a:off x="5460046" y="2374184"/>
                <a:ext cx="45719" cy="62432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3429000" y="5105400"/>
              <a:ext cx="379445" cy="624322"/>
              <a:chOff x="5126320" y="2374184"/>
              <a:chExt cx="379445" cy="624322"/>
            </a:xfrm>
          </p:grpSpPr>
          <p:sp>
            <p:nvSpPr>
              <p:cNvPr id="87" name="Down Arrow 86"/>
              <p:cNvSpPr/>
              <p:nvPr/>
            </p:nvSpPr>
            <p:spPr>
              <a:xfrm rot="19353273">
                <a:off x="5126320" y="2391960"/>
                <a:ext cx="45719" cy="58562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Down Arrow 87"/>
              <p:cNvSpPr/>
              <p:nvPr/>
            </p:nvSpPr>
            <p:spPr>
              <a:xfrm rot="2507985">
                <a:off x="5460046" y="2374184"/>
                <a:ext cx="45719" cy="62432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4" name="TextBox 73"/>
          <p:cNvSpPr txBox="1"/>
          <p:nvPr/>
        </p:nvSpPr>
        <p:spPr>
          <a:xfrm>
            <a:off x="0" y="3810000"/>
            <a:ext cx="4191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মোরগের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সংখ্যাগুলো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</a:t>
            </a:r>
            <a:r>
              <a:rPr lang="en-US" sz="2800" dirty="0" smtClean="0"/>
              <a:t>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0"/>
            <a:ext cx="2784737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শ্রেণির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3276600"/>
            <a:ext cx="9144000" cy="1452265"/>
            <a:chOff x="0" y="3276600"/>
            <a:chExt cx="9144000" cy="1452265"/>
          </a:xfrm>
          <a:solidFill>
            <a:srgbClr val="00B0F0"/>
          </a:solidFill>
        </p:grpSpPr>
        <p:sp>
          <p:nvSpPr>
            <p:cNvPr id="4" name="TextBox 3"/>
            <p:cNvSpPr txBox="1"/>
            <p:nvPr/>
          </p:nvSpPr>
          <p:spPr>
            <a:xfrm>
              <a:off x="0" y="3276600"/>
              <a:ext cx="9144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(৪) </a:t>
              </a:r>
              <a:r>
                <a:rPr lang="en-US" sz="2400" dirty="0" err="1" smtClean="0"/>
                <a:t>প্রদত্ত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সংখ্যাগুলোর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পরবর্তী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দুইটি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সংখ্যা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নির্ণয়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কর</a:t>
              </a:r>
              <a:r>
                <a:rPr lang="en-US" sz="2400" dirty="0" smtClean="0"/>
                <a:t>: ৭,১০,১৩,১৬,১৯,</a:t>
              </a:r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3810000"/>
              <a:ext cx="9144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(৫) </a:t>
              </a:r>
              <a:r>
                <a:rPr lang="en-US" sz="2400" dirty="0" err="1" smtClean="0"/>
                <a:t>প্রদত্ত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সংখ্যাগুলোর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পরবর্তী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দুইটি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সংখ্যা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নির্ণয়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কর</a:t>
              </a:r>
              <a:r>
                <a:rPr lang="en-US" sz="2400" dirty="0" smtClean="0"/>
                <a:t>: ১,৪,৯,১৬,২৫,--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4267200"/>
              <a:ext cx="9144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(৬) </a:t>
              </a:r>
              <a:r>
                <a:rPr lang="en-US" sz="2400" dirty="0" err="1" smtClean="0"/>
                <a:t>প্রদত্ত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সংখ্যাগুলোর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পরবর্তী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দুইটি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সংখ্যা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নির্ণয়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কর</a:t>
              </a:r>
              <a:r>
                <a:rPr lang="en-US" sz="2400" dirty="0" smtClean="0"/>
                <a:t>: ৩,৪,৭,১১,১৮,২৯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5257800"/>
            <a:ext cx="9144000" cy="1600200"/>
            <a:chOff x="0" y="5257800"/>
            <a:chExt cx="9144000" cy="1600200"/>
          </a:xfrm>
          <a:solidFill>
            <a:srgbClr val="00B050"/>
          </a:solidFill>
        </p:grpSpPr>
        <p:sp>
          <p:nvSpPr>
            <p:cNvPr id="7" name="TextBox 6"/>
            <p:cNvSpPr txBox="1"/>
            <p:nvPr/>
          </p:nvSpPr>
          <p:spPr>
            <a:xfrm>
              <a:off x="0" y="5257800"/>
              <a:ext cx="9144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(৭) </a:t>
              </a:r>
              <a:r>
                <a:rPr lang="en-US" sz="2400" dirty="0" err="1" smtClean="0"/>
                <a:t>প্রদত্ত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সংখ্যাগুলোর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পরবর্তী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দুইটি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সংখ্যা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নির্ণয়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কর</a:t>
              </a:r>
              <a:r>
                <a:rPr lang="en-US" sz="2400" dirty="0" smtClean="0"/>
                <a:t>: ৩,৯,১৫,২১,২৭,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5791200"/>
              <a:ext cx="9144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(৮) </a:t>
              </a:r>
              <a:r>
                <a:rPr lang="en-US" sz="2400" dirty="0" err="1" smtClean="0"/>
                <a:t>প্রদত্ত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সংখ্যাগুলোর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পরবর্তী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দুইটি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সংখ্যা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নির্ণয়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কর</a:t>
              </a:r>
              <a:r>
                <a:rPr lang="en-US" sz="2400" dirty="0" smtClean="0"/>
                <a:t>: ৩,৬,১২,২১,৩৩,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396335"/>
              <a:ext cx="9144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(৯) </a:t>
              </a:r>
              <a:r>
                <a:rPr lang="en-US" sz="2400" dirty="0" err="1" smtClean="0"/>
                <a:t>প্রদত্ত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সংখ্যাগুলোর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পরবর্তী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দুইটি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সংখ্যা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নির্ণয়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কর</a:t>
              </a:r>
              <a:r>
                <a:rPr lang="en-US" sz="2400" dirty="0" smtClean="0"/>
                <a:t>: ১,৫,৬,১১,১৭,২৮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1295400"/>
            <a:ext cx="9144000" cy="1528465"/>
            <a:chOff x="0" y="1295400"/>
            <a:chExt cx="9144000" cy="1528465"/>
          </a:xfrm>
          <a:solidFill>
            <a:srgbClr val="FFFF00"/>
          </a:solidFill>
        </p:grpSpPr>
        <p:sp>
          <p:nvSpPr>
            <p:cNvPr id="3" name="TextBox 2"/>
            <p:cNvSpPr txBox="1"/>
            <p:nvPr/>
          </p:nvSpPr>
          <p:spPr>
            <a:xfrm>
              <a:off x="0" y="1295400"/>
              <a:ext cx="9144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(১) </a:t>
              </a:r>
              <a:r>
                <a:rPr lang="en-US" sz="2400" dirty="0" err="1" smtClean="0"/>
                <a:t>প্রদত্ত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সংখ্যাগুলোর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পরবর্তী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দুইটি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সংখ্যা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নির্ণয়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কর</a:t>
              </a:r>
              <a:r>
                <a:rPr lang="en-US" sz="2400" dirty="0" smtClean="0"/>
                <a:t>: ৩,১০,১৭,২৪,৩১,-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1828800"/>
              <a:ext cx="9144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(২) </a:t>
              </a:r>
              <a:r>
                <a:rPr lang="en-US" sz="2400" dirty="0" err="1" smtClean="0"/>
                <a:t>প্রদত্ত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সংখ্যাগুলোর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পরবর্তী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দুইটি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সংখ্যা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নির্ণয়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কর</a:t>
              </a:r>
              <a:r>
                <a:rPr lang="en-US" sz="2400" dirty="0" smtClean="0"/>
                <a:t>: ৩,৫,৯,১৫,২৩,---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2362200"/>
              <a:ext cx="9144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(৩) </a:t>
              </a:r>
              <a:r>
                <a:rPr lang="en-US" sz="2400" dirty="0" err="1" smtClean="0"/>
                <a:t>প্রদত্ত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সংখ্যাগুলোর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পরবর্তী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দুইটি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সংখ্যা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নির্ণয়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কর</a:t>
              </a:r>
              <a:r>
                <a:rPr lang="en-US" sz="2400" dirty="0" smtClean="0"/>
                <a:t>: ১,৩,৪,৭,১১,১৮,</a:t>
              </a:r>
              <a:endParaRPr lang="en-US" sz="24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886200" y="685800"/>
            <a:ext cx="14478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ক-</a:t>
            </a:r>
            <a:r>
              <a:rPr lang="en-US" sz="2400" dirty="0" err="1" smtClean="0"/>
              <a:t>গ্রুফ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2819400"/>
            <a:ext cx="1447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খ-</a:t>
            </a:r>
            <a:r>
              <a:rPr lang="en-US" sz="2400" dirty="0" err="1" smtClean="0"/>
              <a:t>গ্রুফ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86200" y="4724400"/>
            <a:ext cx="14478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গ-</a:t>
            </a:r>
            <a:r>
              <a:rPr lang="en-US" sz="2400" dirty="0" err="1" smtClean="0"/>
              <a:t>গ্রুফ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0"/>
            <a:ext cx="3505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বাড়ির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3200" dirty="0" err="1" smtClean="0"/>
              <a:t>প্রদত্ত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সংখ্যাগুলোর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পরবর্তী</a:t>
            </a:r>
            <a:r>
              <a:rPr lang="en-US" sz="3200" dirty="0" smtClean="0"/>
              <a:t> </a:t>
            </a:r>
            <a:r>
              <a:rPr lang="en-US" sz="3200" dirty="0" err="1" smtClean="0"/>
              <a:t>দুইটি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সংখ্যা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নির্ণয়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1447800"/>
            <a:ext cx="9144000" cy="3160931"/>
            <a:chOff x="0" y="1447800"/>
            <a:chExt cx="9144000" cy="3160931"/>
          </a:xfrm>
        </p:grpSpPr>
        <p:sp>
          <p:nvSpPr>
            <p:cNvPr id="6" name="TextBox 5"/>
            <p:cNvSpPr txBox="1"/>
            <p:nvPr/>
          </p:nvSpPr>
          <p:spPr>
            <a:xfrm>
              <a:off x="0" y="1447800"/>
              <a:ext cx="9144000" cy="707886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(১) ৪,৮,১২,১৬,২০--------</a:t>
              </a:r>
              <a:endParaRPr lang="en-US" sz="4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2133600"/>
              <a:ext cx="9144000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(২) ৩,১১,১৯,২৭,৩৫-</a:t>
              </a:r>
              <a:r>
                <a:rPr lang="en-US" sz="2800" dirty="0" smtClean="0"/>
                <a:t>-------</a:t>
              </a:r>
              <a:endParaRPr lang="en-US" sz="3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2743200"/>
              <a:ext cx="9144000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(৩) ২,৭,৯,১৬,২৫,৪১--------</a:t>
              </a:r>
              <a:endParaRPr lang="en-US" sz="3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3352800"/>
              <a:ext cx="9144000" cy="64633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(৪) ৪,৮,১৪,২২,৩২--------</a:t>
              </a:r>
              <a:endParaRPr lang="en-US" sz="3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3962400"/>
              <a:ext cx="9144000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(৫) ৩,৫,৮,১৩,২১--------</a:t>
              </a:r>
              <a:endParaRPr lang="en-US" sz="3600" dirty="0"/>
            </a:p>
          </p:txBody>
        </p:sp>
      </p:grpSp>
      <p:pic>
        <p:nvPicPr>
          <p:cNvPr id="12" name="Picture 11" descr="at.jpg"/>
          <p:cNvPicPr>
            <a:picLocks noChangeAspect="1"/>
          </p:cNvPicPr>
          <p:nvPr/>
        </p:nvPicPr>
        <p:blipFill>
          <a:blip r:embed="rId2" cstate="print"/>
          <a:srcRect l="16000" t="5927" r="8000" b="19282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animated-bird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905001" cy="1137709"/>
          </a:xfrm>
          <a:prstGeom prst="rect">
            <a:avLst/>
          </a:prstGeom>
        </p:spPr>
      </p:pic>
      <p:pic>
        <p:nvPicPr>
          <p:cNvPr id="4" name="Picture 3" descr="animated-bird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5629274"/>
            <a:ext cx="2057400" cy="1228725"/>
          </a:xfrm>
          <a:prstGeom prst="rect">
            <a:avLst/>
          </a:prstGeom>
        </p:spPr>
      </p:pic>
      <p:pic>
        <p:nvPicPr>
          <p:cNvPr id="5" name="Picture 4" descr="animated-bird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5629273"/>
            <a:ext cx="2057399" cy="1228725"/>
          </a:xfrm>
          <a:prstGeom prst="rect">
            <a:avLst/>
          </a:prstGeom>
        </p:spPr>
      </p:pic>
      <p:pic>
        <p:nvPicPr>
          <p:cNvPr id="6" name="Picture 5" descr="animated-bird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9359" y="1"/>
            <a:ext cx="1564640" cy="106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0"/>
            <a:ext cx="35052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খোদা</a:t>
            </a:r>
            <a:r>
              <a:rPr lang="en-US" sz="4400" dirty="0" smtClean="0"/>
              <a:t> </a:t>
            </a:r>
            <a:r>
              <a:rPr lang="en-US" sz="4400" dirty="0" err="1" smtClean="0"/>
              <a:t>হাফেজ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953000" cy="3581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4876800" y="3962400"/>
            <a:ext cx="4267200" cy="2895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পাঠ পরিচিতি</a:t>
            </a:r>
            <a:br>
              <a:rPr lang="bn-BD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</a:b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শ্রেণি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:</a:t>
            </a:r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 -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৮</a:t>
            </a:r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ম</a:t>
            </a:r>
            <a:br>
              <a:rPr lang="bn-BD" sz="4000" dirty="0" smtClean="0">
                <a:latin typeface="SutonnyOMJ" pitchFamily="2" charset="0"/>
                <a:cs typeface="SutonnyOMJ" pitchFamily="2" charset="0"/>
              </a:rPr>
            </a:br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বিষয়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:</a:t>
            </a:r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-গণিত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:</a:t>
            </a:r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- অধ্যায়-১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(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প্যাটার্ন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)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Screenshot_2021-06-07-21-01-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76800" cy="3390476"/>
          </a:xfrm>
          <a:prstGeom prst="rect">
            <a:avLst/>
          </a:prstGeom>
        </p:spPr>
      </p:pic>
      <p:pic>
        <p:nvPicPr>
          <p:cNvPr id="6" name="Picture 5" descr="c8-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0"/>
            <a:ext cx="3476625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0"/>
            <a:ext cx="5410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নিম্নের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চিত্রসমূহ</a:t>
            </a:r>
            <a:r>
              <a:rPr lang="en-US" sz="3200" dirty="0" smtClean="0"/>
              <a:t> </a:t>
            </a:r>
            <a:r>
              <a:rPr lang="en-US" sz="3200" dirty="0" err="1" smtClean="0"/>
              <a:t>লক্ষ্য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:-</a:t>
            </a:r>
            <a:endParaRPr lang="en-US" sz="32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381000" y="838200"/>
            <a:ext cx="3352800" cy="2743200"/>
            <a:chOff x="457200" y="1066800"/>
            <a:chExt cx="3352800" cy="2743200"/>
          </a:xfrm>
        </p:grpSpPr>
        <p:grpSp>
          <p:nvGrpSpPr>
            <p:cNvPr id="14" name="Group 13"/>
            <p:cNvGrpSpPr/>
            <p:nvPr/>
          </p:nvGrpSpPr>
          <p:grpSpPr>
            <a:xfrm>
              <a:off x="457200" y="1066800"/>
              <a:ext cx="3276600" cy="2743200"/>
              <a:chOff x="1600200" y="990600"/>
              <a:chExt cx="3276600" cy="27432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600200" y="990600"/>
                <a:ext cx="3276600" cy="2743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1600200" y="1143000"/>
                <a:ext cx="2971800" cy="24384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600200" y="1295400"/>
                <a:ext cx="2590800" cy="20574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600200" y="1447800"/>
                <a:ext cx="2286000" cy="17526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600200" y="1524000"/>
                <a:ext cx="1905000" cy="16002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371600" y="21336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5</a:t>
              </a:r>
              <a:endParaRPr lang="en-US" sz="2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76600" y="1905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25</a:t>
              </a:r>
              <a:endParaRPr lang="en-US" sz="2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71800" y="22098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20</a:t>
              </a:r>
              <a:endParaRPr lang="en-US" sz="2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90800" y="19812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86000" y="22098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10</a:t>
              </a:r>
              <a:endParaRPr lang="en-US" sz="24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72000" y="914400"/>
            <a:ext cx="4267200" cy="2286000"/>
            <a:chOff x="4572000" y="914400"/>
            <a:chExt cx="4267200" cy="2286000"/>
          </a:xfrm>
        </p:grpSpPr>
        <p:sp>
          <p:nvSpPr>
            <p:cNvPr id="9" name="Isosceles Triangle 8"/>
            <p:cNvSpPr/>
            <p:nvPr/>
          </p:nvSpPr>
          <p:spPr>
            <a:xfrm>
              <a:off x="4572000" y="914400"/>
              <a:ext cx="4267200" cy="22860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4876800" y="1295400"/>
              <a:ext cx="3733800" cy="1905000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5029200" y="1752600"/>
              <a:ext cx="3276600" cy="144780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5410200" y="2133600"/>
              <a:ext cx="2514600" cy="1066800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5943600" y="2514600"/>
              <a:ext cx="1447800" cy="685800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77000" y="26670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3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8000" y="24384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6</a:t>
              </a:r>
              <a:endParaRPr lang="en-US" sz="2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48400" y="10668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29400" y="15240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12</a:t>
              </a:r>
              <a:endParaRPr lang="en-US" sz="24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19800" y="22098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9</a:t>
              </a:r>
              <a:endParaRPr lang="en-US" sz="2400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3581400"/>
            <a:ext cx="43434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বৃত্তগুলোর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ক্ষেত্রফল</a:t>
            </a:r>
            <a:r>
              <a:rPr lang="en-US" sz="2400" dirty="0" smtClean="0"/>
              <a:t> </a:t>
            </a:r>
            <a:r>
              <a:rPr lang="en-US" sz="2400" dirty="0" err="1" smtClean="0"/>
              <a:t>যথাক্রমে</a:t>
            </a:r>
            <a:r>
              <a:rPr lang="en-US" sz="2400" dirty="0" smtClean="0"/>
              <a:t>,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495800" y="3352800"/>
            <a:ext cx="46482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ত্রিভূজগুলোর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ক্ষেত্রফল</a:t>
            </a:r>
            <a:r>
              <a:rPr lang="en-US" sz="2400" dirty="0" smtClean="0"/>
              <a:t> </a:t>
            </a:r>
            <a:r>
              <a:rPr lang="en-US" sz="2400" dirty="0" err="1" smtClean="0"/>
              <a:t>যথাক্রমে</a:t>
            </a:r>
            <a:r>
              <a:rPr lang="en-US" sz="2400" dirty="0" smtClean="0"/>
              <a:t>,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2438400" y="4953000"/>
            <a:ext cx="1219200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 </a:t>
            </a:r>
            <a:r>
              <a:rPr lang="en-US" dirty="0" err="1" smtClean="0"/>
              <a:t>বর্গ</a:t>
            </a:r>
            <a:r>
              <a:rPr lang="en-US" dirty="0" smtClean="0"/>
              <a:t> </a:t>
            </a:r>
            <a:r>
              <a:rPr lang="en-US" dirty="0" err="1" smtClean="0"/>
              <a:t>মি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7772400" y="4419600"/>
            <a:ext cx="12192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 </a:t>
            </a:r>
            <a:r>
              <a:rPr lang="en-US" dirty="0" err="1" smtClean="0"/>
              <a:t>বর্গ</a:t>
            </a:r>
            <a:r>
              <a:rPr lang="en-US" dirty="0" smtClean="0"/>
              <a:t> </a:t>
            </a:r>
            <a:r>
              <a:rPr lang="en-US" dirty="0" err="1" smtClean="0"/>
              <a:t>মি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4038600"/>
            <a:ext cx="10668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 </a:t>
            </a:r>
            <a:r>
              <a:rPr lang="en-US" dirty="0" err="1" smtClean="0"/>
              <a:t>বর্গ</a:t>
            </a:r>
            <a:r>
              <a:rPr lang="en-US" dirty="0" smtClean="0"/>
              <a:t> </a:t>
            </a:r>
            <a:r>
              <a:rPr lang="en-US" dirty="0" err="1" smtClean="0"/>
              <a:t>মি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705600" y="4419600"/>
            <a:ext cx="10668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 </a:t>
            </a:r>
            <a:r>
              <a:rPr lang="en-US" dirty="0" err="1" smtClean="0"/>
              <a:t>বর্গ</a:t>
            </a:r>
            <a:r>
              <a:rPr lang="en-US" dirty="0" smtClean="0"/>
              <a:t> </a:t>
            </a:r>
            <a:r>
              <a:rPr lang="en-US" dirty="0" err="1" smtClean="0"/>
              <a:t>মি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638800" y="4419600"/>
            <a:ext cx="10668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 </a:t>
            </a:r>
            <a:r>
              <a:rPr lang="en-US" dirty="0" err="1" smtClean="0"/>
              <a:t>বর্গ</a:t>
            </a:r>
            <a:r>
              <a:rPr lang="en-US" dirty="0" smtClean="0"/>
              <a:t> </a:t>
            </a:r>
            <a:r>
              <a:rPr lang="en-US" dirty="0" err="1" smtClean="0"/>
              <a:t>মি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362200" y="4495800"/>
            <a:ext cx="12954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 </a:t>
            </a:r>
            <a:r>
              <a:rPr lang="en-US" dirty="0" err="1" smtClean="0"/>
              <a:t>বর্গ</a:t>
            </a:r>
            <a:r>
              <a:rPr lang="en-US" dirty="0" smtClean="0"/>
              <a:t> </a:t>
            </a:r>
            <a:r>
              <a:rPr lang="en-US" dirty="0" err="1" smtClean="0"/>
              <a:t>মি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362200" y="4038600"/>
            <a:ext cx="1219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 </a:t>
            </a:r>
            <a:r>
              <a:rPr lang="en-US" dirty="0" err="1" smtClean="0"/>
              <a:t>বর্গ</a:t>
            </a:r>
            <a:r>
              <a:rPr lang="en-US" dirty="0" smtClean="0"/>
              <a:t> </a:t>
            </a:r>
            <a:r>
              <a:rPr lang="en-US" dirty="0" err="1" smtClean="0"/>
              <a:t>মি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066800" y="4038600"/>
            <a:ext cx="12954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 </a:t>
            </a:r>
            <a:r>
              <a:rPr lang="en-US" dirty="0" err="1" smtClean="0"/>
              <a:t>বর্গ</a:t>
            </a:r>
            <a:r>
              <a:rPr lang="en-US" dirty="0" smtClean="0"/>
              <a:t> </a:t>
            </a:r>
            <a:r>
              <a:rPr lang="en-US" dirty="0" err="1" smtClean="0"/>
              <a:t>মি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772400" y="4876800"/>
            <a:ext cx="1219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 </a:t>
            </a:r>
            <a:r>
              <a:rPr lang="en-US" dirty="0" err="1" smtClean="0"/>
              <a:t>বর্গ</a:t>
            </a:r>
            <a:r>
              <a:rPr lang="en-US" dirty="0" smtClean="0"/>
              <a:t> </a:t>
            </a:r>
            <a:r>
              <a:rPr lang="en-US" dirty="0" err="1" smtClean="0"/>
              <a:t>মি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4572000" y="4419600"/>
            <a:ext cx="10668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 </a:t>
            </a:r>
            <a:r>
              <a:rPr lang="en-US" dirty="0" err="1" smtClean="0"/>
              <a:t>বর্গ</a:t>
            </a:r>
            <a:r>
              <a:rPr lang="en-US" dirty="0" smtClean="0"/>
              <a:t> </a:t>
            </a:r>
            <a:r>
              <a:rPr lang="en-US" dirty="0" err="1" smtClean="0"/>
              <a:t>মি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0" y="5410200"/>
            <a:ext cx="9144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ক্ষেত্রফল</a:t>
            </a:r>
            <a:r>
              <a:rPr lang="en-US" sz="2400" dirty="0" smtClean="0"/>
              <a:t>  </a:t>
            </a:r>
            <a:r>
              <a:rPr lang="en-US" sz="2400" dirty="0" err="1" smtClean="0"/>
              <a:t>সমূহের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ধারাবাহিকতা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রয়েছে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0" y="5867400"/>
            <a:ext cx="91440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বৃত্তগুলোর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ক্ষেত্রফল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প্রতিক্ষেত্রে</a:t>
            </a:r>
            <a:r>
              <a:rPr lang="en-US" sz="2400" dirty="0" smtClean="0"/>
              <a:t>, 5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ত্রিভূজগুলোর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ক্ষেত্রফল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প্রতিক্ষেত্রে</a:t>
            </a:r>
            <a:r>
              <a:rPr lang="en-US" sz="2400" dirty="0" smtClean="0"/>
              <a:t>, 3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বৃদ্ধি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পাচ্ছে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tte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810000"/>
            <a:ext cx="4419599" cy="3048000"/>
          </a:xfrm>
          <a:prstGeom prst="rect">
            <a:avLst/>
          </a:prstGeom>
        </p:spPr>
      </p:pic>
      <p:pic>
        <p:nvPicPr>
          <p:cNvPr id="3" name="Picture 2" descr="p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0"/>
            <a:ext cx="4724400" cy="3048000"/>
          </a:xfrm>
          <a:prstGeom prst="rect">
            <a:avLst/>
          </a:prstGeom>
        </p:spPr>
      </p:pic>
      <p:pic>
        <p:nvPicPr>
          <p:cNvPr id="4" name="Picture 3" descr="p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914400"/>
            <a:ext cx="4419600" cy="2895600"/>
          </a:xfrm>
          <a:prstGeom prst="rect">
            <a:avLst/>
          </a:prstGeom>
        </p:spPr>
      </p:pic>
      <p:pic>
        <p:nvPicPr>
          <p:cNvPr id="5" name="Picture 4" descr="প্যাট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38200"/>
            <a:ext cx="4724400" cy="2971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4876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নিচের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চিত্র</a:t>
            </a:r>
            <a:r>
              <a:rPr lang="en-US" sz="4000" dirty="0" smtClean="0"/>
              <a:t> </a:t>
            </a:r>
            <a:r>
              <a:rPr lang="en-US" sz="4000" dirty="0" err="1" smtClean="0"/>
              <a:t>লক্ষ্য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কর</a:t>
            </a:r>
            <a:r>
              <a:rPr lang="en-US" sz="4000" dirty="0" smtClean="0"/>
              <a:t>:-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0"/>
            <a:ext cx="33528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/>
              <a:t>প্যাটার্ন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0"/>
            <a:ext cx="50292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পাঠ</a:t>
            </a:r>
            <a:r>
              <a:rPr lang="en-US" sz="6000" dirty="0" smtClean="0"/>
              <a:t> </a:t>
            </a:r>
            <a:r>
              <a:rPr lang="en-US" sz="6000" dirty="0" err="1" smtClean="0"/>
              <a:t>শিরোনাম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1447800"/>
            <a:ext cx="5105400" cy="186204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1500" dirty="0" err="1" smtClean="0"/>
              <a:t>প্যাটার্ন</a:t>
            </a:r>
            <a:endParaRPr lang="en-US" sz="115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886200"/>
            <a:ext cx="9144000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বিশেষ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পাঠ</a:t>
            </a:r>
            <a:r>
              <a:rPr lang="en-US" sz="4400" dirty="0" smtClean="0"/>
              <a:t>:-</a:t>
            </a:r>
          </a:p>
          <a:p>
            <a:r>
              <a:rPr lang="en-US" sz="4400" dirty="0" err="1" smtClean="0"/>
              <a:t>সংখ্যা</a:t>
            </a:r>
            <a:r>
              <a:rPr lang="en-US" sz="4400" dirty="0" smtClean="0"/>
              <a:t> </a:t>
            </a:r>
            <a:r>
              <a:rPr lang="en-US" sz="4400" dirty="0" err="1" smtClean="0"/>
              <a:t>শ্রেণির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পরবর্তী</a:t>
            </a:r>
            <a:r>
              <a:rPr lang="en-US" sz="4400" dirty="0" smtClean="0"/>
              <a:t> </a:t>
            </a:r>
            <a:r>
              <a:rPr lang="en-US" sz="4400" dirty="0" err="1" smtClean="0"/>
              <a:t>সংখ্যা</a:t>
            </a:r>
            <a:r>
              <a:rPr lang="en-US" sz="4400" dirty="0" smtClean="0"/>
              <a:t> </a:t>
            </a:r>
            <a:r>
              <a:rPr lang="en-US" sz="4400" dirty="0" err="1" smtClean="0"/>
              <a:t>নির্ণয়ঃ</a:t>
            </a:r>
            <a:r>
              <a:rPr lang="en-US" sz="4400" dirty="0" smtClean="0"/>
              <a:t>-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51837"/>
            <a:ext cx="8686800" cy="35394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পাঠ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শেষে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শিক্ষার্থীরা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:-</a:t>
            </a:r>
          </a:p>
          <a:p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(১)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প্যাটার্ন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কী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তা</a:t>
            </a:r>
            <a:r>
              <a:rPr lang="bn-BD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ব্যাখ্যা করতে পারবে ।</a:t>
            </a:r>
          </a:p>
          <a:p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(২)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আরোপিত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শর্তানুযায়ী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সহজ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রৈখিক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প্যাটার্ন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লিখতে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বর্ণনা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করতে পারবে ।</a:t>
            </a:r>
          </a:p>
          <a:p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(৩)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রৈখিক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প্যাটার্নের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পরবর্তী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পদসমূহ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নির্ণয়</a:t>
            </a:r>
            <a:r>
              <a:rPr lang="bn-BD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করতে পারবে ।</a:t>
            </a:r>
          </a:p>
          <a:p>
            <a:endParaRPr lang="en-US" sz="32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228600"/>
            <a:ext cx="3581400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শিখনফল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04800" y="304800"/>
            <a:ext cx="2114550" cy="1704975"/>
            <a:chOff x="-304800" y="304800"/>
            <a:chExt cx="2114550" cy="1704975"/>
          </a:xfrm>
        </p:grpSpPr>
        <p:pic>
          <p:nvPicPr>
            <p:cNvPr id="3" name="Picture 2" descr="animated-bird-image-2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838200"/>
              <a:ext cx="1276350" cy="942975"/>
            </a:xfrm>
            <a:prstGeom prst="rect">
              <a:avLst/>
            </a:prstGeom>
          </p:spPr>
        </p:pic>
        <p:pic>
          <p:nvPicPr>
            <p:cNvPr id="5" name="Picture 4" descr="animated-bird-image-2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04800" y="1066800"/>
              <a:ext cx="1276350" cy="942975"/>
            </a:xfrm>
            <a:prstGeom prst="rect">
              <a:avLst/>
            </a:prstGeom>
          </p:spPr>
        </p:pic>
        <p:pic>
          <p:nvPicPr>
            <p:cNvPr id="6" name="Picture 5" descr="animated-bird-image-2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4800"/>
              <a:ext cx="1276350" cy="942975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905000" y="0"/>
            <a:ext cx="2952750" cy="2009775"/>
            <a:chOff x="1905000" y="0"/>
            <a:chExt cx="2952750" cy="2009775"/>
          </a:xfrm>
        </p:grpSpPr>
        <p:pic>
          <p:nvPicPr>
            <p:cNvPr id="8" name="Picture 7" descr="animated-bird-image-2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1400" y="990600"/>
              <a:ext cx="1276350" cy="942975"/>
            </a:xfrm>
            <a:prstGeom prst="rect">
              <a:avLst/>
            </a:prstGeom>
          </p:spPr>
        </p:pic>
        <p:pic>
          <p:nvPicPr>
            <p:cNvPr id="9" name="Picture 8" descr="animated-bird-image-2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0" y="533400"/>
              <a:ext cx="1276350" cy="942975"/>
            </a:xfrm>
            <a:prstGeom prst="rect">
              <a:avLst/>
            </a:prstGeom>
          </p:spPr>
        </p:pic>
        <p:pic>
          <p:nvPicPr>
            <p:cNvPr id="10" name="Picture 9" descr="animated-bird-image-2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4200" y="457200"/>
              <a:ext cx="1276350" cy="942975"/>
            </a:xfrm>
            <a:prstGeom prst="rect">
              <a:avLst/>
            </a:prstGeom>
          </p:spPr>
        </p:pic>
        <p:pic>
          <p:nvPicPr>
            <p:cNvPr id="11" name="Picture 10" descr="animated-bird-image-2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600" y="1066800"/>
              <a:ext cx="1276350" cy="942975"/>
            </a:xfrm>
            <a:prstGeom prst="rect">
              <a:avLst/>
            </a:prstGeom>
          </p:spPr>
        </p:pic>
        <p:pic>
          <p:nvPicPr>
            <p:cNvPr id="12" name="Picture 11" descr="animated-bird-image-2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800" y="0"/>
              <a:ext cx="1276350" cy="94297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334000" y="0"/>
            <a:ext cx="2952750" cy="2771775"/>
            <a:chOff x="5334000" y="0"/>
            <a:chExt cx="2952750" cy="2771775"/>
          </a:xfrm>
        </p:grpSpPr>
        <p:pic>
          <p:nvPicPr>
            <p:cNvPr id="4" name="Picture 3" descr="animated-bird-image-2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0200" y="0"/>
              <a:ext cx="1276350" cy="942975"/>
            </a:xfrm>
            <a:prstGeom prst="rect">
              <a:avLst/>
            </a:prstGeom>
          </p:spPr>
        </p:pic>
        <p:pic>
          <p:nvPicPr>
            <p:cNvPr id="7" name="Picture 6" descr="animated-bird-image-2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0" y="762000"/>
              <a:ext cx="1276350" cy="942975"/>
            </a:xfrm>
            <a:prstGeom prst="rect">
              <a:avLst/>
            </a:prstGeom>
          </p:spPr>
        </p:pic>
        <p:pic>
          <p:nvPicPr>
            <p:cNvPr id="13" name="Picture 12" descr="animated-bird-image-2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4600" y="1828800"/>
              <a:ext cx="1276350" cy="942975"/>
            </a:xfrm>
            <a:prstGeom prst="rect">
              <a:avLst/>
            </a:prstGeom>
          </p:spPr>
        </p:pic>
        <p:pic>
          <p:nvPicPr>
            <p:cNvPr id="14" name="Picture 13" descr="animated-bird-image-2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200" y="1143000"/>
              <a:ext cx="1276350" cy="942975"/>
            </a:xfrm>
            <a:prstGeom prst="rect">
              <a:avLst/>
            </a:prstGeom>
          </p:spPr>
        </p:pic>
        <p:pic>
          <p:nvPicPr>
            <p:cNvPr id="15" name="Picture 14" descr="animated-bird-image-2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7400" y="1295400"/>
              <a:ext cx="1276350" cy="942975"/>
            </a:xfrm>
            <a:prstGeom prst="rect">
              <a:avLst/>
            </a:prstGeom>
          </p:spPr>
        </p:pic>
        <p:pic>
          <p:nvPicPr>
            <p:cNvPr id="16" name="Picture 15" descr="animated-bird-image-2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3600" y="533400"/>
              <a:ext cx="1276350" cy="942975"/>
            </a:xfrm>
            <a:prstGeom prst="rect">
              <a:avLst/>
            </a:prstGeom>
          </p:spPr>
        </p:pic>
        <p:pic>
          <p:nvPicPr>
            <p:cNvPr id="17" name="Picture 16" descr="animated-bird-image-2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0400" y="1676400"/>
              <a:ext cx="1276350" cy="942975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609600" y="1981200"/>
            <a:ext cx="457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৩</a:t>
            </a:r>
            <a:endParaRPr lang="en-US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7391400" y="2438400"/>
            <a:ext cx="457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৭</a:t>
            </a:r>
            <a:endParaRPr lang="en-US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3581400" y="1981200"/>
            <a:ext cx="457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৫</a:t>
            </a:r>
            <a:endParaRPr lang="en-US" sz="32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152400" y="3276600"/>
            <a:ext cx="8991600" cy="3416320"/>
            <a:chOff x="152400" y="3276600"/>
            <a:chExt cx="8991600" cy="3416320"/>
          </a:xfrm>
        </p:grpSpPr>
        <p:sp>
          <p:nvSpPr>
            <p:cNvPr id="23" name="TextBox 22"/>
            <p:cNvSpPr txBox="1"/>
            <p:nvPr/>
          </p:nvSpPr>
          <p:spPr>
            <a:xfrm>
              <a:off x="152400" y="3276600"/>
              <a:ext cx="89916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/>
                <a:t>প্যাটার্নটি</a:t>
              </a:r>
              <a:r>
                <a:rPr lang="en-US" sz="5400" dirty="0" smtClean="0"/>
                <a:t> হবে,৩,৫ ,৭------- </a:t>
              </a:r>
            </a:p>
            <a:p>
              <a:r>
                <a:rPr lang="en-US" sz="5400" dirty="0" smtClean="0"/>
                <a:t>      </a:t>
              </a:r>
              <a:r>
                <a:rPr lang="en-US" sz="5400" dirty="0" err="1" smtClean="0"/>
                <a:t>পার্থক্য</a:t>
              </a:r>
              <a:r>
                <a:rPr lang="en-US" sz="5400" dirty="0" smtClean="0"/>
                <a:t>-------২   ২</a:t>
              </a:r>
            </a:p>
            <a:p>
              <a:r>
                <a:rPr lang="en-US" sz="5400" dirty="0" err="1" smtClean="0"/>
                <a:t>অতএব,পরবর্তী</a:t>
              </a:r>
              <a:r>
                <a:rPr lang="en-US" sz="5400" dirty="0" smtClean="0"/>
                <a:t> </a:t>
              </a:r>
              <a:r>
                <a:rPr lang="en-US" sz="5400" dirty="0" err="1" smtClean="0"/>
                <a:t>সংখ্যাদুটি</a:t>
              </a:r>
              <a:r>
                <a:rPr lang="en-US" sz="5400" dirty="0" smtClean="0"/>
                <a:t> </a:t>
              </a:r>
              <a:r>
                <a:rPr lang="en-US" sz="5400" dirty="0" err="1" smtClean="0"/>
                <a:t>হবে</a:t>
              </a:r>
              <a:r>
                <a:rPr lang="en-US" sz="5400" dirty="0" smtClean="0"/>
                <a:t>,</a:t>
              </a:r>
            </a:p>
            <a:p>
              <a:r>
                <a:rPr lang="en-US" sz="5400" dirty="0" smtClean="0"/>
                <a:t>৭+২=৯ এবং৯+২=১১।</a:t>
              </a:r>
              <a:endParaRPr lang="en-US" sz="5400" dirty="0"/>
            </a:p>
          </p:txBody>
        </p:sp>
        <p:sp>
          <p:nvSpPr>
            <p:cNvPr id="29" name="Down Arrow 28"/>
            <p:cNvSpPr/>
            <p:nvPr/>
          </p:nvSpPr>
          <p:spPr>
            <a:xfrm rot="19010011" flipH="1">
              <a:off x="4617853" y="3761718"/>
              <a:ext cx="83386" cy="56760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/>
          </p:nvSpPr>
          <p:spPr>
            <a:xfrm rot="2790639">
              <a:off x="4942808" y="3816692"/>
              <a:ext cx="82335" cy="63747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562600" y="3810000"/>
              <a:ext cx="379445" cy="624322"/>
              <a:chOff x="5126320" y="2374184"/>
              <a:chExt cx="379445" cy="624322"/>
            </a:xfrm>
          </p:grpSpPr>
          <p:sp>
            <p:nvSpPr>
              <p:cNvPr id="31" name="Down Arrow 30"/>
              <p:cNvSpPr/>
              <p:nvPr/>
            </p:nvSpPr>
            <p:spPr>
              <a:xfrm rot="19353273">
                <a:off x="5126320" y="2391960"/>
                <a:ext cx="45719" cy="58562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wn Arrow 31"/>
              <p:cNvSpPr/>
              <p:nvPr/>
            </p:nvSpPr>
            <p:spPr>
              <a:xfrm rot="2507985">
                <a:off x="5460046" y="2374184"/>
                <a:ext cx="45719" cy="62432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381000" y="2667000"/>
            <a:ext cx="44958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কবুতরের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সংখ্যাগুলো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</a:t>
            </a:r>
            <a:r>
              <a:rPr lang="en-US" sz="2800" dirty="0" smtClean="0"/>
              <a:t>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9600"/>
            <a:ext cx="2667000" cy="1657350"/>
            <a:chOff x="0" y="3276600"/>
            <a:chExt cx="2667000" cy="1657350"/>
          </a:xfrm>
        </p:grpSpPr>
        <p:pic>
          <p:nvPicPr>
            <p:cNvPr id="3" name="Picture 2" descr="animated-bird-3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276600"/>
              <a:ext cx="1371600" cy="819150"/>
            </a:xfrm>
            <a:prstGeom prst="rect">
              <a:avLst/>
            </a:prstGeom>
          </p:spPr>
        </p:pic>
        <p:pic>
          <p:nvPicPr>
            <p:cNvPr id="4" name="Picture 3" descr="animated-bird-3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3276600"/>
              <a:ext cx="1371600" cy="819150"/>
            </a:xfrm>
            <a:prstGeom prst="rect">
              <a:avLst/>
            </a:prstGeom>
          </p:spPr>
        </p:pic>
        <p:pic>
          <p:nvPicPr>
            <p:cNvPr id="5" name="Picture 4" descr="animated-bird-3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114800"/>
              <a:ext cx="1371600" cy="819150"/>
            </a:xfrm>
            <a:prstGeom prst="rect">
              <a:avLst/>
            </a:prstGeom>
          </p:spPr>
        </p:pic>
        <p:pic>
          <p:nvPicPr>
            <p:cNvPr id="6" name="Picture 5" descr="animated-bird-3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4038600"/>
              <a:ext cx="1371600" cy="81915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895600" y="0"/>
            <a:ext cx="2895600" cy="2343150"/>
            <a:chOff x="2971800" y="3200400"/>
            <a:chExt cx="2895600" cy="2343150"/>
          </a:xfrm>
        </p:grpSpPr>
        <p:pic>
          <p:nvPicPr>
            <p:cNvPr id="8" name="Picture 7" descr="animated-bird-3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1800" y="3276600"/>
              <a:ext cx="1371600" cy="819150"/>
            </a:xfrm>
            <a:prstGeom prst="rect">
              <a:avLst/>
            </a:prstGeom>
          </p:spPr>
        </p:pic>
        <p:pic>
          <p:nvPicPr>
            <p:cNvPr id="9" name="Picture 8" descr="animated-bird-3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0" y="3200400"/>
              <a:ext cx="1371600" cy="819150"/>
            </a:xfrm>
            <a:prstGeom prst="rect">
              <a:avLst/>
            </a:prstGeom>
          </p:spPr>
        </p:pic>
        <p:pic>
          <p:nvPicPr>
            <p:cNvPr id="10" name="Picture 9" descr="animated-bird-3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5800" y="4724400"/>
              <a:ext cx="1371600" cy="819150"/>
            </a:xfrm>
            <a:prstGeom prst="rect">
              <a:avLst/>
            </a:prstGeom>
          </p:spPr>
        </p:pic>
        <p:pic>
          <p:nvPicPr>
            <p:cNvPr id="11" name="Picture 10" descr="animated-bird-3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0" y="4724400"/>
              <a:ext cx="1371600" cy="819150"/>
            </a:xfrm>
            <a:prstGeom prst="rect">
              <a:avLst/>
            </a:prstGeom>
          </p:spPr>
        </p:pic>
        <p:pic>
          <p:nvPicPr>
            <p:cNvPr id="12" name="Picture 11" descr="animated-bird-3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1800" y="3962400"/>
              <a:ext cx="1371600" cy="819150"/>
            </a:xfrm>
            <a:prstGeom prst="rect">
              <a:avLst/>
            </a:prstGeom>
          </p:spPr>
        </p:pic>
        <p:pic>
          <p:nvPicPr>
            <p:cNvPr id="13" name="Picture 12" descr="animated-bird-3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9600" y="3962400"/>
              <a:ext cx="1371600" cy="81915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943600" y="152400"/>
            <a:ext cx="2819400" cy="3333750"/>
            <a:chOff x="6019800" y="3200400"/>
            <a:chExt cx="2819400" cy="3333750"/>
          </a:xfrm>
        </p:grpSpPr>
        <p:pic>
          <p:nvPicPr>
            <p:cNvPr id="15" name="Picture 14" descr="animated-bird-3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9800" y="5715000"/>
              <a:ext cx="1371600" cy="819150"/>
            </a:xfrm>
            <a:prstGeom prst="rect">
              <a:avLst/>
            </a:prstGeom>
          </p:spPr>
        </p:pic>
        <p:pic>
          <p:nvPicPr>
            <p:cNvPr id="16" name="Picture 15" descr="animated-bird-3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7600" y="5715000"/>
              <a:ext cx="1371600" cy="819150"/>
            </a:xfrm>
            <a:prstGeom prst="rect">
              <a:avLst/>
            </a:prstGeom>
          </p:spPr>
        </p:pic>
        <p:pic>
          <p:nvPicPr>
            <p:cNvPr id="17" name="Picture 16" descr="animated-bird-3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9800" y="4876800"/>
              <a:ext cx="1371600" cy="819150"/>
            </a:xfrm>
            <a:prstGeom prst="rect">
              <a:avLst/>
            </a:prstGeom>
          </p:spPr>
        </p:pic>
        <p:pic>
          <p:nvPicPr>
            <p:cNvPr id="18" name="Picture 17" descr="animated-bird-3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7600" y="4876800"/>
              <a:ext cx="1371600" cy="819150"/>
            </a:xfrm>
            <a:prstGeom prst="rect">
              <a:avLst/>
            </a:prstGeom>
          </p:spPr>
        </p:pic>
        <p:pic>
          <p:nvPicPr>
            <p:cNvPr id="19" name="Picture 18" descr="animated-bird-3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9800" y="4038600"/>
              <a:ext cx="1371600" cy="819150"/>
            </a:xfrm>
            <a:prstGeom prst="rect">
              <a:avLst/>
            </a:prstGeom>
          </p:spPr>
        </p:pic>
        <p:pic>
          <p:nvPicPr>
            <p:cNvPr id="20" name="Picture 19" descr="animated-bird-3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9800" y="3200400"/>
              <a:ext cx="1371600" cy="819150"/>
            </a:xfrm>
            <a:prstGeom prst="rect">
              <a:avLst/>
            </a:prstGeom>
          </p:spPr>
        </p:pic>
        <p:pic>
          <p:nvPicPr>
            <p:cNvPr id="21" name="Picture 20" descr="animated-bird-3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7600" y="4038600"/>
              <a:ext cx="1371600" cy="819150"/>
            </a:xfrm>
            <a:prstGeom prst="rect">
              <a:avLst/>
            </a:prstGeom>
          </p:spPr>
        </p:pic>
        <p:pic>
          <p:nvPicPr>
            <p:cNvPr id="22" name="Picture 21" descr="animated-bird-3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1400" y="3200400"/>
              <a:ext cx="1371600" cy="819150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990600" y="2209800"/>
            <a:ext cx="4572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৪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4114800" y="2438400"/>
            <a:ext cx="4572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৬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7162800" y="2514600"/>
            <a:ext cx="4572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৮</a:t>
            </a:r>
            <a:endParaRPr lang="en-US" sz="32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152400" y="3276600"/>
            <a:ext cx="8991600" cy="3416320"/>
            <a:chOff x="152400" y="3276600"/>
            <a:chExt cx="8991600" cy="3416320"/>
          </a:xfrm>
        </p:grpSpPr>
        <p:sp>
          <p:nvSpPr>
            <p:cNvPr id="27" name="TextBox 26"/>
            <p:cNvSpPr txBox="1"/>
            <p:nvPr/>
          </p:nvSpPr>
          <p:spPr>
            <a:xfrm>
              <a:off x="152400" y="3276600"/>
              <a:ext cx="89916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/>
                <a:t>প্যাটার্নটি</a:t>
              </a:r>
              <a:r>
                <a:rPr lang="en-US" sz="5400" dirty="0" smtClean="0"/>
                <a:t> </a:t>
              </a:r>
              <a:r>
                <a:rPr lang="en-US" sz="5400" dirty="0" smtClean="0"/>
                <a:t>হবে,৪,৬ ,৮------- </a:t>
              </a:r>
              <a:endParaRPr lang="en-US" sz="5400" dirty="0" smtClean="0"/>
            </a:p>
            <a:p>
              <a:r>
                <a:rPr lang="en-US" sz="5400" dirty="0" smtClean="0"/>
                <a:t>      </a:t>
              </a:r>
              <a:r>
                <a:rPr lang="en-US" sz="5400" dirty="0" err="1" smtClean="0"/>
                <a:t>পার্থক্য</a:t>
              </a:r>
              <a:r>
                <a:rPr lang="en-US" sz="5400" dirty="0" smtClean="0"/>
                <a:t>-------২   ২</a:t>
              </a:r>
            </a:p>
            <a:p>
              <a:r>
                <a:rPr lang="en-US" sz="5400" dirty="0" err="1" smtClean="0"/>
                <a:t>অতএব,পরবর্তী</a:t>
              </a:r>
              <a:r>
                <a:rPr lang="en-US" sz="5400" dirty="0" smtClean="0"/>
                <a:t> </a:t>
              </a:r>
              <a:r>
                <a:rPr lang="en-US" sz="5400" dirty="0" err="1" smtClean="0"/>
                <a:t>সংখ্যাদুটি</a:t>
              </a:r>
              <a:r>
                <a:rPr lang="en-US" sz="5400" dirty="0" smtClean="0"/>
                <a:t> </a:t>
              </a:r>
              <a:r>
                <a:rPr lang="en-US" sz="5400" dirty="0" err="1" smtClean="0"/>
                <a:t>হবে</a:t>
              </a:r>
              <a:r>
                <a:rPr lang="en-US" sz="5400" dirty="0" smtClean="0"/>
                <a:t>,</a:t>
              </a:r>
            </a:p>
            <a:p>
              <a:r>
                <a:rPr lang="en-US" sz="5400" smtClean="0"/>
                <a:t>৮</a:t>
              </a:r>
              <a:r>
                <a:rPr lang="en-US" sz="5400" smtClean="0"/>
                <a:t>+২=১০ এবং১০+২=১২।</a:t>
              </a:r>
              <a:endParaRPr lang="en-US" sz="5400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562600" y="3810000"/>
              <a:ext cx="379445" cy="624322"/>
              <a:chOff x="5126320" y="2374184"/>
              <a:chExt cx="379445" cy="624322"/>
            </a:xfrm>
          </p:grpSpPr>
          <p:sp>
            <p:nvSpPr>
              <p:cNvPr id="33" name="Down Arrow 32"/>
              <p:cNvSpPr/>
              <p:nvPr/>
            </p:nvSpPr>
            <p:spPr>
              <a:xfrm rot="19353273">
                <a:off x="5126320" y="2391960"/>
                <a:ext cx="45719" cy="58562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wn Arrow 33"/>
              <p:cNvSpPr/>
              <p:nvPr/>
            </p:nvSpPr>
            <p:spPr>
              <a:xfrm rot="2507985">
                <a:off x="5460046" y="2374184"/>
                <a:ext cx="45719" cy="62432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648200" y="3810000"/>
              <a:ext cx="379445" cy="624322"/>
              <a:chOff x="5126320" y="2374184"/>
              <a:chExt cx="379445" cy="624322"/>
            </a:xfrm>
          </p:grpSpPr>
          <p:sp>
            <p:nvSpPr>
              <p:cNvPr id="36" name="Down Arrow 35"/>
              <p:cNvSpPr/>
              <p:nvPr/>
            </p:nvSpPr>
            <p:spPr>
              <a:xfrm rot="19353273">
                <a:off x="5126320" y="2391960"/>
                <a:ext cx="45719" cy="58562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wn Arrow 36"/>
              <p:cNvSpPr/>
              <p:nvPr/>
            </p:nvSpPr>
            <p:spPr>
              <a:xfrm rot="2507985">
                <a:off x="5460046" y="2374184"/>
                <a:ext cx="45719" cy="62432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0" y="2667000"/>
            <a:ext cx="38862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ময়ূরের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সংখ্যাগুলো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</a:t>
            </a:r>
            <a:r>
              <a:rPr lang="en-US" sz="2800" dirty="0" smtClean="0"/>
              <a:t>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0" y="0"/>
            <a:ext cx="1219200" cy="1371600"/>
            <a:chOff x="0" y="0"/>
            <a:chExt cx="990600" cy="1066800"/>
          </a:xfrm>
        </p:grpSpPr>
        <p:pic>
          <p:nvPicPr>
            <p:cNvPr id="13" name="Picture 12" descr="হাঁস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90600" cy="533400"/>
            </a:xfrm>
            <a:prstGeom prst="rect">
              <a:avLst/>
            </a:prstGeom>
          </p:spPr>
        </p:pic>
        <p:pic>
          <p:nvPicPr>
            <p:cNvPr id="16" name="Picture 15" descr="হাঁস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33400"/>
              <a:ext cx="990600" cy="533400"/>
            </a:xfrm>
            <a:prstGeom prst="rect">
              <a:avLst/>
            </a:prstGeom>
          </p:spPr>
        </p:pic>
      </p:grpSp>
      <p:grpSp>
        <p:nvGrpSpPr>
          <p:cNvPr id="91" name="Group 90"/>
          <p:cNvGrpSpPr/>
          <p:nvPr/>
        </p:nvGrpSpPr>
        <p:grpSpPr>
          <a:xfrm>
            <a:off x="1295400" y="0"/>
            <a:ext cx="2133600" cy="1905000"/>
            <a:chOff x="1295400" y="0"/>
            <a:chExt cx="2133600" cy="1143000"/>
          </a:xfrm>
        </p:grpSpPr>
        <p:pic>
          <p:nvPicPr>
            <p:cNvPr id="17" name="Picture 16" descr="হাঁস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0"/>
              <a:ext cx="1066800" cy="609600"/>
            </a:xfrm>
            <a:prstGeom prst="rect">
              <a:avLst/>
            </a:prstGeom>
          </p:spPr>
        </p:pic>
        <p:pic>
          <p:nvPicPr>
            <p:cNvPr id="19" name="Picture 18" descr="হাঁস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2200" y="0"/>
              <a:ext cx="1066800" cy="533400"/>
            </a:xfrm>
            <a:prstGeom prst="rect">
              <a:avLst/>
            </a:prstGeom>
          </p:spPr>
        </p:pic>
        <p:pic>
          <p:nvPicPr>
            <p:cNvPr id="20" name="Picture 19" descr="হাঁস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609600"/>
              <a:ext cx="1066800" cy="533400"/>
            </a:xfrm>
            <a:prstGeom prst="rect">
              <a:avLst/>
            </a:prstGeom>
          </p:spPr>
        </p:pic>
        <p:pic>
          <p:nvPicPr>
            <p:cNvPr id="22" name="Picture 21" descr="হাঁস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2200" y="533400"/>
              <a:ext cx="1066800" cy="609600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3581400" y="0"/>
            <a:ext cx="2057400" cy="2667000"/>
            <a:chOff x="3733800" y="0"/>
            <a:chExt cx="1905000" cy="1600200"/>
          </a:xfrm>
        </p:grpSpPr>
        <p:pic>
          <p:nvPicPr>
            <p:cNvPr id="18" name="Picture 17" descr="হাঁস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3800" y="0"/>
              <a:ext cx="990600" cy="533400"/>
            </a:xfrm>
            <a:prstGeom prst="rect">
              <a:avLst/>
            </a:prstGeom>
          </p:spPr>
        </p:pic>
        <p:pic>
          <p:nvPicPr>
            <p:cNvPr id="21" name="Picture 20" descr="হাঁস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3800" y="533400"/>
              <a:ext cx="990600" cy="533400"/>
            </a:xfrm>
            <a:prstGeom prst="rect">
              <a:avLst/>
            </a:prstGeom>
          </p:spPr>
        </p:pic>
        <p:pic>
          <p:nvPicPr>
            <p:cNvPr id="23" name="Picture 22" descr="হাঁস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400" y="533400"/>
              <a:ext cx="914400" cy="533400"/>
            </a:xfrm>
            <a:prstGeom prst="rect">
              <a:avLst/>
            </a:prstGeom>
          </p:spPr>
        </p:pic>
        <p:pic>
          <p:nvPicPr>
            <p:cNvPr id="24" name="Picture 23" descr="হাঁস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400" y="0"/>
              <a:ext cx="914400" cy="533400"/>
            </a:xfrm>
            <a:prstGeom prst="rect">
              <a:avLst/>
            </a:prstGeom>
          </p:spPr>
        </p:pic>
        <p:pic>
          <p:nvPicPr>
            <p:cNvPr id="25" name="Picture 24" descr="হাঁস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3800" y="1066800"/>
              <a:ext cx="990600" cy="533400"/>
            </a:xfrm>
            <a:prstGeom prst="rect">
              <a:avLst/>
            </a:prstGeom>
          </p:spPr>
        </p:pic>
        <p:pic>
          <p:nvPicPr>
            <p:cNvPr id="27" name="Picture 26" descr="হাঁস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400" y="1066800"/>
              <a:ext cx="914400" cy="533400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5943600" y="152400"/>
            <a:ext cx="2895600" cy="2971800"/>
            <a:chOff x="6096000" y="0"/>
            <a:chExt cx="2743200" cy="2133600"/>
          </a:xfrm>
        </p:grpSpPr>
        <p:pic>
          <p:nvPicPr>
            <p:cNvPr id="26" name="Picture 25" descr="হাঁস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4800" y="0"/>
              <a:ext cx="914400" cy="533400"/>
            </a:xfrm>
            <a:prstGeom prst="rect">
              <a:avLst/>
            </a:prstGeom>
          </p:spPr>
        </p:pic>
        <p:pic>
          <p:nvPicPr>
            <p:cNvPr id="28" name="Picture 27" descr="হাঁস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0"/>
              <a:ext cx="914400" cy="533400"/>
            </a:xfrm>
            <a:prstGeom prst="rect">
              <a:avLst/>
            </a:prstGeom>
          </p:spPr>
        </p:pic>
        <p:pic>
          <p:nvPicPr>
            <p:cNvPr id="29" name="Picture 28" descr="হাঁস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0400" y="0"/>
              <a:ext cx="914400" cy="533400"/>
            </a:xfrm>
            <a:prstGeom prst="rect">
              <a:avLst/>
            </a:prstGeom>
          </p:spPr>
        </p:pic>
        <p:pic>
          <p:nvPicPr>
            <p:cNvPr id="30" name="Picture 29" descr="হাঁস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533400"/>
              <a:ext cx="914400" cy="533400"/>
            </a:xfrm>
            <a:prstGeom prst="rect">
              <a:avLst/>
            </a:prstGeom>
          </p:spPr>
        </p:pic>
        <p:pic>
          <p:nvPicPr>
            <p:cNvPr id="31" name="Picture 30" descr="হাঁস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0400" y="533400"/>
              <a:ext cx="914400" cy="533400"/>
            </a:xfrm>
            <a:prstGeom prst="rect">
              <a:avLst/>
            </a:prstGeom>
          </p:spPr>
        </p:pic>
        <p:pic>
          <p:nvPicPr>
            <p:cNvPr id="32" name="Picture 31" descr="হাঁস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4800" y="533400"/>
              <a:ext cx="914400" cy="533400"/>
            </a:xfrm>
            <a:prstGeom prst="rect">
              <a:avLst/>
            </a:prstGeom>
          </p:spPr>
        </p:pic>
        <p:pic>
          <p:nvPicPr>
            <p:cNvPr id="33" name="Picture 32" descr="হাঁস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0400" y="1066800"/>
              <a:ext cx="914400" cy="533400"/>
            </a:xfrm>
            <a:prstGeom prst="rect">
              <a:avLst/>
            </a:prstGeom>
          </p:spPr>
        </p:pic>
        <p:pic>
          <p:nvPicPr>
            <p:cNvPr id="34" name="Picture 33" descr="হাঁস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1066800"/>
              <a:ext cx="914400" cy="533400"/>
            </a:xfrm>
            <a:prstGeom prst="rect">
              <a:avLst/>
            </a:prstGeom>
          </p:spPr>
        </p:pic>
        <p:pic>
          <p:nvPicPr>
            <p:cNvPr id="35" name="Picture 34" descr="হাঁস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1600200"/>
              <a:ext cx="914400" cy="533400"/>
            </a:xfrm>
            <a:prstGeom prst="rect">
              <a:avLst/>
            </a:prstGeom>
          </p:spPr>
        </p:pic>
        <p:pic>
          <p:nvPicPr>
            <p:cNvPr id="36" name="Picture 35" descr="হাঁস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4800" y="1066800"/>
              <a:ext cx="914400" cy="533400"/>
            </a:xfrm>
            <a:prstGeom prst="rect">
              <a:avLst/>
            </a:prstGeom>
          </p:spPr>
        </p:pic>
      </p:grpSp>
      <p:sp>
        <p:nvSpPr>
          <p:cNvPr id="84" name="TextBox 83"/>
          <p:cNvSpPr txBox="1"/>
          <p:nvPr/>
        </p:nvSpPr>
        <p:spPr>
          <a:xfrm>
            <a:off x="7162800" y="26670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২০</a:t>
            </a:r>
            <a:endParaRPr lang="en-US" sz="3200" dirty="0"/>
          </a:p>
        </p:txBody>
      </p:sp>
      <p:sp>
        <p:nvSpPr>
          <p:cNvPr id="85" name="TextBox 84"/>
          <p:cNvSpPr txBox="1"/>
          <p:nvPr/>
        </p:nvSpPr>
        <p:spPr>
          <a:xfrm>
            <a:off x="4191000" y="2667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১২</a:t>
            </a:r>
            <a:endParaRPr lang="en-US" sz="3200" dirty="0"/>
          </a:p>
        </p:txBody>
      </p:sp>
      <p:sp>
        <p:nvSpPr>
          <p:cNvPr id="86" name="TextBox 85"/>
          <p:cNvSpPr txBox="1"/>
          <p:nvPr/>
        </p:nvSpPr>
        <p:spPr>
          <a:xfrm>
            <a:off x="2133600" y="18288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৮</a:t>
            </a:r>
            <a:endParaRPr lang="en-US" sz="3200" dirty="0"/>
          </a:p>
        </p:txBody>
      </p:sp>
      <p:sp>
        <p:nvSpPr>
          <p:cNvPr id="87" name="TextBox 86"/>
          <p:cNvSpPr txBox="1"/>
          <p:nvPr/>
        </p:nvSpPr>
        <p:spPr>
          <a:xfrm>
            <a:off x="304800" y="1676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৪</a:t>
            </a:r>
            <a:endParaRPr lang="en-US" sz="32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152400" y="3276600"/>
            <a:ext cx="8991600" cy="3416320"/>
            <a:chOff x="152400" y="3276600"/>
            <a:chExt cx="8991600" cy="3416320"/>
          </a:xfrm>
        </p:grpSpPr>
        <p:sp>
          <p:nvSpPr>
            <p:cNvPr id="38" name="TextBox 37"/>
            <p:cNvSpPr txBox="1"/>
            <p:nvPr/>
          </p:nvSpPr>
          <p:spPr>
            <a:xfrm>
              <a:off x="152400" y="3276600"/>
              <a:ext cx="89916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/>
                <a:t>প্যাটার্নটি</a:t>
              </a:r>
              <a:r>
                <a:rPr lang="en-US" sz="5400" dirty="0" smtClean="0"/>
                <a:t> হবে,৪,৮ ,১২,২০----- </a:t>
              </a:r>
            </a:p>
            <a:p>
              <a:r>
                <a:rPr lang="en-US" sz="5400" dirty="0" smtClean="0"/>
                <a:t> </a:t>
              </a:r>
              <a:r>
                <a:rPr lang="en-US" sz="2400" dirty="0" err="1" smtClean="0"/>
                <a:t>পাশাপাশি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দুটি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পদের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যোগফল</a:t>
              </a:r>
              <a:r>
                <a:rPr lang="en-US" sz="2400" dirty="0" smtClean="0"/>
                <a:t>:</a:t>
              </a:r>
              <a:r>
                <a:rPr lang="en-US" sz="4800" dirty="0" smtClean="0"/>
                <a:t>-</a:t>
              </a:r>
              <a:r>
                <a:rPr lang="en-US" sz="5400" dirty="0" smtClean="0"/>
                <a:t>১২ ২০ ৩২</a:t>
              </a:r>
            </a:p>
            <a:p>
              <a:r>
                <a:rPr lang="en-US" sz="5400" dirty="0" err="1" smtClean="0"/>
                <a:t>অতএব,পরবর্তী</a:t>
              </a:r>
              <a:r>
                <a:rPr lang="en-US" sz="5400" dirty="0" smtClean="0"/>
                <a:t> </a:t>
              </a:r>
              <a:r>
                <a:rPr lang="en-US" sz="5400" dirty="0" err="1" smtClean="0"/>
                <a:t>সংখ্যাদুটি</a:t>
              </a:r>
              <a:r>
                <a:rPr lang="en-US" sz="5400" dirty="0" smtClean="0"/>
                <a:t> </a:t>
              </a:r>
              <a:r>
                <a:rPr lang="en-US" sz="5400" dirty="0" err="1" smtClean="0"/>
                <a:t>হবে</a:t>
              </a:r>
              <a:r>
                <a:rPr lang="en-US" sz="5400" dirty="0" smtClean="0"/>
                <a:t>,</a:t>
              </a:r>
            </a:p>
            <a:p>
              <a:r>
                <a:rPr lang="en-US" sz="5400" dirty="0" smtClean="0"/>
                <a:t>২০+৩২=৫২এবং৫২+৩২=৮৪।</a:t>
              </a:r>
              <a:endParaRPr lang="en-US" sz="5400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562600" y="3810000"/>
              <a:ext cx="379445" cy="624322"/>
              <a:chOff x="5126320" y="2374184"/>
              <a:chExt cx="379445" cy="624322"/>
            </a:xfrm>
          </p:grpSpPr>
          <p:sp>
            <p:nvSpPr>
              <p:cNvPr id="44" name="Down Arrow 43"/>
              <p:cNvSpPr/>
              <p:nvPr/>
            </p:nvSpPr>
            <p:spPr>
              <a:xfrm rot="19353273">
                <a:off x="5126320" y="2391960"/>
                <a:ext cx="45719" cy="58562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Down Arrow 44"/>
              <p:cNvSpPr/>
              <p:nvPr/>
            </p:nvSpPr>
            <p:spPr>
              <a:xfrm rot="2507985">
                <a:off x="5460046" y="2374184"/>
                <a:ext cx="45719" cy="62432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648200" y="3810000"/>
              <a:ext cx="379445" cy="624322"/>
              <a:chOff x="5126320" y="2374184"/>
              <a:chExt cx="379445" cy="624322"/>
            </a:xfrm>
          </p:grpSpPr>
          <p:sp>
            <p:nvSpPr>
              <p:cNvPr id="47" name="Down Arrow 46"/>
              <p:cNvSpPr/>
              <p:nvPr/>
            </p:nvSpPr>
            <p:spPr>
              <a:xfrm rot="19353273">
                <a:off x="5126320" y="2391960"/>
                <a:ext cx="45719" cy="58562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Down Arrow 47"/>
              <p:cNvSpPr/>
              <p:nvPr/>
            </p:nvSpPr>
            <p:spPr>
              <a:xfrm rot="2507985">
                <a:off x="5460046" y="2374184"/>
                <a:ext cx="45719" cy="62432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6553200" y="3886200"/>
              <a:ext cx="379445" cy="624322"/>
              <a:chOff x="5126320" y="2374184"/>
              <a:chExt cx="379445" cy="624322"/>
            </a:xfrm>
          </p:grpSpPr>
          <p:sp>
            <p:nvSpPr>
              <p:cNvPr id="50" name="Down Arrow 49"/>
              <p:cNvSpPr/>
              <p:nvPr/>
            </p:nvSpPr>
            <p:spPr>
              <a:xfrm rot="19353273">
                <a:off x="5126320" y="2391960"/>
                <a:ext cx="45719" cy="58562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Down Arrow 50"/>
              <p:cNvSpPr/>
              <p:nvPr/>
            </p:nvSpPr>
            <p:spPr>
              <a:xfrm rot="2507985">
                <a:off x="5460046" y="2374184"/>
                <a:ext cx="45719" cy="62432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0" y="2667000"/>
            <a:ext cx="3810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হাঁসের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সংখ্যাগুলো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</a:t>
            </a:r>
            <a:r>
              <a:rPr lang="en-US" sz="2800" dirty="0" smtClean="0"/>
              <a:t>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432</Words>
  <Application>Microsoft Office PowerPoint</Application>
  <PresentationFormat>On-screen Show (4:3)</PresentationFormat>
  <Paragraphs>97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Elysium</dc:creator>
  <cp:lastModifiedBy>Corporate Edition</cp:lastModifiedBy>
  <cp:revision>82</cp:revision>
  <dcterms:created xsi:type="dcterms:W3CDTF">2006-08-16T00:00:00Z</dcterms:created>
  <dcterms:modified xsi:type="dcterms:W3CDTF">2021-07-06T09:01:29Z</dcterms:modified>
</cp:coreProperties>
</file>