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6" r:id="rId2"/>
    <p:sldId id="363" r:id="rId3"/>
    <p:sldId id="364" r:id="rId4"/>
    <p:sldId id="304" r:id="rId5"/>
    <p:sldId id="299" r:id="rId6"/>
    <p:sldId id="300" r:id="rId7"/>
    <p:sldId id="301" r:id="rId8"/>
    <p:sldId id="359" r:id="rId9"/>
    <p:sldId id="365" r:id="rId10"/>
    <p:sldId id="361" r:id="rId11"/>
    <p:sldId id="346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71C2-53E5-428A-A6E9-BEAE881B8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1C6CD-E498-42BF-9B7C-E94F384D9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C8899-BBDB-49A7-8AA9-D5FAF77F1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1932B-0045-4050-85D3-C3916A42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5EF78-6DCF-445F-A2FC-9073A5E8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829-D608-46A3-891B-FA5A3024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736D6-E312-45F3-8BDF-877B26B9B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3E4DB-5D11-4727-851B-5AD621F3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CD24B-1E0E-4AB2-BD35-816BCC95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0ECAE-7941-4E8D-95EC-39B063A3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4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565D2-094D-493C-A385-0DD4D686F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4C2D3-3571-4D8E-8DB3-3A406FE1D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2B417-72F8-44F6-8F9D-7C14DB23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FCC71-62F7-4AC2-A6DE-572C167D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A083C-1B8B-4C0A-85C5-6918F7A1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1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6D70A-4F1E-4CE6-93E9-5DC400BE0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B32C9-F976-4DFA-9445-EB7B10B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A7AE6-EAE1-479F-A332-7B41A800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3163D-5C5A-4BC7-8A72-D5E44296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339D-866A-421E-AED9-5835190C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6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F16D-B8CE-4310-A8E4-2AE625088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673C6-F836-46F5-8A05-E42A93442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7A467-B884-48AE-8CE9-7074693D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A9AE-8F2B-4DD9-B8EA-69F7DBC7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F542-BD30-4410-9E42-6CDC99E3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2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7ED5-CE28-460C-AF82-26B3D61D5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BCB73-23EA-4EEF-A2EF-AFFD96CBA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D4D75-AEBE-41D8-A0AA-54CA7B044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C2EEC-EB4E-4845-8833-5414187E8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473AC-574D-4B50-BE7B-4C16A076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84A98-1605-452B-8470-EF52BE4E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1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5F1C8-D4FD-45CF-AA8E-67A80983A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E39A3-A4A0-41EB-AE08-16CB27EB2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2EE20-7867-44F6-AD84-6A5F02F84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6FB27-066E-47FC-B509-C02268A8A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FCE95C-BE16-42A4-8FE2-FB476E080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AEA4D-C720-43D9-9774-3CA933D2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1AC5A-86F4-4CCF-9140-E703864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02812F-2FFD-4E0B-AD97-71F5A31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8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505B7-2B8C-4E07-8B06-43851D75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33A262-A5D6-40DA-BB9C-C6A5251B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9C895F-2002-4414-B57F-B62F1577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D5CDC-B17A-44CA-AF08-829F5C92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2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A524D-4E2A-4F62-B08F-B9F6F352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68500-56D6-424F-A351-ACB2C28A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A9F19-7B0C-475F-B465-7143A9E3B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9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CB24C-FBF4-4A6E-B2DF-AC8CCA1F1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8573-4928-48E5-B5C3-5204D78E4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D2340-A249-4592-A548-D9D3FA912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4E891-BB1F-417F-9A39-E7B0E069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1BE73-8161-47A6-A144-3631EC46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02FB4-F772-45C6-A839-806B0786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3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9762-ED2B-455D-BCD6-F12D7E13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59027-30DC-4D16-9F4B-7F2D0B12F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FC3B3-ED3C-4857-BA48-185DE72C5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F74A6-0B96-49F7-827E-570F184E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3BDD7-0A8C-453B-A73E-3923D73E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CE52D-3971-42BC-81A6-A13E9521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8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2AAC9D-012F-4F68-899F-CDC706064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36FFF-A43A-4D35-902E-FBD5D0D6F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684BE-8F89-4C57-9F32-C6F021E57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FACA4-C47F-4A94-BA69-DB0C701F9406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7B5E8-930F-45C6-BACE-93C523BC8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B78B4-B157-405A-AB8E-7EFD4142E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4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07230B18-57FC-4F7C-9E81-9DCC06939E1E}"/>
              </a:ext>
            </a:extLst>
          </p:cNvPr>
          <p:cNvSpPr txBox="1"/>
          <p:nvPr/>
        </p:nvSpPr>
        <p:spPr>
          <a:xfrm>
            <a:off x="1404732" y="447960"/>
            <a:ext cx="9144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28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বিসমিল্লাহির রাহমানির রাহিম</a:t>
            </a:r>
            <a:endParaRPr lang="en-US" sz="2800" kern="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algn="ctr" defTabSz="685800">
              <a:defRPr/>
            </a:pPr>
            <a:r>
              <a:rPr lang="en-US" sz="3600" kern="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মুগদাপাড়া কাজী জাফর আহম্মদ উচ্চ বিদ্যালয় কর্তৃক আয়োজিত অনলাইন ক্লাশে </a:t>
            </a:r>
          </a:p>
          <a:p>
            <a:pPr algn="ctr" defTabSz="685800">
              <a:defRPr/>
            </a:pPr>
            <a:r>
              <a:rPr lang="en-US" sz="8000" b="1" kern="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3600" b="1" kern="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400" kern="0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D489DF-047E-4178-8C18-0B1FB0DC6517}"/>
              </a:ext>
            </a:extLst>
          </p:cNvPr>
          <p:cNvSpPr txBox="1"/>
          <p:nvPr/>
        </p:nvSpPr>
        <p:spPr>
          <a:xfrm>
            <a:off x="954305" y="3659015"/>
            <a:ext cx="426468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32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মোঃ আলম চাঁন</a:t>
            </a:r>
          </a:p>
          <a:p>
            <a:pPr algn="ctr" defTabSz="685800">
              <a:defRPr/>
            </a:pPr>
            <a:r>
              <a:rPr lang="en-US" sz="32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	</a:t>
            </a:r>
          </a:p>
          <a:p>
            <a:pPr algn="ctr" defTabSz="685800">
              <a:defRPr/>
            </a:pPr>
            <a:r>
              <a:rPr lang="en-US" sz="3200" kern="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মুগদাপাড়া কাজী জাফর আহম্মদ উচ্চ বিদ্যালয়</a:t>
            </a:r>
            <a:endParaRPr lang="en-US" sz="3200" kern="0" dirty="0">
              <a:solidFill>
                <a:prstClr val="black"/>
              </a:solidFill>
              <a:latin typeface="Tw Cen MT" panose="020B0602020104020603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743B06-C6BE-4845-9335-B7AF58124776}"/>
              </a:ext>
            </a:extLst>
          </p:cNvPr>
          <p:cNvGrpSpPr/>
          <p:nvPr/>
        </p:nvGrpSpPr>
        <p:grpSpPr>
          <a:xfrm>
            <a:off x="5815163" y="3403561"/>
            <a:ext cx="334264" cy="2286000"/>
            <a:chOff x="7421562" y="3277394"/>
            <a:chExt cx="458788" cy="42672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406F005-42CF-4C66-A484-C7080B50DAAA}"/>
                </a:ext>
              </a:extLst>
            </p:cNvPr>
            <p:cNvCxnSpPr/>
            <p:nvPr/>
          </p:nvCxnSpPr>
          <p:spPr>
            <a:xfrm rot="5400000">
              <a:off x="5555456" y="5371306"/>
              <a:ext cx="37338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6986049-F8EE-4534-89D2-326CBA060380}"/>
                </a:ext>
              </a:extLst>
            </p:cNvPr>
            <p:cNvCxnSpPr/>
            <p:nvPr/>
          </p:nvCxnSpPr>
          <p:spPr>
            <a:xfrm rot="5400000">
              <a:off x="5516562" y="5410200"/>
              <a:ext cx="4267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34BB7B6-FD52-4393-8681-B5D3FF35E3AD}"/>
                </a:ext>
              </a:extLst>
            </p:cNvPr>
            <p:cNvCxnSpPr/>
            <p:nvPr/>
          </p:nvCxnSpPr>
          <p:spPr>
            <a:xfrm rot="5400000">
              <a:off x="6012656" y="5424236"/>
              <a:ext cx="37338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7A5A7FF-D021-4CC7-9718-2AF404024D6D}"/>
                  </a:ext>
                </a:extLst>
              </p:cNvPr>
              <p:cNvSpPr txBox="1"/>
              <p:nvPr/>
            </p:nvSpPr>
            <p:spPr>
              <a:xfrm>
                <a:off x="6849696" y="3515138"/>
                <a:ext cx="4878478" cy="2554545"/>
              </a:xfrm>
              <a:prstGeom prst="rect">
                <a:avLst/>
              </a:prstGeom>
              <a:noFill/>
              <a:ln>
                <a:solidFill>
                  <a:sysClr val="window" lastClr="FFFFFF"/>
                </a:solidFill>
              </a:ln>
            </p:spPr>
            <p:txBody>
              <a:bodyPr wrap="square">
                <a:spAutoFit/>
              </a:bodyPr>
              <a:lstStyle/>
              <a:p>
                <a:pPr algn="ctr" defTabSz="818982">
                  <a:defRPr/>
                </a:pPr>
                <a:r>
                  <a:rPr lang="en-US" sz="3200" kern="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নবম-দশম  শ্রেণি </a:t>
                </a:r>
              </a:p>
              <a:p>
                <a:pPr algn="ctr" defTabSz="818982">
                  <a:defRPr/>
                </a:pPr>
                <a:r>
                  <a:rPr lang="en-US" sz="3200" kern="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 এসএসসি পরীক্ষার্থীদের জন্য</a:t>
                </a:r>
              </a:p>
              <a:p>
                <a:pPr algn="ctr" defTabSz="818982">
                  <a:defRPr/>
                </a:pPr>
                <a:r>
                  <a:rPr lang="en-US" sz="3200" kern="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 </a:t>
                </a:r>
                <a14:m>
                  <m:oMath xmlns:m="http://schemas.openxmlformats.org/officeDocument/2006/math">
                    <m:r>
                      <a:rPr lang="en-US" sz="32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∶ </m:t>
                    </m:r>
                  </m:oMath>
                </a14:m>
                <a:r>
                  <a:rPr lang="en-US" sz="3200" kern="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উচ্চতর গণিত</a:t>
                </a:r>
              </a:p>
              <a:p>
                <a:pPr algn="ctr" defTabSz="818982">
                  <a:defRPr/>
                </a:pPr>
                <a:r>
                  <a: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একাদশ অধ্যায় </a:t>
                </a:r>
                <a14:m>
                  <m:oMath xmlns:m="http://schemas.openxmlformats.org/officeDocument/2006/math">
                    <m:r>
                      <a:rPr lang="en-US" sz="32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∶ 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স্থানাঙ্ক জ্যামিতি  </a:t>
                </a:r>
              </a:p>
              <a:p>
                <a:pPr algn="ctr" defTabSz="818982">
                  <a:defRPr/>
                </a:pPr>
                <a:endParaRPr lang="en-US" sz="3200" kern="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7A5A7FF-D021-4CC7-9718-2AF404024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696" y="3515138"/>
                <a:ext cx="4878478" cy="2554545"/>
              </a:xfrm>
              <a:prstGeom prst="rect">
                <a:avLst/>
              </a:prstGeom>
              <a:blipFill>
                <a:blip r:embed="rId2"/>
                <a:stretch>
                  <a:fillRect t="-2850"/>
                </a:stretch>
              </a:blipFill>
              <a:ln>
                <a:solidFill>
                  <a:sysClr val="window" lastClr="FFFF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191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1E6EB4-594D-467E-BDFF-6F1A2183642D}"/>
                  </a:ext>
                </a:extLst>
              </p:cNvPr>
              <p:cNvSpPr txBox="1"/>
              <p:nvPr/>
            </p:nvSpPr>
            <p:spPr>
              <a:xfrm>
                <a:off x="536759" y="1844467"/>
                <a:ext cx="10737468" cy="29095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lnSpc>
                    <a:spcPct val="109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  <a:buSzPts val="1200"/>
                  <a:tabLst>
                    <a:tab pos="203835" algn="l"/>
                  </a:tabLst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1. Four vertices of a quadrilateral ABCD are A(1,2), B(3,3), C(4,7) and D(0,4).</a:t>
                </a:r>
              </a:p>
              <a:p>
                <a:pPr marR="0" lvl="0">
                  <a:lnSpc>
                    <a:spcPct val="109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  <a:buSzPts val="1200"/>
                  <a:tabLst>
                    <a:tab pos="203835" algn="l"/>
                  </a:tabLst>
                </a:pPr>
                <a:r>
                  <a:rPr lang="en-US" sz="3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A. AB=?				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i)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ii)3    iii)4</a:t>
                </a:r>
              </a:p>
              <a:p>
                <a:pPr marR="0" lvl="0">
                  <a:lnSpc>
                    <a:spcPct val="109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  <a:buSzPts val="1200"/>
                  <a:tabLst>
                    <a:tab pos="203835" algn="l"/>
                  </a:tabLst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	B. CD=?  		     i)4    ii)5    iii)6</a:t>
                </a:r>
              </a:p>
              <a:p>
                <a:pPr marR="0" lvl="0">
                  <a:lnSpc>
                    <a:spcPct val="109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  <a:buSzPts val="1200"/>
                  <a:tabLst>
                    <a:tab pos="203835" algn="l"/>
                  </a:tabLst>
                </a:pPr>
                <a:r>
                  <a:rPr lang="en-US" sz="3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C. Find the length of the two diagonals.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1E6EB4-594D-467E-BDFF-6F1A21836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9" y="1844467"/>
                <a:ext cx="10737468" cy="2909579"/>
              </a:xfrm>
              <a:prstGeom prst="rect">
                <a:avLst/>
              </a:prstGeom>
              <a:blipFill>
                <a:blip r:embed="rId2"/>
                <a:stretch>
                  <a:fillRect l="-1420" t="-2725" b="-5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17240A88-F7D7-47E8-B53F-1F9549772567}"/>
              </a:ext>
            </a:extLst>
          </p:cNvPr>
          <p:cNvSpPr/>
          <p:nvPr/>
        </p:nvSpPr>
        <p:spPr>
          <a:xfrm>
            <a:off x="3571704" y="161763"/>
            <a:ext cx="42372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1A71626-0275-4A9E-B4E5-9996DBBDDFD8}"/>
                  </a:ext>
                </a:extLst>
              </p:cNvPr>
              <p:cNvSpPr txBox="1"/>
              <p:nvPr/>
            </p:nvSpPr>
            <p:spPr>
              <a:xfrm>
                <a:off x="8606589" y="3007895"/>
                <a:ext cx="986590" cy="582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1A71626-0275-4A9E-B4E5-9996DBBDD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589" y="3007895"/>
                <a:ext cx="986590" cy="582724"/>
              </a:xfrm>
              <a:prstGeom prst="rect">
                <a:avLst/>
              </a:prstGeom>
              <a:blipFill>
                <a:blip r:embed="rId3"/>
                <a:stretch>
                  <a:fillRect r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405D19-D91C-4487-8B57-B8BC63D325DB}"/>
                  </a:ext>
                </a:extLst>
              </p:cNvPr>
              <p:cNvSpPr txBox="1"/>
              <p:nvPr/>
            </p:nvSpPr>
            <p:spPr>
              <a:xfrm>
                <a:off x="8637069" y="3546375"/>
                <a:ext cx="986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𝒊𝒊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405D19-D91C-4487-8B57-B8BC63D32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069" y="3546375"/>
                <a:ext cx="98659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1204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648898CC-8B16-400C-A486-AD98C81173B0}"/>
              </a:ext>
            </a:extLst>
          </p:cNvPr>
          <p:cNvSpPr/>
          <p:nvPr/>
        </p:nvSpPr>
        <p:spPr>
          <a:xfrm>
            <a:off x="3870663" y="1793289"/>
            <a:ext cx="2654424" cy="1635711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3C9CF87-23B2-4C3A-B1FB-5C3EB5AAB500}"/>
              </a:ext>
            </a:extLst>
          </p:cNvPr>
          <p:cNvSpPr/>
          <p:nvPr/>
        </p:nvSpPr>
        <p:spPr>
          <a:xfrm>
            <a:off x="3746379" y="3429000"/>
            <a:ext cx="2778708" cy="477175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A57729-9F52-41EC-B16C-59248BE77C76}"/>
              </a:ext>
            </a:extLst>
          </p:cNvPr>
          <p:cNvSpPr/>
          <p:nvPr/>
        </p:nvSpPr>
        <p:spPr>
          <a:xfrm>
            <a:off x="4873840" y="2219417"/>
            <a:ext cx="559293" cy="11363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40E5C8-ED97-4C07-8580-294FAF1B41A8}"/>
              </a:ext>
            </a:extLst>
          </p:cNvPr>
          <p:cNvCxnSpPr>
            <a:stCxn id="7" idx="0"/>
            <a:endCxn id="7" idx="2"/>
          </p:cNvCxnSpPr>
          <p:nvPr/>
        </p:nvCxnSpPr>
        <p:spPr>
          <a:xfrm>
            <a:off x="5153487" y="2219417"/>
            <a:ext cx="0" cy="11363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4BBF37C-FDA5-48FC-B6AA-D0C801333A22}"/>
              </a:ext>
            </a:extLst>
          </p:cNvPr>
          <p:cNvSpPr/>
          <p:nvPr/>
        </p:nvSpPr>
        <p:spPr>
          <a:xfrm>
            <a:off x="2960702" y="818965"/>
            <a:ext cx="4385569" cy="113634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84B35D-E2F8-4731-B56C-55F6BE5C79BA}"/>
              </a:ext>
            </a:extLst>
          </p:cNvPr>
          <p:cNvSpPr txBox="1"/>
          <p:nvPr/>
        </p:nvSpPr>
        <p:spPr>
          <a:xfrm>
            <a:off x="1109709" y="4548750"/>
            <a:ext cx="8966448" cy="7078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 Work:  Ex-11.1 (left all)</a:t>
            </a:r>
          </a:p>
        </p:txBody>
      </p:sp>
    </p:spTree>
    <p:extLst>
      <p:ext uri="{BB962C8B-B14F-4D97-AF65-F5344CB8AC3E}">
        <p14:creationId xmlns:p14="http://schemas.microsoft.com/office/powerpoint/2010/main" val="3336328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BE24E7-B0C4-480D-8776-FB38246628B9}"/>
              </a:ext>
            </a:extLst>
          </p:cNvPr>
          <p:cNvSpPr/>
          <p:nvPr/>
        </p:nvSpPr>
        <p:spPr>
          <a:xfrm>
            <a:off x="1006616" y="2071357"/>
            <a:ext cx="930094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600" b="1" dirty="0">
                <a:ln/>
                <a:solidFill>
                  <a:schemeClr val="accent1">
                    <a:lumMod val="60000"/>
                    <a:lumOff val="40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9547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A61057-0F18-443D-9E67-55BAC437866D}"/>
              </a:ext>
            </a:extLst>
          </p:cNvPr>
          <p:cNvSpPr txBox="1"/>
          <p:nvPr/>
        </p:nvSpPr>
        <p:spPr>
          <a:xfrm>
            <a:off x="839452" y="4617181"/>
            <a:ext cx="80047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এমন কি যে কাগজের উপর লিখা হয় এদের প্রত্যেকেই সমতল।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D9AAC1-F088-486C-AE91-6BF87E26E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263" y="1493160"/>
            <a:ext cx="2619375" cy="1743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314659-26C8-4428-AF92-070EB3B09E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34" y="1154243"/>
            <a:ext cx="2955073" cy="22185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BAB5E2-9007-4793-A80A-37C49BFD8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761" y="1079292"/>
            <a:ext cx="2636571" cy="22508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8A11BDB-985B-413E-800C-278BC09452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35" y="1199210"/>
            <a:ext cx="2563942" cy="213656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721B61-B190-4CA8-A935-DAF2F369638E}"/>
              </a:ext>
            </a:extLst>
          </p:cNvPr>
          <p:cNvSpPr txBox="1"/>
          <p:nvPr/>
        </p:nvSpPr>
        <p:spPr>
          <a:xfrm>
            <a:off x="723276" y="179803"/>
            <a:ext cx="6093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চিত্রগুলো লক্ষ কর-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40D5C7-8717-41B0-8A7F-7942DF470784}"/>
              </a:ext>
            </a:extLst>
          </p:cNvPr>
          <p:cNvSpPr txBox="1"/>
          <p:nvPr/>
        </p:nvSpPr>
        <p:spPr>
          <a:xfrm>
            <a:off x="876925" y="3890983"/>
            <a:ext cx="73526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একটি টেবিলের উপরিভাগ, ঘরের মেঝে, বইয়ের উপরিভাগ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8B4F7C-1CF0-45D4-80CD-3832ED171F0E}"/>
              </a:ext>
            </a:extLst>
          </p:cNvPr>
          <p:cNvSpPr txBox="1"/>
          <p:nvPr/>
        </p:nvSpPr>
        <p:spPr>
          <a:xfrm>
            <a:off x="809469" y="5479940"/>
            <a:ext cx="11272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আজকে আমরা সমতলে অবস্থিত কোনো নির্দিষ্ট বিন্দুর সঠিক অবস্থান </a:t>
            </a:r>
            <a:r>
              <a:rPr lang="en-US" sz="28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নির্ণয়ের কৌশল আলোচনা করবো।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167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6A66FAE-2C4B-4334-85C5-2A567A631212}"/>
              </a:ext>
            </a:extLst>
          </p:cNvPr>
          <p:cNvSpPr/>
          <p:nvPr/>
        </p:nvSpPr>
        <p:spPr>
          <a:xfrm>
            <a:off x="1789044" y="2239616"/>
            <a:ext cx="7732642" cy="186204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স্থানাঙ্ক জ্যামিতি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61057-0F18-443D-9E67-55BAC437866D}"/>
              </a:ext>
            </a:extLst>
          </p:cNvPr>
          <p:cNvSpPr txBox="1"/>
          <p:nvPr/>
        </p:nvSpPr>
        <p:spPr>
          <a:xfrm>
            <a:off x="3273287" y="569840"/>
            <a:ext cx="48900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আজকের পাঠ</a:t>
            </a:r>
            <a:endParaRPr kumimoji="0" lang="en-US" sz="8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80407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FF5534-FFB9-45A8-BA69-5592AE6D8410}"/>
              </a:ext>
            </a:extLst>
          </p:cNvPr>
          <p:cNvSpPr txBox="1"/>
          <p:nvPr/>
        </p:nvSpPr>
        <p:spPr>
          <a:xfrm>
            <a:off x="2084295" y="497736"/>
            <a:ext cx="80816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itchFamily="2" charset="0"/>
              </a:rPr>
              <a:t>শিখনফল/বিষয়বস্তু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404033-9E6D-4C62-B8DC-65AB2B0E8598}"/>
              </a:ext>
            </a:extLst>
          </p:cNvPr>
          <p:cNvSpPr txBox="1"/>
          <p:nvPr/>
        </p:nvSpPr>
        <p:spPr>
          <a:xfrm>
            <a:off x="689114" y="2482648"/>
            <a:ext cx="1105231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এই পাঠ শেষে শিক্ষার্থী</a:t>
            </a:r>
            <a:r>
              <a:rPr kumimoji="0" lang="en-001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রা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১। সমতলে কার্তেসীয়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স্থানাঙ্কের ধারণা ব্যাখ্যা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করতে পারবে।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২।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দুইটি বিন্দুর মধ্যবর্তী দূরত্ব নির্ণয়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করতে পারবে।</a:t>
            </a:r>
          </a:p>
          <a:p>
            <a:pPr lvl="0" defTabSz="457200"/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৩। বিন্দুপাতনের মাধ্যমে ত্রিভুজ ও চতুর্ভুজ সংক্রান্ত জ্যামিতিক অংকন করতে পারবে। </a:t>
            </a:r>
          </a:p>
          <a:p>
            <a:pPr defTabSz="457200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noProof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বাহুর দৈর্ঘ্য নির্ণয়ের মাধ্যমে ত্রিভুজ ও চতুর্ভুজের ক্ষেত্রফল নির্ণয়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1037946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B6B1118-4F78-4B65-B474-5673C5EB53D9}"/>
              </a:ext>
            </a:extLst>
          </p:cNvPr>
          <p:cNvSpPr txBox="1"/>
          <p:nvPr/>
        </p:nvSpPr>
        <p:spPr>
          <a:xfrm>
            <a:off x="2231957" y="7100573"/>
            <a:ext cx="447869" cy="400110"/>
          </a:xfrm>
          <a:prstGeom prst="rect">
            <a:avLst/>
          </a:prstGeom>
          <a:noFill/>
          <a:ln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EF803E-8CC9-44DC-AFF4-501AF4808585}"/>
              </a:ext>
            </a:extLst>
          </p:cNvPr>
          <p:cNvSpPr txBox="1"/>
          <p:nvPr/>
        </p:nvSpPr>
        <p:spPr>
          <a:xfrm>
            <a:off x="4266031" y="7413085"/>
            <a:ext cx="447869" cy="400110"/>
          </a:xfrm>
          <a:prstGeom prst="rect">
            <a:avLst/>
          </a:prstGeom>
          <a:noFill/>
          <a:ln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9CAC92-19C1-4B97-BF12-C6D93331E386}"/>
              </a:ext>
            </a:extLst>
          </p:cNvPr>
          <p:cNvSpPr txBox="1"/>
          <p:nvPr/>
        </p:nvSpPr>
        <p:spPr>
          <a:xfrm>
            <a:off x="6442412" y="5994755"/>
            <a:ext cx="575514" cy="400110"/>
          </a:xfrm>
          <a:prstGeom prst="rect">
            <a:avLst/>
          </a:prstGeom>
          <a:noFill/>
          <a:ln w="53975"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000" dirty="0"/>
              <a:t>Y’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B79776-6754-4846-877E-3FDCB0D28680}"/>
                  </a:ext>
                </a:extLst>
              </p:cNvPr>
              <p:cNvSpPr txBox="1"/>
              <p:nvPr/>
            </p:nvSpPr>
            <p:spPr>
              <a:xfrm>
                <a:off x="9515050" y="1458360"/>
                <a:ext cx="1402652" cy="461665"/>
              </a:xfrm>
              <a:prstGeom prst="rect">
                <a:avLst/>
              </a:prstGeom>
              <a:noFill/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B79776-6754-4846-877E-3FDCB0D28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5050" y="1458360"/>
                <a:ext cx="1402652" cy="461665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AD8A69-B538-4B84-B767-9605C63F6802}"/>
                  </a:ext>
                </a:extLst>
              </p:cNvPr>
              <p:cNvSpPr txBox="1"/>
              <p:nvPr/>
            </p:nvSpPr>
            <p:spPr>
              <a:xfrm>
                <a:off x="6480301" y="3699356"/>
                <a:ext cx="555751" cy="400110"/>
              </a:xfrm>
              <a:prstGeom prst="rect">
                <a:avLst/>
              </a:prstGeom>
              <a:noFill/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sz="2000" b="0" i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AD8A69-B538-4B84-B767-9605C63F6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301" y="3699356"/>
                <a:ext cx="555751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F96D3041-2F28-43CF-84E0-1E611FDC1B12}"/>
              </a:ext>
            </a:extLst>
          </p:cNvPr>
          <p:cNvSpPr txBox="1"/>
          <p:nvPr/>
        </p:nvSpPr>
        <p:spPr>
          <a:xfrm>
            <a:off x="609599" y="124175"/>
            <a:ext cx="51956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আয়তাকার কার্তেসীয় স্থানাঙ্ক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85122DB-1AE6-489C-8344-7809ED2EF493}"/>
              </a:ext>
            </a:extLst>
          </p:cNvPr>
          <p:cNvCxnSpPr>
            <a:cxnSpLocks/>
          </p:cNvCxnSpPr>
          <p:nvPr/>
        </p:nvCxnSpPr>
        <p:spPr>
          <a:xfrm>
            <a:off x="6949315" y="1060174"/>
            <a:ext cx="0" cy="537285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26D746-5F38-4E9B-BA7C-BE13BA71DA93}"/>
              </a:ext>
            </a:extLst>
          </p:cNvPr>
          <p:cNvCxnSpPr>
            <a:cxnSpLocks/>
          </p:cNvCxnSpPr>
          <p:nvPr/>
        </p:nvCxnSpPr>
        <p:spPr>
          <a:xfrm>
            <a:off x="5009322" y="3747995"/>
            <a:ext cx="6488811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B9D208C-AACE-4859-9393-7F17D0E82886}"/>
              </a:ext>
            </a:extLst>
          </p:cNvPr>
          <p:cNvSpPr txBox="1"/>
          <p:nvPr/>
        </p:nvSpPr>
        <p:spPr>
          <a:xfrm>
            <a:off x="6442412" y="1092283"/>
            <a:ext cx="447869" cy="400110"/>
          </a:xfrm>
          <a:prstGeom prst="rect">
            <a:avLst/>
          </a:prstGeom>
          <a:noFill/>
          <a:ln w="53975"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000" dirty="0"/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278F10-5BE6-4962-B0BD-DC05EC7F6F00}"/>
              </a:ext>
            </a:extLst>
          </p:cNvPr>
          <p:cNvSpPr txBox="1"/>
          <p:nvPr/>
        </p:nvSpPr>
        <p:spPr>
          <a:xfrm>
            <a:off x="11274198" y="3884884"/>
            <a:ext cx="447869" cy="400110"/>
          </a:xfrm>
          <a:prstGeom prst="rect">
            <a:avLst/>
          </a:prstGeom>
          <a:noFill/>
          <a:ln w="53975"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8430D6-5C54-4026-B5F9-6A9ABA3A2E71}"/>
              </a:ext>
            </a:extLst>
          </p:cNvPr>
          <p:cNvSpPr txBox="1"/>
          <p:nvPr/>
        </p:nvSpPr>
        <p:spPr>
          <a:xfrm>
            <a:off x="4779858" y="3803970"/>
            <a:ext cx="607258" cy="400110"/>
          </a:xfrm>
          <a:prstGeom prst="rect">
            <a:avLst/>
          </a:prstGeom>
          <a:noFill/>
          <a:ln w="53975"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000" dirty="0"/>
              <a:t>X’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71AF7E6-1BE6-48B1-B102-3BBC0879D305}"/>
              </a:ext>
            </a:extLst>
          </p:cNvPr>
          <p:cNvCxnSpPr>
            <a:cxnSpLocks/>
          </p:cNvCxnSpPr>
          <p:nvPr/>
        </p:nvCxnSpPr>
        <p:spPr>
          <a:xfrm flipH="1">
            <a:off x="6946302" y="3753727"/>
            <a:ext cx="246107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C0140E8-AF6D-48D7-B0B1-D8911EC67DD0}"/>
              </a:ext>
            </a:extLst>
          </p:cNvPr>
          <p:cNvCxnSpPr>
            <a:cxnSpLocks/>
          </p:cNvCxnSpPr>
          <p:nvPr/>
        </p:nvCxnSpPr>
        <p:spPr>
          <a:xfrm>
            <a:off x="9414731" y="1910051"/>
            <a:ext cx="0" cy="183671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6E3838-5F41-4314-ACFF-181FF932FB6E}"/>
                  </a:ext>
                </a:extLst>
              </p:cNvPr>
              <p:cNvSpPr txBox="1"/>
              <p:nvPr/>
            </p:nvSpPr>
            <p:spPr>
              <a:xfrm>
                <a:off x="7951293" y="3627517"/>
                <a:ext cx="4770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6E3838-5F41-4314-ACFF-181FF932F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293" y="3627517"/>
                <a:ext cx="47707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1A7A1BA-E0A6-4E79-9B59-2B399DDB199B}"/>
                  </a:ext>
                </a:extLst>
              </p:cNvPr>
              <p:cNvSpPr txBox="1"/>
              <p:nvPr/>
            </p:nvSpPr>
            <p:spPr>
              <a:xfrm>
                <a:off x="9329521" y="2390512"/>
                <a:ext cx="4373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1A7A1BA-E0A6-4E79-9B59-2B399DDB1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9521" y="2390512"/>
                <a:ext cx="437322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3892EBD-D5C3-49BC-9F60-F4F29091FCDA}"/>
                  </a:ext>
                </a:extLst>
              </p:cNvPr>
              <p:cNvSpPr txBox="1"/>
              <p:nvPr/>
            </p:nvSpPr>
            <p:spPr>
              <a:xfrm>
                <a:off x="8852440" y="3252554"/>
                <a:ext cx="4638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3892EBD-D5C3-49BC-9F60-F4F29091F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2440" y="3252554"/>
                <a:ext cx="46382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46C0804-821D-4604-98F1-E205888EA9BB}"/>
              </a:ext>
            </a:extLst>
          </p:cNvPr>
          <p:cNvCxnSpPr>
            <a:cxnSpLocks/>
          </p:cNvCxnSpPr>
          <p:nvPr/>
        </p:nvCxnSpPr>
        <p:spPr>
          <a:xfrm flipH="1">
            <a:off x="6952930" y="1880287"/>
            <a:ext cx="246107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FE80591-77B3-4398-8533-8CC852105501}"/>
              </a:ext>
            </a:extLst>
          </p:cNvPr>
          <p:cNvCxnSpPr>
            <a:cxnSpLocks/>
          </p:cNvCxnSpPr>
          <p:nvPr/>
        </p:nvCxnSpPr>
        <p:spPr>
          <a:xfrm>
            <a:off x="7023645" y="3904390"/>
            <a:ext cx="80838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808ABD-27F2-45A8-8A8C-CC310099D172}"/>
              </a:ext>
            </a:extLst>
          </p:cNvPr>
          <p:cNvCxnSpPr>
            <a:cxnSpLocks/>
          </p:cNvCxnSpPr>
          <p:nvPr/>
        </p:nvCxnSpPr>
        <p:spPr>
          <a:xfrm flipH="1">
            <a:off x="8543190" y="1611758"/>
            <a:ext cx="85259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CADEA37-C9C1-47C8-AF9C-CABCA9656F22}"/>
              </a:ext>
            </a:extLst>
          </p:cNvPr>
          <p:cNvCxnSpPr>
            <a:cxnSpLocks/>
          </p:cNvCxnSpPr>
          <p:nvPr/>
        </p:nvCxnSpPr>
        <p:spPr>
          <a:xfrm flipH="1">
            <a:off x="8516683" y="3891137"/>
            <a:ext cx="85259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952C50-3DD6-4BD5-B302-C3BCE313C99C}"/>
              </a:ext>
            </a:extLst>
          </p:cNvPr>
          <p:cNvCxnSpPr>
            <a:cxnSpLocks/>
          </p:cNvCxnSpPr>
          <p:nvPr/>
        </p:nvCxnSpPr>
        <p:spPr>
          <a:xfrm>
            <a:off x="7003766" y="1644895"/>
            <a:ext cx="80838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CFB7E24-2557-4109-BED4-E8CBAF8AAF8C}"/>
                  </a:ext>
                </a:extLst>
              </p:cNvPr>
              <p:cNvSpPr txBox="1"/>
              <p:nvPr/>
            </p:nvSpPr>
            <p:spPr>
              <a:xfrm>
                <a:off x="7984425" y="1315014"/>
                <a:ext cx="4770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CFB7E24-2557-4109-BED4-E8CBAF8AA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425" y="1315014"/>
                <a:ext cx="47707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B564C80-5CD9-406D-9025-70B8B0E3F627}"/>
                  </a:ext>
                </a:extLst>
              </p:cNvPr>
              <p:cNvSpPr txBox="1"/>
              <p:nvPr/>
            </p:nvSpPr>
            <p:spPr>
              <a:xfrm>
                <a:off x="9203625" y="1497724"/>
                <a:ext cx="43732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B564C80-5CD9-406D-9025-70B8B0E3F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625" y="1497724"/>
                <a:ext cx="437322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AD9966F-107A-4990-9B88-5635AA6C2B19}"/>
                  </a:ext>
                </a:extLst>
              </p:cNvPr>
              <p:cNvSpPr txBox="1"/>
              <p:nvPr/>
            </p:nvSpPr>
            <p:spPr>
              <a:xfrm>
                <a:off x="6533307" y="2390516"/>
                <a:ext cx="4373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AD9966F-107A-4990-9B88-5635AA6C2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307" y="2390516"/>
                <a:ext cx="437322" cy="461665"/>
              </a:xfrm>
              <a:prstGeom prst="rect">
                <a:avLst/>
              </a:prstGeom>
              <a:blipFill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197E216-412E-4112-8332-30E433CA326B}"/>
              </a:ext>
            </a:extLst>
          </p:cNvPr>
          <p:cNvCxnSpPr>
            <a:cxnSpLocks/>
          </p:cNvCxnSpPr>
          <p:nvPr/>
        </p:nvCxnSpPr>
        <p:spPr>
          <a:xfrm>
            <a:off x="6956455" y="1870294"/>
            <a:ext cx="0" cy="186984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94D0726-4735-4A7D-B6E8-1D69B92FD54A}"/>
              </a:ext>
            </a:extLst>
          </p:cNvPr>
          <p:cNvCxnSpPr>
            <a:cxnSpLocks/>
          </p:cNvCxnSpPr>
          <p:nvPr/>
        </p:nvCxnSpPr>
        <p:spPr>
          <a:xfrm flipH="1" flipV="1">
            <a:off x="9506687" y="2867036"/>
            <a:ext cx="1" cy="7437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EDAECD1-9002-46EF-A640-65365A1B0F42}"/>
              </a:ext>
            </a:extLst>
          </p:cNvPr>
          <p:cNvCxnSpPr>
            <a:cxnSpLocks/>
          </p:cNvCxnSpPr>
          <p:nvPr/>
        </p:nvCxnSpPr>
        <p:spPr>
          <a:xfrm flipH="1" flipV="1">
            <a:off x="6745344" y="2922111"/>
            <a:ext cx="1" cy="7437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BE3DF3A-7CBD-42DF-9884-3C610A66C693}"/>
              </a:ext>
            </a:extLst>
          </p:cNvPr>
          <p:cNvCxnSpPr>
            <a:cxnSpLocks/>
          </p:cNvCxnSpPr>
          <p:nvPr/>
        </p:nvCxnSpPr>
        <p:spPr>
          <a:xfrm>
            <a:off x="6771851" y="1908313"/>
            <a:ext cx="0" cy="51683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40F0420-A409-4E13-903B-1C9C83908B3A}"/>
              </a:ext>
            </a:extLst>
          </p:cNvPr>
          <p:cNvCxnSpPr>
            <a:cxnSpLocks/>
          </p:cNvCxnSpPr>
          <p:nvPr/>
        </p:nvCxnSpPr>
        <p:spPr>
          <a:xfrm>
            <a:off x="9495174" y="1888437"/>
            <a:ext cx="0" cy="51683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1471993-B9EE-45E9-A5A9-27CCC91AF3A2}"/>
                  </a:ext>
                </a:extLst>
              </p:cNvPr>
              <p:cNvSpPr txBox="1"/>
              <p:nvPr/>
            </p:nvSpPr>
            <p:spPr>
              <a:xfrm>
                <a:off x="6951196" y="1815998"/>
                <a:ext cx="4638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1471993-B9EE-45E9-A5A9-27CCC91AF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196" y="1815998"/>
                <a:ext cx="46382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318A2E5-CE8C-445E-8D4B-68314F769BD1}"/>
                  </a:ext>
                </a:extLst>
              </p:cNvPr>
              <p:cNvSpPr txBox="1"/>
              <p:nvPr/>
            </p:nvSpPr>
            <p:spPr>
              <a:xfrm>
                <a:off x="4413178" y="4812879"/>
                <a:ext cx="1873771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১ম চতুর্ভাগ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318A2E5-CE8C-445E-8D4B-68314F769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178" y="4812879"/>
                <a:ext cx="1873771" cy="769441"/>
              </a:xfrm>
              <a:prstGeom prst="rect">
                <a:avLst/>
              </a:prstGeom>
              <a:blipFill>
                <a:blip r:embed="rId11"/>
                <a:stretch>
                  <a:fillRect t="-7937" b="-3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ED4BB51-04C1-4C6D-8E76-C08B83966AFA}"/>
                  </a:ext>
                </a:extLst>
              </p:cNvPr>
              <p:cNvSpPr txBox="1"/>
              <p:nvPr/>
            </p:nvSpPr>
            <p:spPr>
              <a:xfrm>
                <a:off x="10106074" y="2237069"/>
                <a:ext cx="1873771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১ম চতুর্ভাগ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ED4BB51-04C1-4C6D-8E76-C08B83966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6074" y="2237069"/>
                <a:ext cx="1873771" cy="769441"/>
              </a:xfrm>
              <a:prstGeom prst="rect">
                <a:avLst/>
              </a:prstGeom>
              <a:blipFill>
                <a:blip r:embed="rId12"/>
                <a:stretch>
                  <a:fillRect t="-7937" b="-3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AEBB867-2758-4713-AF50-E22A6775CD74}"/>
                  </a:ext>
                </a:extLst>
              </p:cNvPr>
              <p:cNvSpPr txBox="1"/>
              <p:nvPr/>
            </p:nvSpPr>
            <p:spPr>
              <a:xfrm>
                <a:off x="4598056" y="1804853"/>
                <a:ext cx="1873771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kern="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২য়</a:t>
                </a:r>
                <a:r>
                  <a:rPr kumimoji="0" 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 চতুর্ভাগ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 , 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AEBB867-2758-4713-AF50-E22A6775C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056" y="1804853"/>
                <a:ext cx="1873771" cy="769441"/>
              </a:xfrm>
              <a:prstGeom prst="rect">
                <a:avLst/>
              </a:prstGeom>
              <a:blipFill>
                <a:blip r:embed="rId13"/>
                <a:stretch>
                  <a:fillRect t="-7143" b="-3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46E498F-1C39-4A86-A649-332532E67927}"/>
                  </a:ext>
                </a:extLst>
              </p:cNvPr>
              <p:cNvSpPr txBox="1"/>
              <p:nvPr/>
            </p:nvSpPr>
            <p:spPr>
              <a:xfrm>
                <a:off x="9999622" y="5195128"/>
                <a:ext cx="1873771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৪র্থ চতুর্ভাগ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46E498F-1C39-4A86-A649-332532E67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9622" y="5195128"/>
                <a:ext cx="1873771" cy="769441"/>
              </a:xfrm>
              <a:prstGeom prst="rect">
                <a:avLst/>
              </a:prstGeom>
              <a:blipFill>
                <a:blip r:embed="rId14"/>
                <a:stretch>
                  <a:fillRect t="-7143" b="-3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859B9A9-FB9E-46CA-A33B-5D14BA66FA44}"/>
                  </a:ext>
                </a:extLst>
              </p:cNvPr>
              <p:cNvSpPr txBox="1"/>
              <p:nvPr/>
            </p:nvSpPr>
            <p:spPr>
              <a:xfrm>
                <a:off x="503582" y="1286327"/>
                <a:ext cx="3975653" cy="46204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kern="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কোনো সমতলে পরস্পর সমকোণে ছেদ করে এরূপ দুইটি সরলরেখা </a:t>
                </a:r>
                <a:r>
                  <a:rPr lang="en-US" sz="2200" dirty="0"/>
                  <a:t>X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2200" dirty="0"/>
                  <a:t>X’ 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:r>
                  <a:rPr lang="en-US" sz="2200" dirty="0"/>
                  <a:t>Y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 sz="2200" dirty="0" smtClean="0"/>
                      <m:t>Y</m:t>
                    </m:r>
                    <m:r>
                      <m:rPr>
                        <m:nor/>
                      </m:rPr>
                      <a:rPr lang="en-US" sz="2200" dirty="0" smtClean="0"/>
                      <m:t>’</m:t>
                    </m:r>
                  </m:oMath>
                </a14:m>
                <a:r>
                  <a:rPr lang="en-US" sz="2200" dirty="0"/>
                  <a:t> আঁকলে X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2200" dirty="0"/>
                  <a:t>X’ 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কে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i="1" dirty="0"/>
                  <a:t> 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অক্ষ, </a:t>
                </a:r>
                <a:r>
                  <a:rPr lang="en-US" sz="2200" dirty="0"/>
                  <a:t>Y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 sz="2200" dirty="0" smtClean="0"/>
                      <m:t>Y</m:t>
                    </m:r>
                    <m:r>
                      <m:rPr>
                        <m:nor/>
                      </m:rPr>
                      <a:rPr lang="en-US" sz="2200" dirty="0" smtClean="0"/>
                      <m:t>’</m:t>
                    </m:r>
                  </m:oMath>
                </a14:m>
                <a:r>
                  <a:rPr lang="en-US" sz="2200" i="0" dirty="0">
                    <a:latin typeface="Cambria Math" panose="02040503050406030204" pitchFamily="18" charset="0"/>
                  </a:rPr>
                  <a:t> </a:t>
                </a:r>
                <a:r>
                  <a:rPr lang="en-US" sz="2200" i="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কে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200" i="1" dirty="0"/>
                  <a:t> 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 এবং ছেদবিন্দু ‘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’ কে মুলবিন্দু বলে । কার্তেসীয় স্থানাঙ্কের অক্ষদ্বয় দ্বারা সমতলটি যে চারটি ভাগে ভাগ হয় তাদের </a:t>
                </a:r>
                <a:r>
                  <a:rPr kumimoji="0" lang="en-US" sz="220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চতুর্ভাগ বলে।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X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2200" dirty="0"/>
                  <a:t>Y </a:t>
                </a:r>
                <a:r>
                  <a:rPr lang="en-US" sz="2200" kern="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কে প্রথম চতুর্ভাগ এবং ঘড়ির কাঁটার আবর্তনের বিপরীত দিকে পর্যায়ক্রমে দ্বিতীয়, তৃতীয় ও  চতুর্থ চতুর্ভাগ ধরা হয়। </a:t>
                </a:r>
                <a:endParaRPr kumimoji="0" lang="en-US" sz="22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859B9A9-FB9E-46CA-A33B-5D14BA66F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82" y="1286327"/>
                <a:ext cx="3975653" cy="4620496"/>
              </a:xfrm>
              <a:prstGeom prst="rect">
                <a:avLst/>
              </a:prstGeom>
              <a:blipFill>
                <a:blip r:embed="rId15"/>
                <a:stretch>
                  <a:fillRect l="-1994" r="-1380" b="-1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78D16E5-A95E-4FA4-8D12-7586B4426AC6}"/>
              </a:ext>
            </a:extLst>
          </p:cNvPr>
          <p:cNvCxnSpPr>
            <a:cxnSpLocks/>
          </p:cNvCxnSpPr>
          <p:nvPr/>
        </p:nvCxnSpPr>
        <p:spPr>
          <a:xfrm>
            <a:off x="4551185" y="1298713"/>
            <a:ext cx="0" cy="5194852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62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32" grpId="0"/>
      <p:bldP spid="35" grpId="0"/>
      <p:bldP spid="36" grpId="0"/>
      <p:bldP spid="37" grpId="0"/>
      <p:bldP spid="46" grpId="0"/>
      <p:bldP spid="47" grpId="0"/>
      <p:bldP spid="48" grpId="0"/>
      <p:bldP spid="49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C9CAC92-19C1-4B97-BF12-C6D93331E386}"/>
              </a:ext>
            </a:extLst>
          </p:cNvPr>
          <p:cNvSpPr txBox="1"/>
          <p:nvPr/>
        </p:nvSpPr>
        <p:spPr>
          <a:xfrm>
            <a:off x="7529094" y="4271977"/>
            <a:ext cx="575514" cy="461665"/>
          </a:xfrm>
          <a:prstGeom prst="rect">
            <a:avLst/>
          </a:prstGeom>
          <a:noFill/>
          <a:ln w="53975"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Y’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B79776-6754-4846-877E-3FDCB0D28680}"/>
                  </a:ext>
                </a:extLst>
              </p:cNvPr>
              <p:cNvSpPr txBox="1"/>
              <p:nvPr/>
            </p:nvSpPr>
            <p:spPr>
              <a:xfrm rot="19665411">
                <a:off x="8282198" y="1384900"/>
                <a:ext cx="1167917" cy="523220"/>
              </a:xfrm>
              <a:prstGeom prst="rect">
                <a:avLst/>
              </a:prstGeom>
              <a:noFill/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B79776-6754-4846-877E-3FDCB0D28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65411">
                <a:off x="8282198" y="1384900"/>
                <a:ext cx="1167917" cy="523220"/>
              </a:xfrm>
              <a:prstGeom prst="rect">
                <a:avLst/>
              </a:prstGeom>
              <a:blipFill>
                <a:blip r:embed="rId2"/>
                <a:stretch>
                  <a:fillRect r="-4072"/>
                </a:stretch>
              </a:blipFill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AD8A69-B538-4B84-B767-9605C63F6802}"/>
                  </a:ext>
                </a:extLst>
              </p:cNvPr>
              <p:cNvSpPr txBox="1"/>
              <p:nvPr/>
            </p:nvSpPr>
            <p:spPr>
              <a:xfrm>
                <a:off x="6864621" y="3394560"/>
                <a:ext cx="542497" cy="523220"/>
              </a:xfrm>
              <a:prstGeom prst="rect">
                <a:avLst/>
              </a:prstGeom>
              <a:noFill/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AD8A69-B538-4B84-B767-9605C63F6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621" y="3394560"/>
                <a:ext cx="54249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96D3041-2F28-43CF-84E0-1E611FDC1B12}"/>
                  </a:ext>
                </a:extLst>
              </p:cNvPr>
              <p:cNvSpPr txBox="1"/>
              <p:nvPr/>
            </p:nvSpPr>
            <p:spPr>
              <a:xfrm>
                <a:off x="636099" y="208911"/>
                <a:ext cx="43334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দুইটি বিন্দুর মধ্যবর্তী দূরত্ব </a:t>
                </a:r>
                <a14:m>
                  <m:oMath xmlns:m="http://schemas.openxmlformats.org/officeDocument/2006/math">
                    <m:r>
                      <a:rPr lang="en-US" sz="400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∶</m:t>
                    </m:r>
                  </m:oMath>
                </a14:m>
                <a:r>
                  <a:rPr lang="en-US" sz="40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96D3041-2F28-43CF-84E0-1E611FDC1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99" y="208911"/>
                <a:ext cx="4333460" cy="707886"/>
              </a:xfrm>
              <a:prstGeom prst="rect">
                <a:avLst/>
              </a:prstGeom>
              <a:blipFill>
                <a:blip r:embed="rId4"/>
                <a:stretch>
                  <a:fillRect l="-2250" t="-11207" b="-40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85122DB-1AE6-489C-8344-7809ED2EF493}"/>
              </a:ext>
            </a:extLst>
          </p:cNvPr>
          <p:cNvCxnSpPr>
            <a:cxnSpLocks/>
          </p:cNvCxnSpPr>
          <p:nvPr/>
        </p:nvCxnSpPr>
        <p:spPr>
          <a:xfrm>
            <a:off x="7421501" y="766796"/>
            <a:ext cx="0" cy="375219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26D746-5F38-4E9B-BA7C-BE13BA71DA93}"/>
              </a:ext>
            </a:extLst>
          </p:cNvPr>
          <p:cNvCxnSpPr>
            <a:cxnSpLocks/>
          </p:cNvCxnSpPr>
          <p:nvPr/>
        </p:nvCxnSpPr>
        <p:spPr>
          <a:xfrm>
            <a:off x="6347791" y="3416694"/>
            <a:ext cx="560092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B9D208C-AACE-4859-9393-7F17D0E82886}"/>
              </a:ext>
            </a:extLst>
          </p:cNvPr>
          <p:cNvSpPr txBox="1"/>
          <p:nvPr/>
        </p:nvSpPr>
        <p:spPr>
          <a:xfrm>
            <a:off x="7449581" y="535697"/>
            <a:ext cx="447869" cy="461665"/>
          </a:xfrm>
          <a:prstGeom prst="rect">
            <a:avLst/>
          </a:prstGeom>
          <a:noFill/>
          <a:ln w="53975"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278F10-5BE6-4962-B0BD-DC05EC7F6F00}"/>
              </a:ext>
            </a:extLst>
          </p:cNvPr>
          <p:cNvSpPr txBox="1"/>
          <p:nvPr/>
        </p:nvSpPr>
        <p:spPr>
          <a:xfrm>
            <a:off x="11738028" y="3540332"/>
            <a:ext cx="447869" cy="461665"/>
          </a:xfrm>
          <a:prstGeom prst="rect">
            <a:avLst/>
          </a:prstGeom>
          <a:noFill/>
          <a:ln w="53975"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8430D6-5C54-4026-B5F9-6A9ABA3A2E71}"/>
              </a:ext>
            </a:extLst>
          </p:cNvPr>
          <p:cNvSpPr txBox="1"/>
          <p:nvPr/>
        </p:nvSpPr>
        <p:spPr>
          <a:xfrm>
            <a:off x="6277360" y="3552184"/>
            <a:ext cx="507753" cy="461665"/>
          </a:xfrm>
          <a:prstGeom prst="rect">
            <a:avLst/>
          </a:prstGeom>
          <a:noFill/>
          <a:ln w="53975">
            <a:noFill/>
          </a:ln>
          <a:effectLst>
            <a:glow rad="381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X’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71AF7E6-1BE6-48B1-B102-3BBC0879D305}"/>
              </a:ext>
            </a:extLst>
          </p:cNvPr>
          <p:cNvCxnSpPr>
            <a:cxnSpLocks/>
          </p:cNvCxnSpPr>
          <p:nvPr/>
        </p:nvCxnSpPr>
        <p:spPr>
          <a:xfrm flipH="1">
            <a:off x="7396880" y="3414505"/>
            <a:ext cx="137605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C0140E8-AF6D-48D7-B0B1-D8911EC67DD0}"/>
              </a:ext>
            </a:extLst>
          </p:cNvPr>
          <p:cNvCxnSpPr>
            <a:cxnSpLocks/>
          </p:cNvCxnSpPr>
          <p:nvPr/>
        </p:nvCxnSpPr>
        <p:spPr>
          <a:xfrm>
            <a:off x="8769355" y="2211678"/>
            <a:ext cx="0" cy="119413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6E3838-5F41-4314-ACFF-181FF932FB6E}"/>
                  </a:ext>
                </a:extLst>
              </p:cNvPr>
              <p:cNvSpPr txBox="1"/>
              <p:nvPr/>
            </p:nvSpPr>
            <p:spPr>
              <a:xfrm>
                <a:off x="7614318" y="3380839"/>
                <a:ext cx="7080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6E3838-5F41-4314-ACFF-181FF932F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4318" y="3380839"/>
                <a:ext cx="70804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1A7A1BA-E0A6-4E79-9B59-2B399DDB199B}"/>
                  </a:ext>
                </a:extLst>
              </p:cNvPr>
              <p:cNvSpPr txBox="1"/>
              <p:nvPr/>
            </p:nvSpPr>
            <p:spPr>
              <a:xfrm>
                <a:off x="8301843" y="2431030"/>
                <a:ext cx="4909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1A7A1BA-E0A6-4E79-9B59-2B399DDB1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1843" y="2431030"/>
                <a:ext cx="490968" cy="400110"/>
              </a:xfrm>
              <a:prstGeom prst="rect">
                <a:avLst/>
              </a:prstGeom>
              <a:blipFill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9051003-C358-495D-94E9-D329EC256F6C}"/>
              </a:ext>
            </a:extLst>
          </p:cNvPr>
          <p:cNvCxnSpPr>
            <a:cxnSpLocks/>
          </p:cNvCxnSpPr>
          <p:nvPr/>
        </p:nvCxnSpPr>
        <p:spPr>
          <a:xfrm>
            <a:off x="10502739" y="1105563"/>
            <a:ext cx="24962" cy="231177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2C5AAF6-C567-4D00-AB15-FB256E2CBCD1}"/>
              </a:ext>
            </a:extLst>
          </p:cNvPr>
          <p:cNvCxnSpPr>
            <a:cxnSpLocks/>
          </p:cNvCxnSpPr>
          <p:nvPr/>
        </p:nvCxnSpPr>
        <p:spPr>
          <a:xfrm flipH="1">
            <a:off x="7421210" y="3430597"/>
            <a:ext cx="310649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C6E9985-95CE-49CB-9E27-BDD286EBEA77}"/>
                  </a:ext>
                </a:extLst>
              </p:cNvPr>
              <p:cNvSpPr txBox="1"/>
              <p:nvPr/>
            </p:nvSpPr>
            <p:spPr>
              <a:xfrm>
                <a:off x="9178262" y="3446983"/>
                <a:ext cx="6946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C6E9985-95CE-49CB-9E27-BDD286EBE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262" y="3446983"/>
                <a:ext cx="69460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0A1190-33D2-4AD2-B8D0-ED0FECD5A6FC}"/>
                  </a:ext>
                </a:extLst>
              </p:cNvPr>
              <p:cNvSpPr txBox="1"/>
              <p:nvPr/>
            </p:nvSpPr>
            <p:spPr>
              <a:xfrm>
                <a:off x="10495715" y="2535319"/>
                <a:ext cx="6768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0A1190-33D2-4AD2-B8D0-ED0FECD5A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5715" y="2535319"/>
                <a:ext cx="676829" cy="400110"/>
              </a:xfrm>
              <a:prstGeom prst="rect">
                <a:avLst/>
              </a:prstGeom>
              <a:blipFill>
                <a:blip r:embed="rId8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98CAA3-79A8-462E-88A0-EB16F85CE3D8}"/>
                  </a:ext>
                </a:extLst>
              </p:cNvPr>
              <p:cNvSpPr txBox="1"/>
              <p:nvPr/>
            </p:nvSpPr>
            <p:spPr>
              <a:xfrm>
                <a:off x="10664862" y="771646"/>
                <a:ext cx="1167917" cy="523220"/>
              </a:xfrm>
              <a:prstGeom prst="rect">
                <a:avLst/>
              </a:prstGeom>
              <a:noFill/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lang="en-US" sz="2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98CAA3-79A8-462E-88A0-EB16F85CE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4862" y="771646"/>
                <a:ext cx="1167917" cy="523220"/>
              </a:xfrm>
              <a:prstGeom prst="rect">
                <a:avLst/>
              </a:prstGeom>
              <a:blipFill>
                <a:blip r:embed="rId9"/>
                <a:stretch>
                  <a:fillRect r="-16990"/>
                </a:stretch>
              </a:blipFill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2F0E3A-6F27-4C30-A47F-D35D8D2EAAED}"/>
              </a:ext>
            </a:extLst>
          </p:cNvPr>
          <p:cNvCxnSpPr>
            <a:cxnSpLocks/>
          </p:cNvCxnSpPr>
          <p:nvPr/>
        </p:nvCxnSpPr>
        <p:spPr>
          <a:xfrm flipH="1">
            <a:off x="8773381" y="2181012"/>
            <a:ext cx="174883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522C5F-FFF7-4444-91EA-50E83350DE15}"/>
              </a:ext>
            </a:extLst>
          </p:cNvPr>
          <p:cNvCxnSpPr>
            <a:cxnSpLocks/>
          </p:cNvCxnSpPr>
          <p:nvPr/>
        </p:nvCxnSpPr>
        <p:spPr>
          <a:xfrm flipH="1">
            <a:off x="8786184" y="1099935"/>
            <a:ext cx="1722783" cy="107342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9445AC3-04C7-4EA8-B18E-9772A36FC1BC}"/>
                  </a:ext>
                </a:extLst>
              </p:cNvPr>
              <p:cNvSpPr txBox="1"/>
              <p:nvPr/>
            </p:nvSpPr>
            <p:spPr>
              <a:xfrm>
                <a:off x="9144466" y="2120922"/>
                <a:ext cx="13434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9445AC3-04C7-4EA8-B18E-9772A36FC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466" y="2120922"/>
                <a:ext cx="134341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7454C89-F1A8-4597-BCCF-270AC9E088E6}"/>
                  </a:ext>
                </a:extLst>
              </p:cNvPr>
              <p:cNvSpPr txBox="1"/>
              <p:nvPr/>
            </p:nvSpPr>
            <p:spPr>
              <a:xfrm rot="16200000">
                <a:off x="10774917" y="1242418"/>
                <a:ext cx="461665" cy="892685"/>
              </a:xfrm>
              <a:prstGeom prst="rect">
                <a:avLst/>
              </a:prstGeom>
              <a:noFill/>
            </p:spPr>
            <p:txBody>
              <a:bodyPr vert="vert"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7454C89-F1A8-4597-BCCF-270AC9E08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0774917" y="1242418"/>
                <a:ext cx="461665" cy="8926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018B7115-7159-42B6-A413-A1687D720709}"/>
              </a:ext>
            </a:extLst>
          </p:cNvPr>
          <p:cNvSpPr txBox="1"/>
          <p:nvPr/>
        </p:nvSpPr>
        <p:spPr>
          <a:xfrm>
            <a:off x="10505980" y="1992292"/>
            <a:ext cx="699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01B91EE-4598-4BBD-82B6-63E30F08DE7D}"/>
                  </a:ext>
                </a:extLst>
              </p:cNvPr>
              <p:cNvSpPr txBox="1"/>
              <p:nvPr/>
            </p:nvSpPr>
            <p:spPr>
              <a:xfrm>
                <a:off x="397564" y="5056751"/>
                <a:ext cx="8441636" cy="1121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হতে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বিন্দু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র দূরত্ব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8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PQ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যেহেতু দূরত্ব সবসময় অঋণাত্নক হয় সেহেতু ঋণাত্নক মান পরিহার করা হয়েছে।</a:t>
                </a:r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01B91EE-4598-4BBD-82B6-63E30F08D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4" y="5056751"/>
                <a:ext cx="8441636" cy="1121974"/>
              </a:xfrm>
              <a:prstGeom prst="rect">
                <a:avLst/>
              </a:prstGeom>
              <a:blipFill>
                <a:blip r:embed="rId12"/>
                <a:stretch>
                  <a:fillRect l="-1083" b="-1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08BFFC6F-A438-4F2E-BDB3-DDCA76314A99}"/>
              </a:ext>
            </a:extLst>
          </p:cNvPr>
          <p:cNvSpPr txBox="1"/>
          <p:nvPr/>
        </p:nvSpPr>
        <p:spPr>
          <a:xfrm>
            <a:off x="8555266" y="3449151"/>
            <a:ext cx="575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26AF33-8169-4FDF-9770-2BA47E738E4A}"/>
              </a:ext>
            </a:extLst>
          </p:cNvPr>
          <p:cNvSpPr txBox="1"/>
          <p:nvPr/>
        </p:nvSpPr>
        <p:spPr>
          <a:xfrm>
            <a:off x="10297037" y="3443844"/>
            <a:ext cx="46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9D9EBBE-FB93-4A81-9AB1-9BCE3C09FD76}"/>
                  </a:ext>
                </a:extLst>
              </p:cNvPr>
              <p:cNvSpPr txBox="1"/>
              <p:nvPr/>
            </p:nvSpPr>
            <p:spPr>
              <a:xfrm>
                <a:off x="10290308" y="662845"/>
                <a:ext cx="437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600" i="1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9D9EBBE-FB93-4A81-9AB1-9BCE3C09F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0308" y="662845"/>
                <a:ext cx="437322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521AD23-D816-41C9-ADD5-D3E03B80B47D}"/>
                  </a:ext>
                </a:extLst>
              </p:cNvPr>
              <p:cNvSpPr txBox="1"/>
              <p:nvPr/>
            </p:nvSpPr>
            <p:spPr>
              <a:xfrm>
                <a:off x="8560898" y="1742895"/>
                <a:ext cx="437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600" i="1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521AD23-D816-41C9-ADD5-D3E03B80B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0898" y="1742895"/>
                <a:ext cx="437322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A54FC5B-5B7C-4E5E-B16C-6CB86C6F97E5}"/>
                  </a:ext>
                </a:extLst>
              </p:cNvPr>
              <p:cNvSpPr txBox="1"/>
              <p:nvPr/>
            </p:nvSpPr>
            <p:spPr>
              <a:xfrm>
                <a:off x="491850" y="914454"/>
                <a:ext cx="6677576" cy="4039567"/>
              </a:xfrm>
              <a:prstGeom prst="rect">
                <a:avLst/>
              </a:prstGeom>
              <a:noFill/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solidFill>
                      <a:schemeClr val="tx1"/>
                    </a:solidFill>
                  </a:rPr>
                  <a:t>মনেকরি,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এবং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একটি সমতলে অবস্থিত দুইটি বিন্দু।</a:t>
                </a:r>
                <a:r>
                  <a:rPr lang="en-US" sz="2400" b="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P</a:t>
                </a:r>
                <a:r>
                  <a:rPr lang="en-US" sz="24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ও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Q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বিন্দু থেকে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অক্ষের উপর লম্ব </a:t>
                </a:r>
                <a:r>
                  <a:rPr lang="en-US" sz="20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P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ও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Q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আঁকি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আবার </a:t>
                </a:r>
                <a:r>
                  <a:rPr lang="en-US" sz="20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P</a:t>
                </a:r>
                <a:r>
                  <a:rPr lang="en-US" sz="24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বিন্দু </a:t>
                </a:r>
                <a:r>
                  <a:rPr lang="en-US" sz="2400" dirty="0">
                    <a:latin typeface="Cambria Math" panose="02040503050406030204" pitchFamily="18" charset="0"/>
                  </a:rPr>
                  <a:t>থেকে </a:t>
                </a:r>
                <a:r>
                  <a:rPr lang="en-US" sz="24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Q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এর </a:t>
                </a:r>
                <a:r>
                  <a:rPr lang="en-US" sz="2400" dirty="0">
                    <a:solidFill>
                      <a:schemeClr val="tx1"/>
                    </a:solidFill>
                  </a:rPr>
                  <a:t>উপর লম্ব </a:t>
                </a:r>
                <a:r>
                  <a:rPr lang="en-US" sz="20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PR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আঁকি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চি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হতে আমরা পাই, </a:t>
                </a:r>
              </a:p>
              <a:p>
                <a:r>
                  <a:rPr lang="en-US" sz="20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PR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0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ON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QR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R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NQ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অঙ্কবানুসারে, </a:t>
                </a:r>
                <a:r>
                  <a:rPr lang="en-US" sz="20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PQR </a:t>
                </a:r>
                <a:r>
                  <a:rPr lang="en-US" sz="2000" b="0" i="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সমকোণী ত্রিভুজ। তাই পীথাগোরাসের উপপাদ্য অনুসারে,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PQ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P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R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Q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R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PQ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PR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QR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/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PQ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P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Q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∓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A54FC5B-5B7C-4E5E-B16C-6CB86C6F97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50" y="914454"/>
                <a:ext cx="6677576" cy="4039567"/>
              </a:xfrm>
              <a:prstGeom prst="rect">
                <a:avLst/>
              </a:prstGeom>
              <a:blipFill>
                <a:blip r:embed="rId15"/>
                <a:stretch>
                  <a:fillRect l="-1262" t="-1034" r="-271" b="-2216"/>
                </a:stretch>
              </a:blipFill>
              <a:ln w="53975">
                <a:noFill/>
              </a:ln>
              <a:effectLst>
                <a:glow rad="38100">
                  <a:schemeClr val="accent1"/>
                </a:glow>
                <a:softEdge rad="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9532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9" grpId="0"/>
      <p:bldP spid="30" grpId="0"/>
      <p:bldP spid="43" grpId="0"/>
      <p:bldP spid="33" grpId="0"/>
      <p:bldP spid="34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5F9DED6-4B87-4542-8CEB-CFA8F911C07A}"/>
                  </a:ext>
                </a:extLst>
              </p:cNvPr>
              <p:cNvSpPr txBox="1"/>
              <p:nvPr/>
            </p:nvSpPr>
            <p:spPr>
              <a:xfrm>
                <a:off x="1050267" y="206820"/>
                <a:ext cx="10523414" cy="6431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সমস্যা: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A(2,3), B(-1,1) 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এবং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C(2,1) 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একটি ত্রিভুজের তিনটি শীর্ষবিন্দু । এর পরিসীমা নির্ণয় কর। 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 :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হতে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B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বিন্দু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র দূরত্ব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, </m:t>
                    </m:r>
                    <m:r>
                      <m:rPr>
                        <m:nor/>
                      </m:rPr>
                      <a:rPr lang="en-US" sz="24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AB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AB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				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</a:t>
                </a:r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rad>
                  </m:oMath>
                </a14:m>
                <a:r>
                  <a:rPr lang="en-US" sz="2400" b="0" i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একক 							         </a:t>
                </a:r>
                <a:r>
                  <a:rPr lang="en-US" sz="2400" i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BC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				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</a:t>
                </a:r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rad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একক 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			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CA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	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			   </a:t>
                </a:r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400" b="0" i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একক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en-US" sz="2800" b="0" i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</a:t>
                </a:r>
                <a:r>
                  <a:rPr lang="en-US" sz="28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 smtClean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ত্রিভুজের </m:t>
                    </m:r>
                    <m:r>
                      <m:rPr>
                        <m:nor/>
                      </m:rPr>
                      <a:rPr lang="en-US" sz="2400" smtClean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পরিসীমা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AB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BC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CA</m:t>
                    </m:r>
                  </m:oMath>
                </a14:m>
                <a:endParaRPr lang="en-US" sz="2400" b="0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			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13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 smtClean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একক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একক </a:t>
                </a:r>
                <a:endParaRPr lang="en-US" sz="2400" b="0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				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একক 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5F9DED6-4B87-4542-8CEB-CFA8F911C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267" y="206820"/>
                <a:ext cx="10523414" cy="6431376"/>
              </a:xfrm>
              <a:prstGeom prst="rect">
                <a:avLst/>
              </a:prstGeom>
              <a:blipFill>
                <a:blip r:embed="rId2"/>
                <a:stretch>
                  <a:fillRect l="-753"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565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1E6EB4-594D-467E-BDFF-6F1A2183642D}"/>
              </a:ext>
            </a:extLst>
          </p:cNvPr>
          <p:cNvSpPr txBox="1"/>
          <p:nvPr/>
        </p:nvSpPr>
        <p:spPr>
          <a:xfrm>
            <a:off x="442722" y="1817877"/>
            <a:ext cx="11593830" cy="115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9000"/>
              </a:lnSpc>
              <a:spcAft>
                <a:spcPts val="300"/>
              </a:spcAft>
              <a:buClr>
                <a:srgbClr val="000000"/>
              </a:buClr>
              <a:buSzPts val="1200"/>
              <a:tabLst>
                <a:tab pos="203835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সমস্যা: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A(0,3), B(0,6) </a:t>
            </a:r>
            <a:r>
              <a:rPr lang="en-US" sz="2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এবং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C(6,6)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একটি ত্রিভুজের তিনটি শীর্ষবিন্দু । 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দেখাও যে, এটি একটি সমকোণী ত্রিভুজ । এর পরিসীমা নির্ণয় কর ।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240A88-F7D7-47E8-B53F-1F9549772567}"/>
              </a:ext>
            </a:extLst>
          </p:cNvPr>
          <p:cNvSpPr/>
          <p:nvPr/>
        </p:nvSpPr>
        <p:spPr>
          <a:xfrm>
            <a:off x="3571704" y="850882"/>
            <a:ext cx="42372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b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9C993F-E844-4B5C-91B6-9206338D93D5}"/>
              </a:ext>
            </a:extLst>
          </p:cNvPr>
          <p:cNvSpPr txBox="1"/>
          <p:nvPr/>
        </p:nvSpPr>
        <p:spPr>
          <a:xfrm>
            <a:off x="3047999" y="3846563"/>
            <a:ext cx="54466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এসো,  সমাধানটি মিলিয়ে </a:t>
            </a:r>
            <a:r>
              <a:rPr lang="en-US" sz="4400" dirty="0">
                <a:solidFill>
                  <a:prstClr val="black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নিই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8999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5F9DED6-4B87-4542-8CEB-CFA8F911C07A}"/>
                  </a:ext>
                </a:extLst>
              </p:cNvPr>
              <p:cNvSpPr txBox="1"/>
              <p:nvPr/>
            </p:nvSpPr>
            <p:spPr>
              <a:xfrm>
                <a:off x="798477" y="856181"/>
                <a:ext cx="10523414" cy="6026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 : </a:t>
                </a:r>
                <a:r>
                  <a:rPr lang="en-US" sz="22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হতে</m:t>
                    </m:r>
                    <m:r>
                      <m:rPr>
                        <m:nor/>
                      </m:rPr>
                      <a:rPr lang="en-US" sz="2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2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B</m:t>
                    </m:r>
                    <m:r>
                      <m:rPr>
                        <m:nor/>
                      </m:rPr>
                      <a:rPr lang="en-US" sz="2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2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বিন্দু</m:t>
                    </m:r>
                    <m:r>
                      <m:rPr>
                        <m:nor/>
                      </m:rPr>
                      <a:rPr lang="en-US" sz="2200" b="0" i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র দূরত্ব</m:t>
                    </m:r>
                    <m:r>
                      <m:rPr>
                        <m:nor/>
                      </m:rPr>
                      <a:rPr lang="en-US" sz="2200" b="0" i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, </m:t>
                    </m:r>
                    <m:r>
                      <m:rPr>
                        <m:nor/>
                      </m:rPr>
                      <a:rPr lang="en-US" sz="22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AB</m:t>
                    </m:r>
                    <m:r>
                      <a:rPr lang="en-US" sz="2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AB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				</a:t>
                </a:r>
                <a:r>
                  <a:rPr lang="en-US" sz="2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</a:t>
                </a:r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2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একক 							                     </a:t>
                </a:r>
                <a:r>
                  <a:rPr lang="en-US" sz="2200" i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BC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				</a:t>
                </a:r>
                <a:r>
                  <a:rPr lang="en-US" sz="2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</a:t>
                </a:r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একক </a:t>
                </a:r>
                <a:endParaRPr lang="en-US" sz="2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			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	</a:t>
                </a:r>
                <a:r>
                  <a:rPr lang="en-US" sz="2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			   </a:t>
                </a:r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rad>
                    <m: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  <m: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একক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যেহেতু,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AB</m:t>
                        </m:r>
                      </m:e>
                      <m:sup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BC</m:t>
                        </m:r>
                      </m:e>
                      <m:sup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9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36</m:t>
                    </m:r>
                    <m:sSup>
                      <m:s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=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45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AC</m:t>
                        </m:r>
                      </m:e>
                      <m:sup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সেহেতু </a:t>
                </a:r>
                <a:r>
                  <a:rPr lang="en-US" sz="2200" b="0" i="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পীথাগোরাসের উপপাদ্য অনুসারে,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 </a:t>
                </a:r>
                <a:r>
                  <a:rPr lang="en-US" sz="2200" dirty="0">
                    <a:solidFill>
                      <a:prstClr val="black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একটি সমকোণী ত্রিভুজ ।</a:t>
                </a:r>
                <a:endParaRPr lang="en-US" sz="2200" b="0" i="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en-US" sz="2200" b="0" i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</a:t>
                </a:r>
                <a:r>
                  <a:rPr lang="en-US" sz="2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 smtClean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ত্রিভুজের </m:t>
                    </m:r>
                    <m:r>
                      <m:rPr>
                        <m:nor/>
                      </m:rPr>
                      <a:rPr lang="en-US" sz="2200" smtClean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পরিসীমা</m:t>
                    </m:r>
                    <m: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AB</m:t>
                    </m:r>
                    <m: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BC</m:t>
                    </m:r>
                    <m: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AC</m:t>
                    </m:r>
                  </m:oMath>
                </a14:m>
                <a:endParaRPr lang="en-US" sz="2200" b="0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			           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  <m:r>
                      <m:rPr>
                        <m:nor/>
                      </m:rP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 smtClean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একক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9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একক </a:t>
                </a:r>
                <a:endParaRPr lang="en-US" sz="2200" b="0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b="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				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15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7</m:t>
                    </m:r>
                  </m:oMath>
                </a14:m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একক </a:t>
                </a:r>
                <a:endParaRPr lang="en-US" sz="2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5F9DED6-4B87-4542-8CEB-CFA8F911C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77" y="856181"/>
                <a:ext cx="10523414" cy="6026971"/>
              </a:xfrm>
              <a:prstGeom prst="rect">
                <a:avLst/>
              </a:prstGeom>
              <a:blipFill>
                <a:blip r:embed="rId2"/>
                <a:stretch>
                  <a:fillRect l="-753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7BCE8C1-216B-4283-9852-10DB2E8F12C1}"/>
              </a:ext>
            </a:extLst>
          </p:cNvPr>
          <p:cNvSpPr txBox="1"/>
          <p:nvPr/>
        </p:nvSpPr>
        <p:spPr>
          <a:xfrm>
            <a:off x="238539" y="225288"/>
            <a:ext cx="11953461" cy="419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9000"/>
              </a:lnSpc>
              <a:spcAft>
                <a:spcPts val="300"/>
              </a:spcAft>
              <a:buClr>
                <a:srgbClr val="000000"/>
              </a:buClr>
              <a:buSzPts val="1200"/>
              <a:tabLst>
                <a:tab pos="20383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সমস্যা: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A(0,3), B(0,6)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এবং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C(6,6)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একটি ত্রিভুজের তিনটি শীর্ষবিন্দু </a:t>
            </a:r>
            <a:r>
              <a:rPr lang="en-US" sz="2000" dirty="0">
                <a:solidFill>
                  <a:prstClr val="black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। দেখাও যে, এটি একটি সমকোণী ত্রিভুজ ।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এর পরিসীমা নির্ণয় কর </a:t>
            </a:r>
            <a:r>
              <a:rPr lang="en-US" sz="2000" dirty="0">
                <a:solidFill>
                  <a:prstClr val="black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।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708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840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NikoshBAN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Vivo</dc:creator>
  <cp:lastModifiedBy>Lewd Loli</cp:lastModifiedBy>
  <cp:revision>246</cp:revision>
  <dcterms:created xsi:type="dcterms:W3CDTF">2020-06-25T05:42:35Z</dcterms:created>
  <dcterms:modified xsi:type="dcterms:W3CDTF">2021-07-01T08:35:17Z</dcterms:modified>
</cp:coreProperties>
</file>