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9" r:id="rId5"/>
    <p:sldId id="268" r:id="rId6"/>
    <p:sldId id="267" r:id="rId7"/>
    <p:sldId id="265" r:id="rId8"/>
    <p:sldId id="266" r:id="rId9"/>
    <p:sldId id="264" r:id="rId10"/>
    <p:sldId id="263" r:id="rId11"/>
    <p:sldId id="262" r:id="rId12"/>
    <p:sldId id="261" r:id="rId13"/>
    <p:sldId id="275" r:id="rId14"/>
    <p:sldId id="274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FF"/>
    <a:srgbClr val="FF99FF"/>
    <a:srgbClr val="8FE917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65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8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9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0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5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6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9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1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5575">
                <a:srgbClr val="FF3399"/>
              </a:gs>
              <a:gs pos="0">
                <a:srgbClr val="FF3399"/>
              </a:gs>
              <a:gs pos="68000">
                <a:srgbClr val="FF3399"/>
              </a:gs>
              <a:gs pos="14000">
                <a:srgbClr val="FF0000"/>
              </a:gs>
              <a:gs pos="70000">
                <a:srgbClr val="00B0F0"/>
              </a:gs>
              <a:gs pos="94000">
                <a:srgbClr val="FF3399"/>
              </a:gs>
              <a:gs pos="12000">
                <a:srgbClr val="FFFF00"/>
              </a:gs>
              <a:gs pos="32000">
                <a:srgbClr val="00B0F0"/>
              </a:gs>
              <a:gs pos="53000">
                <a:srgbClr val="FF3399"/>
              </a:gs>
            </a:gsLst>
            <a:path path="circle">
              <a:fillToRect l="50000" t="50000" r="50000" b="50000"/>
            </a:path>
            <a:tileRect/>
          </a:gra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rgbClr val="00B050"/>
                </a:gs>
                <a:gs pos="46000">
                  <a:srgbClr val="00B050"/>
                </a:gs>
                <a:gs pos="26542">
                  <a:schemeClr val="accent4">
                    <a:lumMod val="40000"/>
                    <a:lumOff val="60000"/>
                  </a:schemeClr>
                </a:gs>
                <a:gs pos="89000">
                  <a:srgbClr val="FFFF00"/>
                </a:gs>
                <a:gs pos="76000">
                  <a:srgbClr val="FFFF00"/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95680" y="5877124"/>
            <a:ext cx="992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b="0" dirty="0" smtClean="0">
                <a:solidFill>
                  <a:srgbClr val="00B050"/>
                </a:solidFill>
              </a:rPr>
              <a:t>মোঃ</a:t>
            </a:r>
            <a:r>
              <a:rPr lang="bn-IN" sz="1400" b="0" baseline="0" dirty="0" smtClean="0">
                <a:solidFill>
                  <a:srgbClr val="00B050"/>
                </a:solidFill>
              </a:rPr>
              <a:t> মারুফুল হক , সহকারী শিক্ষক,গণিত,বঙ্গবাসী মাধ্যমিক বিদ্যালয়,খালিশপুর,খুলনা। ইমেলঃ </a:t>
            </a:r>
            <a:r>
              <a:rPr lang="en-US" sz="1400" b="0" baseline="0" dirty="0" smtClean="0">
                <a:solidFill>
                  <a:srgbClr val="00B050"/>
                </a:solidFill>
              </a:rPr>
              <a:t>marufulhoque311@gmail.com</a:t>
            </a:r>
            <a:endParaRPr lang="en-US" sz="1400" b="0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" y="6184901"/>
            <a:ext cx="5971540" cy="408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6184901"/>
            <a:ext cx="5971540" cy="408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0" y="232351"/>
            <a:ext cx="925525" cy="9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2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hyperlink" Target="mailto:marufulhoque311@gmail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7.jpeg"/><Relationship Id="rId10" Type="http://schemas.microsoft.com/office/2007/relationships/hdphoto" Target="../media/hdphoto1.wdp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23" y="414010"/>
            <a:ext cx="5609007" cy="5295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560" y="2447138"/>
            <a:ext cx="575139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33F06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33F0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User\Desktop\path 1\670px-Be-the-Dream-Boy-Step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r="16615"/>
          <a:stretch/>
        </p:blipFill>
        <p:spPr bwMode="auto">
          <a:xfrm>
            <a:off x="4384966" y="1032895"/>
            <a:ext cx="2765323" cy="31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64089" y="4413579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Homo sapiens</a:t>
            </a:r>
            <a:r>
              <a:rPr lang="bn-BD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L,1758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1489" y="5197522"/>
            <a:ext cx="86868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প্রথম যে বিজ্ঞানী জীবের বিজ্ঞানসম্মত নাম দেবেন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তাঁর নাম প্রকাশের সন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উক্ত জীবের বৈজ্ঞানিক নামের শেষে সংক্ষেপে যোগ করতে হবে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30024" y="275126"/>
            <a:ext cx="7641836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অংশটি কেন বৈজ্ঞানিক নামের শেষে লিখা হয়েছে ?  </a:t>
            </a:r>
            <a:endParaRPr lang="en-US" sz="3200" dirty="0"/>
          </a:p>
        </p:txBody>
      </p:sp>
      <p:sp>
        <p:nvSpPr>
          <p:cNvPr id="20" name="Oval 19"/>
          <p:cNvSpPr/>
          <p:nvPr/>
        </p:nvSpPr>
        <p:spPr>
          <a:xfrm>
            <a:off x="6235889" y="4413579"/>
            <a:ext cx="1371600" cy="5847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635991" y="181474"/>
            <a:ext cx="2895600" cy="769441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19698" y="42769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: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3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83391" y="4527645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উপরের ছকে দ্বিপদ নামকরণের কী কী নিয়মাবলী প্রতিফলিত হয়েছে তার তালিকা তৈরী কর ?  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591" y="1479645"/>
            <a:ext cx="28479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3" y="366222"/>
            <a:ext cx="2231343" cy="15949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892490" y="338919"/>
            <a:ext cx="1752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95949" y="1558119"/>
            <a:ext cx="4724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। ICZN  এর  পুর্ণরূপ কী ?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09803" y="2575459"/>
            <a:ext cx="28194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কোনটি সঠিক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09803" y="3160234"/>
            <a:ext cx="308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.Vibrio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84277" y="3171204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44884" y="373387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1986" y="3789686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69186" y="3311053"/>
            <a:ext cx="308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Vibrio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02088" y="3768661"/>
            <a:ext cx="308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Vibrio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36431" y="3879089"/>
            <a:ext cx="172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03822" y="3846685"/>
            <a:ext cx="123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latin typeface="NikoshBAN" pitchFamily="2" charset="0"/>
                <a:cs typeface="NikoshBAN" pitchFamily="2" charset="0"/>
              </a:rPr>
              <a:t>Vibrio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95949" y="4529919"/>
            <a:ext cx="7310288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। সঠিকভাবে দ্বিপদ নামকরণ লিখতে ও বলতে তুমি কোন কোন বিষয় এর প্রতি লক্ষ্য রাখবে ?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70310" y="432719"/>
            <a:ext cx="2743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0885" y="3320001"/>
            <a:ext cx="8267700" cy="1754326"/>
          </a:xfrm>
          <a:prstGeom prst="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বইয়ের ১০টি জীবের বৈজ্ঞানিক নাম পড়ে আসবে ।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ARUF\Desktop\pic contin\বাডি 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9" y="432719"/>
            <a:ext cx="3236288" cy="19304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0982" y="973539"/>
            <a:ext cx="4780128" cy="3600986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গুরুত্বপুর্ণ শব্দ 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ICBN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ICZN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2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8" y="245659"/>
            <a:ext cx="4505603" cy="5547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9329" y="3814549"/>
            <a:ext cx="3352800" cy="15514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8927" y="323394"/>
            <a:ext cx="4115567" cy="4194015"/>
            <a:chOff x="4213868" y="267905"/>
            <a:chExt cx="3841600" cy="38537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09" t="2893" r="3916" b="3718"/>
            <a:stretch/>
          </p:blipFill>
          <p:spPr>
            <a:xfrm>
              <a:off x="4213868" y="267905"/>
              <a:ext cx="3841600" cy="305709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181" y="606299"/>
              <a:ext cx="2906974" cy="35153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918429" y="3572790"/>
            <a:ext cx="4512366" cy="2308324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algn="ctr">
              <a:defRPr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 algn="ctr">
              <a:defRPr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বিজ্ঞান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অধ্যায়: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প্রথম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 algn="ctr">
              <a:defRPr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সময়: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মিনিট।</a:t>
            </a:r>
          </a:p>
          <a:p>
            <a:pPr algn="ctr">
              <a:defRPr/>
            </a:pPr>
            <a:endParaRPr lang="en-US" sz="2800" dirty="0">
              <a:solidFill>
                <a:srgbClr val="08A81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93" y="3711290"/>
            <a:ext cx="4899547" cy="2031325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 মারুফুল হক </a:t>
            </a:r>
            <a:endParaRPr lang="bn-BD" sz="32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 (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অর্নাস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গণিত, এম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(গণিত),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 এড    </a:t>
            </a:r>
          </a:p>
          <a:p>
            <a:pPr algn="just"/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শিক্ষক, গণিত </a:t>
            </a:r>
          </a:p>
          <a:p>
            <a:pPr algn="just"/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বঙ্গবাসী মাধ্যমিক বিদ্যালয় , খালিশপুর ,খুলনা </a:t>
            </a:r>
          </a:p>
          <a:p>
            <a:pPr algn="just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০১৯২৯৬৬৮১৪৬ </a:t>
            </a:r>
            <a:endParaRPr lang="bn-IN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Email: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marufulhoque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311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@gmail.com</a:t>
            </a:r>
            <a:endParaRPr lang="en-US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6918429" y="1315985"/>
            <a:ext cx="4512366" cy="990488"/>
          </a:xfrm>
          <a:prstGeom prst="snip1Rect">
            <a:avLst/>
          </a:prstGeom>
          <a:noFill/>
          <a:ln w="38100">
            <a:solidFill>
              <a:srgbClr val="08A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BE7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30" y="341623"/>
            <a:ext cx="1187355" cy="553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alf Frame 8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09862"/>
              </p:ext>
            </p:extLst>
          </p:nvPr>
        </p:nvGraphicFramePr>
        <p:xfrm>
          <a:off x="1053366" y="782851"/>
          <a:ext cx="8592304" cy="30935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8076"/>
                <a:gridCol w="2148076"/>
                <a:gridCol w="2148076"/>
                <a:gridCol w="2148076"/>
              </a:tblGrid>
              <a:tr h="882614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3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69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Users\User\Desktop\p\mango-nutrition-fac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8"/>
          <a:stretch/>
        </p:blipFill>
        <p:spPr bwMode="auto">
          <a:xfrm>
            <a:off x="1327841" y="2129052"/>
            <a:ext cx="1899353" cy="12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User\Desktop\p\8036475361_9701b412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66" y="2206535"/>
            <a:ext cx="1898588" cy="140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User\Desktop\p\Male-wig-elegant-type-font-b-boys-b-font-wig-non-mainstream-wig-handsome-male-w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59" y="2206536"/>
            <a:ext cx="1808907" cy="140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esktop\p\Banglades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77" y="699675"/>
            <a:ext cx="1302608" cy="11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User\Desktop\p\201404030254364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358" y="837699"/>
            <a:ext cx="2030019" cy="8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6827" y="223052"/>
            <a:ext cx="922542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চিত্রটিতে  কোন কোন দেশের ছেলেদের দেখতে পাচ্ছ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1463" y="4253535"/>
            <a:ext cx="2170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আমি  আম খাব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3661" y="4456613"/>
            <a:ext cx="173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অচি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মাংগো </a:t>
            </a:r>
            <a:endParaRPr lang="en-US" dirty="0"/>
          </a:p>
        </p:txBody>
      </p:sp>
      <p:pic>
        <p:nvPicPr>
          <p:cNvPr id="18" name="Picture 2" descr="http://vignette1.wikia.nocookie.net/lost/images/1/15/IndonesianBoy.jpg/revision/latest?cb=2008053117174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9"/>
          <a:stretch/>
        </p:blipFill>
        <p:spPr bwMode="auto">
          <a:xfrm>
            <a:off x="4959930" y="2206536"/>
            <a:ext cx="2056554" cy="140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acccrnindonesia.files.wordpress.com/2010/08/jcc-indonesia-ma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13" y="837699"/>
            <a:ext cx="2135231" cy="8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88337" y="4422812"/>
            <a:ext cx="1799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আকু মাকান ম্যাংগা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1505" y="278812"/>
            <a:ext cx="635275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কিভাবে বললে সবাই আমকেই বুঝতে পারবে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7005" y="217257"/>
            <a:ext cx="242584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 বুঝবে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C:\Users\User\Desktop\p\8036475361_9701b412c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-1" r="15696" b="12509"/>
          <a:stretch/>
        </p:blipFill>
        <p:spPr bwMode="auto">
          <a:xfrm>
            <a:off x="3425377" y="2206534"/>
            <a:ext cx="1302608" cy="123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54191" y="239690"/>
            <a:ext cx="948058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তোমরা কী সবাই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 ওরাও কী পাশের জনের কথা বুঝতে পেরেছে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 descr="http://vignette1.wikia.nocookie.net/lost/images/1/15/IndonesianBoy.jpg/revision/latest?cb=2008053117174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49" b="89744" l="40449" r="932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19" r="16101" b="31889"/>
          <a:stretch/>
        </p:blipFill>
        <p:spPr bwMode="auto">
          <a:xfrm>
            <a:off x="5343093" y="2206534"/>
            <a:ext cx="1133219" cy="95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User\Desktop\p\Male-wig-elegant-type-font-b-boys-b-font-wig-non-mainstream-wig-handsome-male-wig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94" r="16628" b="18695"/>
          <a:stretch/>
        </p:blipFill>
        <p:spPr bwMode="auto">
          <a:xfrm>
            <a:off x="7068970" y="2206534"/>
            <a:ext cx="1260401" cy="114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225562" y="5405651"/>
            <a:ext cx="650795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ওরা সবাই বলছে আমি আম খাব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27194" y="206920"/>
            <a:ext cx="43413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ওরা সবাই কী বলছে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" descr="http://www.biologydiscussion.com/wp-content/uploads/2014/09/clip_image002.jpg"/>
          <p:cNvPicPr>
            <a:picLocks noChangeAspect="1" noChangeArrowheads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3473" r="4697" b="2349"/>
          <a:stretch/>
        </p:blipFill>
        <p:spPr bwMode="auto">
          <a:xfrm>
            <a:off x="358209" y="640426"/>
            <a:ext cx="10672550" cy="52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483912" y="1768833"/>
            <a:ext cx="66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দ্বিপদ নামকরণ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4191" y="253490"/>
            <a:ext cx="948058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এধরণের নামকরণকে আমরা কী নামে অভিহিত করতে পারি 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1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/>
      <p:bldP spid="16" grpId="1"/>
      <p:bldP spid="17" grpId="0"/>
      <p:bldP spid="17" grpId="1"/>
      <p:bldP spid="20" grpId="0"/>
      <p:bldP spid="20" grpId="1"/>
      <p:bldP spid="21" grpId="0" animBg="1"/>
      <p:bldP spid="21" grpId="1" animBg="1"/>
      <p:bldP spid="21" grpId="2" animBg="1"/>
      <p:bldP spid="22" grpId="0" animBg="1"/>
      <p:bldP spid="22" grpId="1" animBg="1"/>
      <p:bldP spid="24" grpId="0" animBg="1"/>
      <p:bldP spid="24" grpId="1" animBg="1"/>
      <p:bldP spid="24" grpId="2" animBg="1"/>
      <p:bldP spid="24" grpId="3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30" grpId="0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51635" y="392839"/>
            <a:ext cx="3053379" cy="1015663"/>
          </a:xfrm>
          <a:prstGeom prst="rect">
            <a:avLst/>
          </a:prstGeom>
          <a:solidFill>
            <a:srgbClr val="FF99FF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1636" y="2028460"/>
            <a:ext cx="3837910" cy="584775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শিক্ষার্থীরা-----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51636" y="3165129"/>
            <a:ext cx="5314275" cy="584775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১। দ্বিপদ নামকরণ কী বলতে পারবে।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51636" y="4268919"/>
            <a:ext cx="6566221" cy="584775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।দ্বিপদ নামকরণ পদ্ধতি ব্যাখ্যা 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6799" y="2957216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6799" y="4061224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upload.wikimedia.org/wikipedia/commons/e/e8/Aardappel_'Dor%C3%A9'_(Solanum_tuberosum_'Dor%C3%A9'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321" y="1150962"/>
            <a:ext cx="6386052" cy="34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52925" y="260082"/>
            <a:ext cx="2590800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9199" y="4988019"/>
            <a:ext cx="192877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গোল আলু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8844" y="4995188"/>
            <a:ext cx="681752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গোলআলুর বৈজ্ঞানিক নাম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solanum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tuberosum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20321" y="247084"/>
            <a:ext cx="6400800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গোল আলুর বৈজ্ঞানিক নাম বলতে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20321" y="321638"/>
            <a:ext cx="62865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বৈজ্ঞানিক নামে কয়টি অংশ 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0321" y="260082"/>
            <a:ext cx="64008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দ্বিপদ নামকরণ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533" y="5895198"/>
            <a:ext cx="529210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পদ দিয়ে গঠিত নামই দ্বিপদ নাম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" descr="D:\Tissue images\dhaka ttc\hand-up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333" y="5271302"/>
            <a:ext cx="660429" cy="66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Tissue images\dhaka ttc\hand-up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02" y="5312234"/>
            <a:ext cx="665569" cy="6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path 1\670px-Be-the-Dream-Boy-Step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r="16615"/>
          <a:stretch/>
        </p:blipFill>
        <p:spPr bwMode="auto">
          <a:xfrm>
            <a:off x="1508078" y="1512627"/>
            <a:ext cx="2819400" cy="37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28414" y="5271249"/>
            <a:ext cx="328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Homo sapiens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5678" y="544619"/>
            <a:ext cx="84582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বৈজ্ঞানিক নামে দ্বিপদ নামকরণের কী কী বৈশিষ্ট্য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3602" y="3401917"/>
            <a:ext cx="6033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নামকরণ অবশ্যই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ল্যাটিন শব্দ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013278" y="1689849"/>
            <a:ext cx="0" cy="3581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80814" y="5551227"/>
            <a:ext cx="167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Homo  </a:t>
            </a:r>
            <a:endParaRPr lang="en-US" sz="3200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7778" y="55581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sapiens </a:t>
            </a:r>
            <a:endParaRPr lang="en-US" sz="32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2597" y="543268"/>
            <a:ext cx="73914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নামের কয়টি অংশ ? অংশগুলোর নাম কী কী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3601" y="2100671"/>
            <a:ext cx="6033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অংশ থাকে ,প্রথম অংশ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 নাম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,দ্বিতীয় অংশ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প্রজাতিক নাম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55678" y="329175"/>
            <a:ext cx="8458200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নামের প্রথম অংশের প্রথম ও দ্বিতীয় অংশের  প্রথম অংশ কোন হাতের অক্ষরে লিখতে হবে  ?  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445733" y="5570564"/>
            <a:ext cx="53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3200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27721" y="5542854"/>
            <a:ext cx="568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</a:t>
            </a:r>
            <a:endParaRPr lang="en-US" sz="32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12879" y="5570562"/>
            <a:ext cx="109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omo</a:t>
            </a:r>
            <a:r>
              <a:rPr lang="en-US" sz="3200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5595" y="5542856"/>
            <a:ext cx="1634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apiens</a:t>
            </a:r>
            <a:r>
              <a:rPr lang="en-US" sz="32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53601" y="4210721"/>
            <a:ext cx="60333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নামের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 অংশের প্রথম অক্ষর বড় হাতের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অক্ষর ও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দ্বিতীয় অংশের  প্রথম অংশ ছোট হাতের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অক্ষরে লিখতে হবে  ।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4389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  <p:bldP spid="17" grpId="1" animBg="1"/>
      <p:bldP spid="18" grpId="0"/>
      <p:bldP spid="18" grpId="1"/>
      <p:bldP spid="20" grpId="0"/>
      <p:bldP spid="20" grpId="1" build="allAtOnce"/>
      <p:bldP spid="20" grpId="2" build="allAtOnce"/>
      <p:bldP spid="21" grpId="0"/>
      <p:bldP spid="21" grpId="1" build="allAtOnce"/>
      <p:bldP spid="21" grpId="2" build="allAtOnce"/>
      <p:bldP spid="22" grpId="0" animBg="1"/>
      <p:bldP spid="22" grpId="1" animBg="1"/>
      <p:bldP spid="23" grpId="0"/>
      <p:bldP spid="23" grpId="1"/>
      <p:bldP spid="24" grpId="0" animBg="1"/>
      <p:bldP spid="25" grpId="0" build="allAtOnce"/>
      <p:bldP spid="26" grpId="0"/>
      <p:bldP spid="26" grpId="1"/>
      <p:bldP spid="26" grpId="2"/>
      <p:bldP spid="26" grpId="3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User\Desktop\path 1\670px-Be-the-Dream-Boy-Step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r="16615"/>
          <a:stretch/>
        </p:blipFill>
        <p:spPr bwMode="auto">
          <a:xfrm>
            <a:off x="4855141" y="1102057"/>
            <a:ext cx="2819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80671" y="4886069"/>
            <a:ext cx="328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Homo sapiens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https://lh3.ggpht.com/pahGwrEmKkBqEguWGS9H9myQA0qZFc0RWKozAqLke6knjkVytLXb5pux0__zC0IZdq0=h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22" y="873457"/>
            <a:ext cx="2282825" cy="22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718279" y="3375644"/>
            <a:ext cx="1315379" cy="1853906"/>
            <a:chOff x="517276" y="3416587"/>
            <a:chExt cx="1315379" cy="1853906"/>
          </a:xfrm>
        </p:grpSpPr>
        <p:pic>
          <p:nvPicPr>
            <p:cNvPr id="25" name="Picture 4" descr="https://encrypted-tbn3.gstatic.com/images?q=tbn:ANd9GcQmdv4ufRxCg2L5EJwx-RBTm4N9BrGYLjQfemlCKhlu_fPpS0URX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5" t="33750" r="19298" b="-1"/>
            <a:stretch/>
          </p:blipFill>
          <p:spPr bwMode="auto">
            <a:xfrm>
              <a:off x="517276" y="3416587"/>
              <a:ext cx="994455" cy="1459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s://encrypted-tbn3.gstatic.com/images?q=tbn:ANd9GcQmdv4ufRxCg2L5EJwx-RBTm4N9BrGYLjQfemlCKhlu_fPpS0URX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5" t="33750" r="19298" b="-1"/>
            <a:stretch/>
          </p:blipFill>
          <p:spPr bwMode="auto">
            <a:xfrm>
              <a:off x="838200" y="3811442"/>
              <a:ext cx="994455" cy="1459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2691952" y="188401"/>
            <a:ext cx="7016664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 ছাপানোর  সময় কিভাবে লিখতে হবে?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4780671" y="4886069"/>
            <a:ext cx="3280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Homo sapiens</a:t>
            </a:r>
            <a:endParaRPr lang="bn-BD" sz="32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ইটালিক অক্ষরে 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00644" y="188400"/>
            <a:ext cx="6822702" cy="584775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 হাতে লিখলে কিভাবে লিখতে হবে  ?  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4811845" y="4644775"/>
            <a:ext cx="328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Homo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sapiens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6" descr="http://www.thesafeshop.co.uk/blog/wp-content/uploads/2011/06/hand-holding-pen_writ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14357"/>
          <a:stretch/>
        </p:blipFill>
        <p:spPr bwMode="auto">
          <a:xfrm>
            <a:off x="4723521" y="5594851"/>
            <a:ext cx="1136073" cy="8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4792795" y="52330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6" descr="http://www.thesafeshop.co.uk/blog/wp-content/uploads/2011/06/hand-holding-pen_writ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14357"/>
          <a:stretch/>
        </p:blipFill>
        <p:spPr bwMode="auto">
          <a:xfrm>
            <a:off x="6531541" y="5629890"/>
            <a:ext cx="1136073" cy="8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/>
          <p:nvPr/>
        </p:nvCxnSpPr>
        <p:spPr>
          <a:xfrm>
            <a:off x="6451877" y="5233000"/>
            <a:ext cx="15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17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6389 L 0.07014 -0.0629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4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-0.06389 L 0.09775 -0.0629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7" grpId="0" animBg="1"/>
      <p:bldP spid="27" grpId="1" animBg="1"/>
      <p:bldP spid="28" grpId="0"/>
      <p:bldP spid="28" grpId="1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hd.wallpaperswide.com/thumbs/tiger_sitting_majestic-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46" y="1389525"/>
            <a:ext cx="3581399" cy="24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32544" y="4214742"/>
            <a:ext cx="327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Panthera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tigris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1607" y="303919"/>
            <a:ext cx="5564678" cy="646331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বৈজ্ঞানিক নাম দুটি কী একই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2146" y="414095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Bos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indicus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6" descr="http://upload.wikimedia.org/wikipedia/commons/1/11/Bos_taurus_indic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46" y="1521271"/>
            <a:ext cx="3581400" cy="22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27746" y="4902957"/>
            <a:ext cx="777240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নাম দুটি একই নয় ।কারণ দুটি জীবে একই নাম ব্যবহারের অনুমতি নেই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1608" y="303918"/>
            <a:ext cx="5564678" cy="646331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 একই নয়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61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1" grpId="0"/>
      <p:bldP spid="11" grpId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biologydiscussion.com/wp-content/uploads/2014/09/clip_image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3193" r="4728" b="24244"/>
          <a:stretch/>
        </p:blipFill>
        <p:spPr bwMode="auto">
          <a:xfrm>
            <a:off x="2591937" y="1414818"/>
            <a:ext cx="6878265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14650" y="271818"/>
            <a:ext cx="8871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কয়েকজন বিজ্ঞানী যদি একই জীবকে  বিভিন্ন নামকরণ করেন তবে অগ্রাধিকার অনুযায়ী কার নাম গৃহীত হবে ?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6969" y="5706842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বিজ্ঞানী কর্তৃক গৃহীত নামটি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22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465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 Unicode MS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46</cp:revision>
  <dcterms:created xsi:type="dcterms:W3CDTF">2021-07-04T11:09:49Z</dcterms:created>
  <dcterms:modified xsi:type="dcterms:W3CDTF">2021-07-08T16:36:32Z</dcterms:modified>
</cp:coreProperties>
</file>