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1" r:id="rId3"/>
    <p:sldId id="291" r:id="rId4"/>
    <p:sldId id="293" r:id="rId5"/>
    <p:sldId id="283" r:id="rId6"/>
    <p:sldId id="285" r:id="rId7"/>
    <p:sldId id="292" r:id="rId8"/>
    <p:sldId id="280" r:id="rId9"/>
    <p:sldId id="278" r:id="rId10"/>
    <p:sldId id="279" r:id="rId11"/>
    <p:sldId id="276" r:id="rId12"/>
    <p:sldId id="287" r:id="rId13"/>
    <p:sldId id="275" r:id="rId14"/>
    <p:sldId id="272" r:id="rId15"/>
    <p:sldId id="294" r:id="rId16"/>
    <p:sldId id="295" r:id="rId17"/>
    <p:sldId id="296"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31B01-6EEC-4DCB-89C2-DD9B58CCC7A4}"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SG"/>
        </a:p>
      </dgm:t>
    </dgm:pt>
    <dgm:pt modelId="{C9C89416-AEBD-40AE-91F9-9825AB56A377}">
      <dgm:prSet phldrT="[Text]" custT="1"/>
      <dgm:spPr/>
      <dgm:t>
        <a:bodyPr/>
        <a:lstStyle/>
        <a:p>
          <a:r>
            <a:rPr lang="en-SG" sz="3200" b="1" dirty="0" err="1">
              <a:solidFill>
                <a:schemeClr val="tx1"/>
              </a:solidFill>
            </a:rPr>
            <a:t>শিখনফল</a:t>
          </a:r>
          <a:r>
            <a:rPr lang="en-SG" sz="3200" b="1" dirty="0">
              <a:solidFill>
                <a:schemeClr val="tx1"/>
              </a:solidFill>
            </a:rPr>
            <a:t> </a:t>
          </a:r>
        </a:p>
      </dgm:t>
    </dgm:pt>
    <dgm:pt modelId="{D732EDB2-869B-42F2-8FE1-4F8576CEE8FC}" type="parTrans" cxnId="{670DF38E-67C4-4FD0-8E15-1EF5D9B56939}">
      <dgm:prSet/>
      <dgm:spPr/>
      <dgm:t>
        <a:bodyPr/>
        <a:lstStyle/>
        <a:p>
          <a:endParaRPr lang="en-SG"/>
        </a:p>
      </dgm:t>
    </dgm:pt>
    <dgm:pt modelId="{13122322-B11D-4F82-A0E3-86D9E0487404}" type="sibTrans" cxnId="{670DF38E-67C4-4FD0-8E15-1EF5D9B56939}">
      <dgm:prSet/>
      <dgm:spPr/>
      <dgm:t>
        <a:bodyPr/>
        <a:lstStyle/>
        <a:p>
          <a:endParaRPr lang="en-SG"/>
        </a:p>
      </dgm:t>
    </dgm:pt>
    <dgm:pt modelId="{90F97B57-22E4-48A6-838F-5F75ECBEE996}">
      <dgm:prSet phldrT="[Text]"/>
      <dgm:spPr/>
      <dgm:t>
        <a:bodyPr/>
        <a:lstStyle/>
        <a:p>
          <a:r>
            <a:rPr lang="en-SG" dirty="0" err="1"/>
            <a:t>বাংলার</a:t>
          </a:r>
          <a:r>
            <a:rPr lang="en-SG" dirty="0"/>
            <a:t> </a:t>
          </a:r>
          <a:r>
            <a:rPr lang="en-SG" dirty="0" err="1"/>
            <a:t>বিশ্বাসঘাতকদের</a:t>
          </a:r>
          <a:r>
            <a:rPr lang="en-SG" dirty="0"/>
            <a:t> </a:t>
          </a:r>
          <a:r>
            <a:rPr lang="en-SG" dirty="0" err="1"/>
            <a:t>পরিচয়</a:t>
          </a:r>
          <a:r>
            <a:rPr lang="en-SG" dirty="0"/>
            <a:t> </a:t>
          </a:r>
          <a:r>
            <a:rPr lang="en-SG" dirty="0" err="1"/>
            <a:t>লিখতে</a:t>
          </a:r>
          <a:r>
            <a:rPr lang="en-SG" dirty="0"/>
            <a:t> </a:t>
          </a:r>
          <a:r>
            <a:rPr lang="en-SG" dirty="0" err="1"/>
            <a:t>পারবে</a:t>
          </a:r>
          <a:r>
            <a:rPr lang="en-SG" dirty="0"/>
            <a:t> </a:t>
          </a:r>
        </a:p>
      </dgm:t>
    </dgm:pt>
    <dgm:pt modelId="{226908EE-1026-4051-AAF2-FE6DF8D42853}" type="parTrans" cxnId="{BEC7837F-8320-4111-BCCA-B96ED49D53B5}">
      <dgm:prSet/>
      <dgm:spPr/>
      <dgm:t>
        <a:bodyPr/>
        <a:lstStyle/>
        <a:p>
          <a:endParaRPr lang="en-SG"/>
        </a:p>
      </dgm:t>
    </dgm:pt>
    <dgm:pt modelId="{3945D325-0CA0-4F0B-B66C-4C60C2C2406A}" type="sibTrans" cxnId="{BEC7837F-8320-4111-BCCA-B96ED49D53B5}">
      <dgm:prSet/>
      <dgm:spPr/>
      <dgm:t>
        <a:bodyPr/>
        <a:lstStyle/>
        <a:p>
          <a:endParaRPr lang="en-SG"/>
        </a:p>
      </dgm:t>
    </dgm:pt>
    <dgm:pt modelId="{75D46957-969D-4858-84AD-4DD7512BFAD1}">
      <dgm:prSet custT="1"/>
      <dgm:spPr/>
      <dgm:t>
        <a:bodyPr/>
        <a:lstStyle/>
        <a:p>
          <a:r>
            <a:rPr lang="en-SG" sz="2800" dirty="0" err="1"/>
            <a:t>পলাশী</a:t>
          </a:r>
          <a:r>
            <a:rPr lang="en-SG" sz="2800" dirty="0"/>
            <a:t> </a:t>
          </a:r>
          <a:r>
            <a:rPr lang="en-SG" sz="2800" dirty="0" err="1"/>
            <a:t>যুদ্ধের</a:t>
          </a:r>
          <a:r>
            <a:rPr lang="en-SG" sz="2800" dirty="0"/>
            <a:t> </a:t>
          </a:r>
          <a:r>
            <a:rPr lang="en-SG" sz="2800" dirty="0" err="1"/>
            <a:t>কারন</a:t>
          </a:r>
          <a:r>
            <a:rPr lang="en-SG" sz="2800" dirty="0"/>
            <a:t> </a:t>
          </a:r>
          <a:r>
            <a:rPr lang="en-SG" sz="2800" dirty="0" err="1"/>
            <a:t>বলতে</a:t>
          </a:r>
          <a:r>
            <a:rPr lang="en-SG" sz="2800" dirty="0"/>
            <a:t> </a:t>
          </a:r>
          <a:r>
            <a:rPr lang="en-SG" sz="2800" dirty="0" err="1"/>
            <a:t>পারবে</a:t>
          </a:r>
          <a:r>
            <a:rPr lang="en-SG" sz="2800" dirty="0"/>
            <a:t> </a:t>
          </a:r>
        </a:p>
      </dgm:t>
    </dgm:pt>
    <dgm:pt modelId="{C1FB7ACE-DABD-4906-AEEF-E20F5F01BBE9}" type="parTrans" cxnId="{E82A927A-254C-41A8-8FC0-5A8B9C6AA9A9}">
      <dgm:prSet/>
      <dgm:spPr/>
      <dgm:t>
        <a:bodyPr/>
        <a:lstStyle/>
        <a:p>
          <a:endParaRPr lang="en-SG"/>
        </a:p>
      </dgm:t>
    </dgm:pt>
    <dgm:pt modelId="{A67B57D6-1253-46DD-AC2C-7741176D2876}" type="sibTrans" cxnId="{E82A927A-254C-41A8-8FC0-5A8B9C6AA9A9}">
      <dgm:prSet/>
      <dgm:spPr/>
      <dgm:t>
        <a:bodyPr/>
        <a:lstStyle/>
        <a:p>
          <a:endParaRPr lang="en-SG"/>
        </a:p>
      </dgm:t>
    </dgm:pt>
    <dgm:pt modelId="{ED70D7B1-A8A9-484D-879B-FE1464404E6E}">
      <dgm:prSet/>
      <dgm:spPr/>
      <dgm:t>
        <a:bodyPr/>
        <a:lstStyle/>
        <a:p>
          <a:r>
            <a:rPr lang="en-SG" dirty="0" err="1"/>
            <a:t>নবাব</a:t>
          </a:r>
          <a:r>
            <a:rPr lang="en-SG" dirty="0"/>
            <a:t> </a:t>
          </a:r>
          <a:r>
            <a:rPr lang="en-SG" dirty="0" err="1"/>
            <a:t>সিরাজের</a:t>
          </a:r>
          <a:r>
            <a:rPr lang="en-SG" dirty="0"/>
            <a:t> </a:t>
          </a:r>
          <a:r>
            <a:rPr lang="en-SG" dirty="0" err="1"/>
            <a:t>পতনের</a:t>
          </a:r>
          <a:r>
            <a:rPr lang="en-SG" dirty="0"/>
            <a:t> </a:t>
          </a:r>
          <a:r>
            <a:rPr lang="en-SG" dirty="0" err="1"/>
            <a:t>কারন</a:t>
          </a:r>
          <a:r>
            <a:rPr lang="en-SG" dirty="0"/>
            <a:t> </a:t>
          </a:r>
          <a:r>
            <a:rPr lang="en-SG" dirty="0" err="1"/>
            <a:t>বলতে</a:t>
          </a:r>
          <a:r>
            <a:rPr lang="en-SG" dirty="0"/>
            <a:t> </a:t>
          </a:r>
          <a:r>
            <a:rPr lang="en-SG" dirty="0" err="1"/>
            <a:t>পারবে</a:t>
          </a:r>
          <a:r>
            <a:rPr lang="en-SG" dirty="0"/>
            <a:t> </a:t>
          </a:r>
        </a:p>
      </dgm:t>
    </dgm:pt>
    <dgm:pt modelId="{47AD37D3-FC45-49AA-BE0F-1B8BCCE55E25}" type="parTrans" cxnId="{A9ED0DBE-CB1A-4737-8953-8A67C1EC5C25}">
      <dgm:prSet/>
      <dgm:spPr/>
      <dgm:t>
        <a:bodyPr/>
        <a:lstStyle/>
        <a:p>
          <a:endParaRPr lang="en-SG"/>
        </a:p>
      </dgm:t>
    </dgm:pt>
    <dgm:pt modelId="{58475463-793B-49ED-95C0-789C45EBF6CB}" type="sibTrans" cxnId="{A9ED0DBE-CB1A-4737-8953-8A67C1EC5C25}">
      <dgm:prSet/>
      <dgm:spPr/>
      <dgm:t>
        <a:bodyPr/>
        <a:lstStyle/>
        <a:p>
          <a:endParaRPr lang="en-SG"/>
        </a:p>
      </dgm:t>
    </dgm:pt>
    <dgm:pt modelId="{41E6D0F1-748E-4589-8EC4-9D4BEC9B92E3}" type="pres">
      <dgm:prSet presAssocID="{18F31B01-6EEC-4DCB-89C2-DD9B58CCC7A4}" presName="Name0" presStyleCnt="0">
        <dgm:presLayoutVars>
          <dgm:chMax val="1"/>
          <dgm:dir/>
          <dgm:animLvl val="ctr"/>
          <dgm:resizeHandles val="exact"/>
        </dgm:presLayoutVars>
      </dgm:prSet>
      <dgm:spPr/>
    </dgm:pt>
    <dgm:pt modelId="{6546478E-2CF5-401F-AC44-9A3CBAC6DA0F}" type="pres">
      <dgm:prSet presAssocID="{C9C89416-AEBD-40AE-91F9-9825AB56A377}" presName="centerShape" presStyleLbl="node0" presStyleIdx="0" presStyleCnt="1" custScaleX="131040" custScaleY="120243" custLinFactNeighborX="974" custLinFactNeighborY="4373"/>
      <dgm:spPr/>
    </dgm:pt>
    <dgm:pt modelId="{C2DC327A-8B92-4C73-9955-EF24FE291973}" type="pres">
      <dgm:prSet presAssocID="{C1FB7ACE-DABD-4906-AEEF-E20F5F01BBE9}" presName="parTrans" presStyleLbl="sibTrans2D1" presStyleIdx="0" presStyleCnt="3"/>
      <dgm:spPr/>
    </dgm:pt>
    <dgm:pt modelId="{1689DABA-082D-4FF5-AE9C-21B17593CC2B}" type="pres">
      <dgm:prSet presAssocID="{C1FB7ACE-DABD-4906-AEEF-E20F5F01BBE9}" presName="connectorText" presStyleLbl="sibTrans2D1" presStyleIdx="0" presStyleCnt="3"/>
      <dgm:spPr/>
    </dgm:pt>
    <dgm:pt modelId="{2327ACA3-8D66-4E9F-8EC4-588413CF6163}" type="pres">
      <dgm:prSet presAssocID="{75D46957-969D-4858-84AD-4DD7512BFAD1}" presName="node" presStyleLbl="node1" presStyleIdx="0" presStyleCnt="3" custScaleX="135146" custScaleY="135146" custRadScaleRad="88158" custRadScaleInc="-58398">
        <dgm:presLayoutVars>
          <dgm:bulletEnabled val="1"/>
        </dgm:presLayoutVars>
      </dgm:prSet>
      <dgm:spPr/>
    </dgm:pt>
    <dgm:pt modelId="{1768F207-21F3-4D2E-8FCF-E787771515CB}" type="pres">
      <dgm:prSet presAssocID="{47AD37D3-FC45-49AA-BE0F-1B8BCCE55E25}" presName="parTrans" presStyleLbl="sibTrans2D1" presStyleIdx="1" presStyleCnt="3"/>
      <dgm:spPr/>
    </dgm:pt>
    <dgm:pt modelId="{E2111811-9C39-49D7-9137-1ED1B9C96526}" type="pres">
      <dgm:prSet presAssocID="{47AD37D3-FC45-49AA-BE0F-1B8BCCE55E25}" presName="connectorText" presStyleLbl="sibTrans2D1" presStyleIdx="1" presStyleCnt="3"/>
      <dgm:spPr/>
    </dgm:pt>
    <dgm:pt modelId="{46078B51-B19E-406B-863A-9B39F88761D1}" type="pres">
      <dgm:prSet presAssocID="{ED70D7B1-A8A9-484D-879B-FE1464404E6E}" presName="node" presStyleLbl="node1" presStyleIdx="1" presStyleCnt="3" custScaleX="130709" custScaleY="138432" custRadScaleRad="108067" custRadScaleInc="-48055">
        <dgm:presLayoutVars>
          <dgm:bulletEnabled val="1"/>
        </dgm:presLayoutVars>
      </dgm:prSet>
      <dgm:spPr/>
    </dgm:pt>
    <dgm:pt modelId="{87A68029-0BB4-496F-A9DB-361897B122E3}" type="pres">
      <dgm:prSet presAssocID="{226908EE-1026-4051-AAF2-FE6DF8D42853}" presName="parTrans" presStyleLbl="sibTrans2D1" presStyleIdx="2" presStyleCnt="3"/>
      <dgm:spPr/>
    </dgm:pt>
    <dgm:pt modelId="{CF931A21-E423-4EB4-A883-41A67FBEAE21}" type="pres">
      <dgm:prSet presAssocID="{226908EE-1026-4051-AAF2-FE6DF8D42853}" presName="connectorText" presStyleLbl="sibTrans2D1" presStyleIdx="2" presStyleCnt="3"/>
      <dgm:spPr/>
    </dgm:pt>
    <dgm:pt modelId="{F33BFFE0-3303-4FC3-90F9-8D030672EC15}" type="pres">
      <dgm:prSet presAssocID="{90F97B57-22E4-48A6-838F-5F75ECBEE996}" presName="node" presStyleLbl="node1" presStyleIdx="2" presStyleCnt="3" custScaleX="149613" custScaleY="149613" custRadScaleRad="109337" custRadScaleInc="29923">
        <dgm:presLayoutVars>
          <dgm:bulletEnabled val="1"/>
        </dgm:presLayoutVars>
      </dgm:prSet>
      <dgm:spPr/>
    </dgm:pt>
  </dgm:ptLst>
  <dgm:cxnLst>
    <dgm:cxn modelId="{81F5F907-382E-4442-A145-A45F3DB226D3}" type="presOf" srcId="{18F31B01-6EEC-4DCB-89C2-DD9B58CCC7A4}" destId="{41E6D0F1-748E-4589-8EC4-9D4BEC9B92E3}" srcOrd="0" destOrd="0" presId="urn:microsoft.com/office/officeart/2005/8/layout/radial5"/>
    <dgm:cxn modelId="{F4FBE209-7EE3-4A14-B454-1A3FFA3CEF53}" type="presOf" srcId="{47AD37D3-FC45-49AA-BE0F-1B8BCCE55E25}" destId="{E2111811-9C39-49D7-9137-1ED1B9C96526}" srcOrd="1" destOrd="0" presId="urn:microsoft.com/office/officeart/2005/8/layout/radial5"/>
    <dgm:cxn modelId="{630F6E4C-5624-4F38-B09F-0E5532D63310}" type="presOf" srcId="{C1FB7ACE-DABD-4906-AEEF-E20F5F01BBE9}" destId="{1689DABA-082D-4FF5-AE9C-21B17593CC2B}" srcOrd="1" destOrd="0" presId="urn:microsoft.com/office/officeart/2005/8/layout/radial5"/>
    <dgm:cxn modelId="{804C8C72-5527-4132-A925-7374698E8E73}" type="presOf" srcId="{90F97B57-22E4-48A6-838F-5F75ECBEE996}" destId="{F33BFFE0-3303-4FC3-90F9-8D030672EC15}" srcOrd="0" destOrd="0" presId="urn:microsoft.com/office/officeart/2005/8/layout/radial5"/>
    <dgm:cxn modelId="{6028E275-5562-4C72-9A76-9F90E0AB16DD}" type="presOf" srcId="{47AD37D3-FC45-49AA-BE0F-1B8BCCE55E25}" destId="{1768F207-21F3-4D2E-8FCF-E787771515CB}" srcOrd="0" destOrd="0" presId="urn:microsoft.com/office/officeart/2005/8/layout/radial5"/>
    <dgm:cxn modelId="{B1B94159-BE7F-4604-AE17-C3FB19881034}" type="presOf" srcId="{C1FB7ACE-DABD-4906-AEEF-E20F5F01BBE9}" destId="{C2DC327A-8B92-4C73-9955-EF24FE291973}" srcOrd="0" destOrd="0" presId="urn:microsoft.com/office/officeart/2005/8/layout/radial5"/>
    <dgm:cxn modelId="{E82A927A-254C-41A8-8FC0-5A8B9C6AA9A9}" srcId="{C9C89416-AEBD-40AE-91F9-9825AB56A377}" destId="{75D46957-969D-4858-84AD-4DD7512BFAD1}" srcOrd="0" destOrd="0" parTransId="{C1FB7ACE-DABD-4906-AEEF-E20F5F01BBE9}" sibTransId="{A67B57D6-1253-46DD-AC2C-7741176D2876}"/>
    <dgm:cxn modelId="{BEC7837F-8320-4111-BCCA-B96ED49D53B5}" srcId="{C9C89416-AEBD-40AE-91F9-9825AB56A377}" destId="{90F97B57-22E4-48A6-838F-5F75ECBEE996}" srcOrd="2" destOrd="0" parTransId="{226908EE-1026-4051-AAF2-FE6DF8D42853}" sibTransId="{3945D325-0CA0-4F0B-B66C-4C60C2C2406A}"/>
    <dgm:cxn modelId="{ABD40280-5D70-43C3-8278-9E06BFF90E43}" type="presOf" srcId="{226908EE-1026-4051-AAF2-FE6DF8D42853}" destId="{87A68029-0BB4-496F-A9DB-361897B122E3}" srcOrd="0" destOrd="0" presId="urn:microsoft.com/office/officeart/2005/8/layout/radial5"/>
    <dgm:cxn modelId="{48787984-E6B2-4840-B27B-AFF9FD788274}" type="presOf" srcId="{226908EE-1026-4051-AAF2-FE6DF8D42853}" destId="{CF931A21-E423-4EB4-A883-41A67FBEAE21}" srcOrd="1" destOrd="0" presId="urn:microsoft.com/office/officeart/2005/8/layout/radial5"/>
    <dgm:cxn modelId="{9CB8528A-1F50-400C-A338-89EBD802A0DB}" type="presOf" srcId="{ED70D7B1-A8A9-484D-879B-FE1464404E6E}" destId="{46078B51-B19E-406B-863A-9B39F88761D1}" srcOrd="0" destOrd="0" presId="urn:microsoft.com/office/officeart/2005/8/layout/radial5"/>
    <dgm:cxn modelId="{670DF38E-67C4-4FD0-8E15-1EF5D9B56939}" srcId="{18F31B01-6EEC-4DCB-89C2-DD9B58CCC7A4}" destId="{C9C89416-AEBD-40AE-91F9-9825AB56A377}" srcOrd="0" destOrd="0" parTransId="{D732EDB2-869B-42F2-8FE1-4F8576CEE8FC}" sibTransId="{13122322-B11D-4F82-A0E3-86D9E0487404}"/>
    <dgm:cxn modelId="{A81BF9A0-6071-4EE2-BDD6-DF48C87EC4A0}" type="presOf" srcId="{75D46957-969D-4858-84AD-4DD7512BFAD1}" destId="{2327ACA3-8D66-4E9F-8EC4-588413CF6163}" srcOrd="0" destOrd="0" presId="urn:microsoft.com/office/officeart/2005/8/layout/radial5"/>
    <dgm:cxn modelId="{1824B6AE-B9AC-4AA2-A9F5-28FE4293CA83}" type="presOf" srcId="{C9C89416-AEBD-40AE-91F9-9825AB56A377}" destId="{6546478E-2CF5-401F-AC44-9A3CBAC6DA0F}" srcOrd="0" destOrd="0" presId="urn:microsoft.com/office/officeart/2005/8/layout/radial5"/>
    <dgm:cxn modelId="{A9ED0DBE-CB1A-4737-8953-8A67C1EC5C25}" srcId="{C9C89416-AEBD-40AE-91F9-9825AB56A377}" destId="{ED70D7B1-A8A9-484D-879B-FE1464404E6E}" srcOrd="1" destOrd="0" parTransId="{47AD37D3-FC45-49AA-BE0F-1B8BCCE55E25}" sibTransId="{58475463-793B-49ED-95C0-789C45EBF6CB}"/>
    <dgm:cxn modelId="{A5122678-D3DC-4989-BA61-016F84AE037E}" type="presParOf" srcId="{41E6D0F1-748E-4589-8EC4-9D4BEC9B92E3}" destId="{6546478E-2CF5-401F-AC44-9A3CBAC6DA0F}" srcOrd="0" destOrd="0" presId="urn:microsoft.com/office/officeart/2005/8/layout/radial5"/>
    <dgm:cxn modelId="{0FC700FC-E9D7-4292-AAB4-DE69DADBAE24}" type="presParOf" srcId="{41E6D0F1-748E-4589-8EC4-9D4BEC9B92E3}" destId="{C2DC327A-8B92-4C73-9955-EF24FE291973}" srcOrd="1" destOrd="0" presId="urn:microsoft.com/office/officeart/2005/8/layout/radial5"/>
    <dgm:cxn modelId="{A0EDDD07-6127-44D2-B7C5-56A95C80037F}" type="presParOf" srcId="{C2DC327A-8B92-4C73-9955-EF24FE291973}" destId="{1689DABA-082D-4FF5-AE9C-21B17593CC2B}" srcOrd="0" destOrd="0" presId="urn:microsoft.com/office/officeart/2005/8/layout/radial5"/>
    <dgm:cxn modelId="{6AA28A34-8C69-42DC-90C1-DBB47E8A48FA}" type="presParOf" srcId="{41E6D0F1-748E-4589-8EC4-9D4BEC9B92E3}" destId="{2327ACA3-8D66-4E9F-8EC4-588413CF6163}" srcOrd="2" destOrd="0" presId="urn:microsoft.com/office/officeart/2005/8/layout/radial5"/>
    <dgm:cxn modelId="{CFA63F2D-017E-4C5A-9B6F-A2FA904CDEE9}" type="presParOf" srcId="{41E6D0F1-748E-4589-8EC4-9D4BEC9B92E3}" destId="{1768F207-21F3-4D2E-8FCF-E787771515CB}" srcOrd="3" destOrd="0" presId="urn:microsoft.com/office/officeart/2005/8/layout/radial5"/>
    <dgm:cxn modelId="{B30E2670-BBA1-4527-81BC-2529850E059C}" type="presParOf" srcId="{1768F207-21F3-4D2E-8FCF-E787771515CB}" destId="{E2111811-9C39-49D7-9137-1ED1B9C96526}" srcOrd="0" destOrd="0" presId="urn:microsoft.com/office/officeart/2005/8/layout/radial5"/>
    <dgm:cxn modelId="{43CEEB2C-05E0-4763-B0F1-DF42FA5FA100}" type="presParOf" srcId="{41E6D0F1-748E-4589-8EC4-9D4BEC9B92E3}" destId="{46078B51-B19E-406B-863A-9B39F88761D1}" srcOrd="4" destOrd="0" presId="urn:microsoft.com/office/officeart/2005/8/layout/radial5"/>
    <dgm:cxn modelId="{4C21FF71-A2A2-49AA-8303-5C8CBD32B6D0}" type="presParOf" srcId="{41E6D0F1-748E-4589-8EC4-9D4BEC9B92E3}" destId="{87A68029-0BB4-496F-A9DB-361897B122E3}" srcOrd="5" destOrd="0" presId="urn:microsoft.com/office/officeart/2005/8/layout/radial5"/>
    <dgm:cxn modelId="{1C970D77-91CC-4681-97F8-092903D18B36}" type="presParOf" srcId="{87A68029-0BB4-496F-A9DB-361897B122E3}" destId="{CF931A21-E423-4EB4-A883-41A67FBEAE21}" srcOrd="0" destOrd="0" presId="urn:microsoft.com/office/officeart/2005/8/layout/radial5"/>
    <dgm:cxn modelId="{AF39AD4C-A5BD-40E2-8B14-14D9DA2A615A}" type="presParOf" srcId="{41E6D0F1-748E-4589-8EC4-9D4BEC9B92E3}" destId="{F33BFFE0-3303-4FC3-90F9-8D030672EC15}"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31B01-6EEC-4DCB-89C2-DD9B58CCC7A4}"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SG"/>
        </a:p>
      </dgm:t>
    </dgm:pt>
    <dgm:pt modelId="{41E6D0F1-748E-4589-8EC4-9D4BEC9B92E3}" type="pres">
      <dgm:prSet presAssocID="{18F31B01-6EEC-4DCB-89C2-DD9B58CCC7A4}" presName="Name0" presStyleCnt="0">
        <dgm:presLayoutVars>
          <dgm:chMax val="1"/>
          <dgm:dir/>
          <dgm:animLvl val="ctr"/>
          <dgm:resizeHandles val="exact"/>
        </dgm:presLayoutVars>
      </dgm:prSet>
      <dgm:spPr/>
    </dgm:pt>
  </dgm:ptLst>
  <dgm:cxnLst>
    <dgm:cxn modelId="{81F5F907-382E-4442-A145-A45F3DB226D3}" type="presOf" srcId="{18F31B01-6EEC-4DCB-89C2-DD9B58CCC7A4}" destId="{41E6D0F1-748E-4589-8EC4-9D4BEC9B92E3}"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478E-2CF5-401F-AC44-9A3CBAC6DA0F}">
      <dsp:nvSpPr>
        <dsp:cNvPr id="0" name=""/>
        <dsp:cNvSpPr/>
      </dsp:nvSpPr>
      <dsp:spPr>
        <a:xfrm>
          <a:off x="4627275" y="2915582"/>
          <a:ext cx="2753720" cy="25268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SG" sz="3200" b="1" kern="1200" dirty="0" err="1">
              <a:solidFill>
                <a:schemeClr val="tx1"/>
              </a:solidFill>
            </a:rPr>
            <a:t>শিখনফল</a:t>
          </a:r>
          <a:r>
            <a:rPr lang="en-SG" sz="3200" b="1" kern="1200" dirty="0">
              <a:solidFill>
                <a:schemeClr val="tx1"/>
              </a:solidFill>
            </a:rPr>
            <a:t> </a:t>
          </a:r>
        </a:p>
      </dsp:txBody>
      <dsp:txXfrm>
        <a:off x="5030548" y="3285627"/>
        <a:ext cx="1947174" cy="1786738"/>
      </dsp:txXfrm>
    </dsp:sp>
    <dsp:sp modelId="{C2DC327A-8B92-4C73-9955-EF24FE291973}">
      <dsp:nvSpPr>
        <dsp:cNvPr id="0" name=""/>
        <dsp:cNvSpPr/>
      </dsp:nvSpPr>
      <dsp:spPr>
        <a:xfrm rot="14219763">
          <a:off x="5232099" y="2684865"/>
          <a:ext cx="67242" cy="7144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SG" sz="2300" kern="1200"/>
        </a:p>
      </dsp:txBody>
      <dsp:txXfrm rot="10800000">
        <a:off x="5247680" y="2836221"/>
        <a:ext cx="47069" cy="428693"/>
      </dsp:txXfrm>
    </dsp:sp>
    <dsp:sp modelId="{2327ACA3-8D66-4E9F-8EC4-588413CF6163}">
      <dsp:nvSpPr>
        <dsp:cNvPr id="0" name=""/>
        <dsp:cNvSpPr/>
      </dsp:nvSpPr>
      <dsp:spPr>
        <a:xfrm>
          <a:off x="3036657" y="376450"/>
          <a:ext cx="2840005" cy="28400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SG" sz="2800" kern="1200" dirty="0" err="1"/>
            <a:t>পলাশী</a:t>
          </a:r>
          <a:r>
            <a:rPr lang="en-SG" sz="2800" kern="1200" dirty="0"/>
            <a:t> </a:t>
          </a:r>
          <a:r>
            <a:rPr lang="en-SG" sz="2800" kern="1200" dirty="0" err="1"/>
            <a:t>যুদ্ধের</a:t>
          </a:r>
          <a:r>
            <a:rPr lang="en-SG" sz="2800" kern="1200" dirty="0"/>
            <a:t> </a:t>
          </a:r>
          <a:r>
            <a:rPr lang="en-SG" sz="2800" kern="1200" dirty="0" err="1"/>
            <a:t>কারন</a:t>
          </a:r>
          <a:r>
            <a:rPr lang="en-SG" sz="2800" kern="1200" dirty="0"/>
            <a:t> </a:t>
          </a:r>
          <a:r>
            <a:rPr lang="en-SG" sz="2800" kern="1200" dirty="0" err="1"/>
            <a:t>বলতে</a:t>
          </a:r>
          <a:r>
            <a:rPr lang="en-SG" sz="2800" kern="1200" dirty="0"/>
            <a:t> </a:t>
          </a:r>
          <a:r>
            <a:rPr lang="en-SG" sz="2800" kern="1200" dirty="0" err="1"/>
            <a:t>পারবে</a:t>
          </a:r>
          <a:r>
            <a:rPr lang="en-SG" sz="2800" kern="1200" dirty="0"/>
            <a:t> </a:t>
          </a:r>
        </a:p>
      </dsp:txBody>
      <dsp:txXfrm>
        <a:off x="3452566" y="792359"/>
        <a:ext cx="2008187" cy="2008187"/>
      </dsp:txXfrm>
    </dsp:sp>
    <dsp:sp modelId="{1768F207-21F3-4D2E-8FCF-E787771515CB}">
      <dsp:nvSpPr>
        <dsp:cNvPr id="0" name=""/>
        <dsp:cNvSpPr/>
      </dsp:nvSpPr>
      <dsp:spPr>
        <a:xfrm rot="21388196">
          <a:off x="7461029" y="3725674"/>
          <a:ext cx="201120" cy="714487"/>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SG" sz="2300" kern="1200"/>
        </a:p>
      </dsp:txBody>
      <dsp:txXfrm>
        <a:off x="7461086" y="3870429"/>
        <a:ext cx="140784" cy="428693"/>
      </dsp:txXfrm>
    </dsp:sp>
    <dsp:sp modelId="{46078B51-B19E-406B-863A-9B39F88761D1}">
      <dsp:nvSpPr>
        <dsp:cNvPr id="0" name=""/>
        <dsp:cNvSpPr/>
      </dsp:nvSpPr>
      <dsp:spPr>
        <a:xfrm>
          <a:off x="7754323" y="2531776"/>
          <a:ext cx="2746764" cy="290905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SG" sz="2300" kern="1200" dirty="0" err="1"/>
            <a:t>নবাব</a:t>
          </a:r>
          <a:r>
            <a:rPr lang="en-SG" sz="2300" kern="1200" dirty="0"/>
            <a:t> </a:t>
          </a:r>
          <a:r>
            <a:rPr lang="en-SG" sz="2300" kern="1200" dirty="0" err="1"/>
            <a:t>সিরাজের</a:t>
          </a:r>
          <a:r>
            <a:rPr lang="en-SG" sz="2300" kern="1200" dirty="0"/>
            <a:t> </a:t>
          </a:r>
          <a:r>
            <a:rPr lang="en-SG" sz="2300" kern="1200" dirty="0" err="1"/>
            <a:t>পতনের</a:t>
          </a:r>
          <a:r>
            <a:rPr lang="en-SG" sz="2300" kern="1200" dirty="0"/>
            <a:t> </a:t>
          </a:r>
          <a:r>
            <a:rPr lang="en-SG" sz="2300" kern="1200" dirty="0" err="1"/>
            <a:t>কারন</a:t>
          </a:r>
          <a:r>
            <a:rPr lang="en-SG" sz="2300" kern="1200" dirty="0"/>
            <a:t> </a:t>
          </a:r>
          <a:r>
            <a:rPr lang="en-SG" sz="2300" kern="1200" dirty="0" err="1"/>
            <a:t>বলতে</a:t>
          </a:r>
          <a:r>
            <a:rPr lang="en-SG" sz="2300" kern="1200" dirty="0"/>
            <a:t> </a:t>
          </a:r>
          <a:r>
            <a:rPr lang="en-SG" sz="2300" kern="1200" dirty="0" err="1"/>
            <a:t>পারবে</a:t>
          </a:r>
          <a:r>
            <a:rPr lang="en-SG" sz="2300" kern="1200" dirty="0"/>
            <a:t> </a:t>
          </a:r>
        </a:p>
      </dsp:txBody>
      <dsp:txXfrm>
        <a:off x="8156577" y="2957798"/>
        <a:ext cx="1942256" cy="2057014"/>
      </dsp:txXfrm>
    </dsp:sp>
    <dsp:sp modelId="{87A68029-0BB4-496F-A9DB-361897B122E3}">
      <dsp:nvSpPr>
        <dsp:cNvPr id="0" name=""/>
        <dsp:cNvSpPr/>
      </dsp:nvSpPr>
      <dsp:spPr>
        <a:xfrm rot="10358113">
          <a:off x="4427863" y="4015716"/>
          <a:ext cx="151236" cy="71448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SG" sz="2300" kern="1200"/>
        </a:p>
      </dsp:txBody>
      <dsp:txXfrm rot="10800000">
        <a:off x="4473047" y="4155705"/>
        <a:ext cx="105865" cy="428693"/>
      </dsp:txXfrm>
    </dsp:sp>
    <dsp:sp modelId="{F33BFFE0-3303-4FC3-90F9-8D030672EC15}">
      <dsp:nvSpPr>
        <dsp:cNvPr id="0" name=""/>
        <dsp:cNvSpPr/>
      </dsp:nvSpPr>
      <dsp:spPr>
        <a:xfrm>
          <a:off x="1226686" y="3021297"/>
          <a:ext cx="3144019" cy="3144019"/>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SG" sz="2300" kern="1200" dirty="0" err="1"/>
            <a:t>বাংলার</a:t>
          </a:r>
          <a:r>
            <a:rPr lang="en-SG" sz="2300" kern="1200" dirty="0"/>
            <a:t> </a:t>
          </a:r>
          <a:r>
            <a:rPr lang="en-SG" sz="2300" kern="1200" dirty="0" err="1"/>
            <a:t>বিশ্বাসঘাতকদের</a:t>
          </a:r>
          <a:r>
            <a:rPr lang="en-SG" sz="2300" kern="1200" dirty="0"/>
            <a:t> </a:t>
          </a:r>
          <a:r>
            <a:rPr lang="en-SG" sz="2300" kern="1200" dirty="0" err="1"/>
            <a:t>পরিচয়</a:t>
          </a:r>
          <a:r>
            <a:rPr lang="en-SG" sz="2300" kern="1200" dirty="0"/>
            <a:t> </a:t>
          </a:r>
          <a:r>
            <a:rPr lang="en-SG" sz="2300" kern="1200" dirty="0" err="1"/>
            <a:t>লিখতে</a:t>
          </a:r>
          <a:r>
            <a:rPr lang="en-SG" sz="2300" kern="1200" dirty="0"/>
            <a:t> </a:t>
          </a:r>
          <a:r>
            <a:rPr lang="en-SG" sz="2300" kern="1200" dirty="0" err="1"/>
            <a:t>পারবে</a:t>
          </a:r>
          <a:r>
            <a:rPr lang="en-SG" sz="2300" kern="1200" dirty="0"/>
            <a:t> </a:t>
          </a:r>
        </a:p>
      </dsp:txBody>
      <dsp:txXfrm>
        <a:off x="1687117" y="3481728"/>
        <a:ext cx="2223157" cy="2223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21F2F-6DA2-4E29-B315-109DD4A385CC}" type="datetimeFigureOut">
              <a:rPr lang="en-SG" smtClean="0"/>
              <a:t>8/7/2021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0A9A3-C2F2-4298-8FD9-C584B1FDEE0F}" type="slidenum">
              <a:rPr lang="en-SG" smtClean="0"/>
              <a:t>‹#›</a:t>
            </a:fld>
            <a:endParaRPr lang="en-SG"/>
          </a:p>
        </p:txBody>
      </p:sp>
    </p:spTree>
    <p:extLst>
      <p:ext uri="{BB962C8B-B14F-4D97-AF65-F5344CB8AC3E}">
        <p14:creationId xmlns:p14="http://schemas.microsoft.com/office/powerpoint/2010/main" val="264331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A80A9A3-C2F2-4298-8FD9-C584B1FDEE0F}" type="slidenum">
              <a:rPr lang="en-SG" smtClean="0"/>
              <a:t>11</a:t>
            </a:fld>
            <a:endParaRPr lang="en-SG"/>
          </a:p>
        </p:txBody>
      </p:sp>
    </p:spTree>
    <p:extLst>
      <p:ext uri="{BB962C8B-B14F-4D97-AF65-F5344CB8AC3E}">
        <p14:creationId xmlns:p14="http://schemas.microsoft.com/office/powerpoint/2010/main" val="280095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8BD0-8320-421C-8DBF-46D9EBDCC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03B9F27-ED27-4682-A850-98C2C75AD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9BE7F933-B3A5-419F-B636-F6AFBD1C0A90}"/>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85C4514A-F686-4901-8BB6-C54B337A3E3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08AA8BC-686F-475C-929D-21784FC03FE3}"/>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45428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5503-D86C-4520-A239-014A501AE3B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B53DDC2-36F0-46A0-9454-3EF06B93F1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6DA52F9-C7A6-4F59-A516-9F2A440C75E9}"/>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571620D5-FCE3-4F58-B928-92515CFE7F4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E047083-4B92-4CDC-B186-DF521FFCF533}"/>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202676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FF402-1012-4A03-AAAD-F79A200EB6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8FB902E-76B8-4331-BD0A-53AC89737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962D4D2-AE91-44CE-BD1D-3B24AD2B7DFF}"/>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F02F2310-9561-4C90-9862-73B6F07ADA4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2A3F9AC-ECDD-4219-98F1-868179AD568A}"/>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421464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C9CA-B0C7-4BEA-967F-E478F7A4763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1EE4B72-6186-47F4-9104-AF98D60FBA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DDE8675-9274-4B75-981F-42F7465896F7}"/>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68142F70-EA39-4B57-8EC0-5458E0ECD0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F9B11D4-6F2F-42C1-A3C2-09541A5DDC8C}"/>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316710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1A72-73E4-4CF7-9AA5-0457C2CEB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B9B839-E276-46C1-8455-664F2A9CFF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5D216-7BD7-4A4A-8954-C68C75C85CE2}"/>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E9531A97-3A94-4A58-B45D-DA57771347F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061D11-0885-465B-87D6-73B7F770703E}"/>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12458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411-E0A3-4B7B-9275-0B7E55B542B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F932A6F-3820-4384-828B-E0CFA2FAD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A1F952C0-3B7E-443C-ADC4-600AFDD38C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809C8C6-FF24-4D97-A49A-C070F5692D76}"/>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6" name="Footer Placeholder 5">
            <a:extLst>
              <a:ext uri="{FF2B5EF4-FFF2-40B4-BE49-F238E27FC236}">
                <a16:creationId xmlns:a16="http://schemas.microsoft.com/office/drawing/2014/main" id="{8CFA7BE0-60A4-4E53-982C-8BFA8446D69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9E9D9BD-569D-4D54-A9AA-243A6C47C2E8}"/>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23742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F8C5-6793-4A60-A26B-96207F1023D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8AF0E10-7F92-4ECF-AB74-D4EDE6595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5A7D7-266B-49D8-AFF7-EBB5E7C88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515C058B-012E-44E5-8A78-DC116A039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A220D-D5F7-4112-AAB2-7CFE33C7E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839F59BD-D44C-402B-BBE4-7F5012F690FA}"/>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8" name="Footer Placeholder 7">
            <a:extLst>
              <a:ext uri="{FF2B5EF4-FFF2-40B4-BE49-F238E27FC236}">
                <a16:creationId xmlns:a16="http://schemas.microsoft.com/office/drawing/2014/main" id="{4C1C8447-C2FE-427E-894B-A78139A47865}"/>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B8FAF85-302D-4257-A0A4-CC93FBE1B072}"/>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90048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0B66-DFF9-4FE8-BC86-17F2EA0A0B4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CEE8C58-964A-435F-8ECA-A2F6C4E1333E}"/>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4" name="Footer Placeholder 3">
            <a:extLst>
              <a:ext uri="{FF2B5EF4-FFF2-40B4-BE49-F238E27FC236}">
                <a16:creationId xmlns:a16="http://schemas.microsoft.com/office/drawing/2014/main" id="{DE82F4AF-2EB4-4E7E-8941-3E6588B6087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8E36896F-2297-4187-833E-2CC6FB1B4996}"/>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218692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148F4-B392-45B0-9FE3-8B4D205CE51E}"/>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3" name="Footer Placeholder 2">
            <a:extLst>
              <a:ext uri="{FF2B5EF4-FFF2-40B4-BE49-F238E27FC236}">
                <a16:creationId xmlns:a16="http://schemas.microsoft.com/office/drawing/2014/main" id="{C9B9E040-4AD8-4532-95DE-7ACE9494FE04}"/>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50ECDFD7-096A-47DB-991C-9B621FA07083}"/>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256524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0107-4A14-446C-AEEF-FE728574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9EB004A-A8CE-4C75-A881-476B4C1AA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D9F58-4DD6-4794-83E5-10C9D1B09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86897-854B-4707-9815-D4F11BEA387E}"/>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6" name="Footer Placeholder 5">
            <a:extLst>
              <a:ext uri="{FF2B5EF4-FFF2-40B4-BE49-F238E27FC236}">
                <a16:creationId xmlns:a16="http://schemas.microsoft.com/office/drawing/2014/main" id="{FF1568A5-D822-4DA4-B55A-2C5FAC14D4F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F5566F20-3FC3-4082-A006-DF4038807C8F}"/>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12199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9054-BF99-4541-AFDB-BA576C5F9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9556852-3B54-4375-8024-F6DF49111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A3809667-DE1B-4590-8B24-7F818A32B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C4402-9B45-4268-96C9-DDE5F907C1FD}"/>
              </a:ext>
            </a:extLst>
          </p:cNvPr>
          <p:cNvSpPr>
            <a:spLocks noGrp="1"/>
          </p:cNvSpPr>
          <p:nvPr>
            <p:ph type="dt" sz="half" idx="10"/>
          </p:nvPr>
        </p:nvSpPr>
        <p:spPr/>
        <p:txBody>
          <a:bodyPr/>
          <a:lstStyle/>
          <a:p>
            <a:fld id="{112051BC-B958-4CAB-A5B6-E6B414D27629}" type="datetimeFigureOut">
              <a:rPr lang="en-SG" smtClean="0"/>
              <a:t>8/7/2021</a:t>
            </a:fld>
            <a:endParaRPr lang="en-SG"/>
          </a:p>
        </p:txBody>
      </p:sp>
      <p:sp>
        <p:nvSpPr>
          <p:cNvPr id="6" name="Footer Placeholder 5">
            <a:extLst>
              <a:ext uri="{FF2B5EF4-FFF2-40B4-BE49-F238E27FC236}">
                <a16:creationId xmlns:a16="http://schemas.microsoft.com/office/drawing/2014/main" id="{92DC0441-075E-45E0-A15F-4FB6A36D2FE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9AA7CA3-42E5-4AC6-AA73-81713EC663FD}"/>
              </a:ext>
            </a:extLst>
          </p:cNvPr>
          <p:cNvSpPr>
            <a:spLocks noGrp="1"/>
          </p:cNvSpPr>
          <p:nvPr>
            <p:ph type="sldNum" sz="quarter" idx="12"/>
          </p:nvPr>
        </p:nvSpPr>
        <p:spPr/>
        <p:txBody>
          <a:bodyPr/>
          <a:lstStyle/>
          <a:p>
            <a:fld id="{F63C576D-138C-483D-8550-74042FD68F87}" type="slidenum">
              <a:rPr lang="en-SG" smtClean="0"/>
              <a:t>‹#›</a:t>
            </a:fld>
            <a:endParaRPr lang="en-SG"/>
          </a:p>
        </p:txBody>
      </p:sp>
    </p:spTree>
    <p:extLst>
      <p:ext uri="{BB962C8B-B14F-4D97-AF65-F5344CB8AC3E}">
        <p14:creationId xmlns:p14="http://schemas.microsoft.com/office/powerpoint/2010/main" val="277139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52381-3615-451C-B043-5C879F8A1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C6F2B84-095F-4F98-84F3-8C5BDDC40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10A703-C644-4F3B-8F2C-F44848077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051BC-B958-4CAB-A5B6-E6B414D27629}" type="datetimeFigureOut">
              <a:rPr lang="en-SG" smtClean="0"/>
              <a:t>8/7/2021</a:t>
            </a:fld>
            <a:endParaRPr lang="en-SG"/>
          </a:p>
        </p:txBody>
      </p:sp>
      <p:sp>
        <p:nvSpPr>
          <p:cNvPr id="5" name="Footer Placeholder 4">
            <a:extLst>
              <a:ext uri="{FF2B5EF4-FFF2-40B4-BE49-F238E27FC236}">
                <a16:creationId xmlns:a16="http://schemas.microsoft.com/office/drawing/2014/main" id="{7CA6B09A-1EF5-4B69-9804-4E6B226DA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B93BC9FB-27CE-445F-81B0-A446CE59D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C576D-138C-483D-8550-74042FD68F87}" type="slidenum">
              <a:rPr lang="en-SG" smtClean="0"/>
              <a:t>‹#›</a:t>
            </a:fld>
            <a:endParaRPr lang="en-SG"/>
          </a:p>
        </p:txBody>
      </p:sp>
    </p:spTree>
    <p:extLst>
      <p:ext uri="{BB962C8B-B14F-4D97-AF65-F5344CB8AC3E}">
        <p14:creationId xmlns:p14="http://schemas.microsoft.com/office/powerpoint/2010/main" val="355672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n.banglapedia.org/index.php?title=%E0%A6%95%E0%A7%8D%E0%A6%B2%E0%A6%BE%E0%A6%87%E0%A6%AD,_%E0%A6%B0%E0%A6%AC%E0%A6%BE%E0%A6%B0%E0%A7%8D%E0%A6%9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bn.banglapedia.org/index.php?title=%E0%A6%95%E0%A6%B2%E0%A6%95%E0%A6%BE%E0%A6%A4%E0%A6%BE" TargetMode="External"/><Relationship Id="rId5" Type="http://schemas.openxmlformats.org/officeDocument/2006/relationships/hyperlink" Target="http://bn.banglapedia.org/index.php?title=%E0%A6%95%E0%A6%BE%E0%A6%B8%E0%A6%BF%E0%A6%AE%E0%A6%AC%E0%A6%BE%E0%A6%9C%E0%A6%BE%E0%A6%B0" TargetMode="External"/><Relationship Id="rId4" Type="http://schemas.openxmlformats.org/officeDocument/2006/relationships/hyperlink" Target="http://bn.banglapedia.org/index.php?title=%E0%A6%A1%E0%A7%8D%E0%A6%B0%E0%A7%87%E0%A6%95,_%E0%A6%B0%E0%A6%9C%E0%A6%BE%E0%A6%B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md.abujamal@gmail.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fif"/><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jfif"/><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bn.banglapedia.org/index.php?title=%E0%A6%A6%E0%A6%B8%E0%A7%8D%E0%A6%A4%E0%A6%95" TargetMode="External"/><Relationship Id="rId5" Type="http://schemas.openxmlformats.org/officeDocument/2006/relationships/hyperlink" Target="http://bn.banglapedia.org/index.php?title=%E0%A6%AB%E0%A7%8B%E0%A6%B0%E0%A7%8D%E0%A6%9F_%E0%A6%89%E0%A6%87%E0%A6%B2%E0%A6%BF%E0%A6%AF%E0%A6%BC%E0%A6%AE" TargetMode="External"/><Relationship Id="rId4" Type="http://schemas.openxmlformats.org/officeDocument/2006/relationships/hyperlink" Target="http://bn.banglapedia.org/index.php?title=%E0%A6%B6%E0%A6%BE%E0%A6%AF%E0%A6%BC%E0%A7%87%E0%A6%B8%E0%A7%8D%E0%A6%A4%E0%A6%BE_%E0%A6%96%E0%A6%BE%E0%A6%A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n.banglapedia.org/index.php?title=%E0%A6%AE%E0%A7%81%E0%A6%B0%E0%A7%8D%E0%A6%B6%E0%A6%BF%E0%A6%A6%E0%A6%95%E0%A7%81%E0%A6%B2%E0%A7%80_%E0%A6%96%E0%A6%BE%E0%A6%A8"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bn.banglapedia.org/index.php?title=%E0%A6%87%E0%A6%82%E0%A6%B0%E0%A7%87%E0%A6%9C" TargetMode="External"/><Relationship Id="rId5" Type="http://schemas.openxmlformats.org/officeDocument/2006/relationships/hyperlink" Target="http://bn.banglapedia.org/index.php?title=%E0%A6%AB%E0%A6%B0%E0%A6%AE%E0%A6%BE%E0%A6%A8" TargetMode="External"/><Relationship Id="rId4" Type="http://schemas.openxmlformats.org/officeDocument/2006/relationships/hyperlink" Target="http://bn.banglapedia.org/index.php?title=%E0%A6%AB%E0%A6%B0%E0%A6%B0%E0%A7%81%E0%A6%96_%E0%A6%B8%E0%A6%BF%E0%A6%AF%E0%A6%BC%E0%A6%BE%E0%A6%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28" y="429065"/>
              <a:ext cx="10086535" cy="5999870"/>
            </a:xfrm>
            <a:prstGeom prst="rect">
              <a:avLst/>
            </a:prstGeom>
          </p:spPr>
        </p:pic>
        <p:sp>
          <p:nvSpPr>
            <p:cNvPr id="10" name="Rectangle: Rounded Corners 9">
              <a:extLst>
                <a:ext uri="{FF2B5EF4-FFF2-40B4-BE49-F238E27FC236}">
                  <a16:creationId xmlns:a16="http://schemas.microsoft.com/office/drawing/2014/main" id="{AEECE33E-9902-4C96-8049-8A003E751160}"/>
                </a:ext>
              </a:extLst>
            </p:cNvPr>
            <p:cNvSpPr/>
            <p:nvPr/>
          </p:nvSpPr>
          <p:spPr>
            <a:xfrm>
              <a:off x="3024554" y="1195754"/>
              <a:ext cx="6977575" cy="367166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isometricOffAxis1Right"/>
                <a:lightRig rig="threePt" dir="t"/>
              </a:scene3d>
            </a:bodyPr>
            <a:lstStyle/>
            <a:p>
              <a:pPr algn="ctr" rtl="1"/>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প</a:t>
              </a:r>
              <a:r>
                <a:rPr lang="as-IN"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র</a:t>
              </a:r>
              <a:r>
                <a:rPr lang="as-IN"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য়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শিক্ষা</a:t>
              </a:r>
              <a:r>
                <a:rPr lang="as-IN"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র</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্থীব</a:t>
              </a:r>
              <a:r>
                <a:rPr lang="as-IN"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ন</a:t>
              </a:r>
              <a:r>
                <a:rPr lang="as-IN"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দ,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আমাদের</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আজকের</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এই</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ভার্চুয়াল</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ক্লাসে</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তোমাদের</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সকলকে</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SG" sz="6600" dirty="0" err="1">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স্বাগতম</a:t>
              </a:r>
              <a:r>
                <a:rPr lang="en-SG" sz="6600" dirty="0">
                  <a:solidFill>
                    <a:schemeClr val="accent2">
                      <a:lumMod val="5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32476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2" y="196948"/>
              <a:ext cx="11619914" cy="6386732"/>
            </a:xfrm>
            <a:prstGeom prst="rect">
              <a:avLst/>
            </a:prstGeom>
          </p:spPr>
        </p:pic>
      </p:grpSp>
      <p:sp>
        <p:nvSpPr>
          <p:cNvPr id="2" name="Rectangle: Rounded Corners 1">
            <a:extLst>
              <a:ext uri="{FF2B5EF4-FFF2-40B4-BE49-F238E27FC236}">
                <a16:creationId xmlns:a16="http://schemas.microsoft.com/office/drawing/2014/main" id="{294DE863-E809-476D-93D7-A92B2E72EA06}"/>
              </a:ext>
            </a:extLst>
          </p:cNvPr>
          <p:cNvSpPr/>
          <p:nvPr/>
        </p:nvSpPr>
        <p:spPr>
          <a:xfrm>
            <a:off x="759655" y="534572"/>
            <a:ext cx="10269416" cy="57888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0" i="0" dirty="0">
                <a:solidFill>
                  <a:srgbClr val="333333"/>
                </a:solidFill>
                <a:effectLst/>
                <a:latin typeface="Siyam Rupali" panose="02000500000000020004" pitchFamily="2" charset="0"/>
              </a:rPr>
              <a:t>১৭৫৬ সালের এপ্রিল মাসে সিরাজউদ্দৌলার ক্ষমতা গ্রহণের সঙ্গে সঙ্গে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এবং ইস্ট ই</a:t>
            </a:r>
            <a:r>
              <a:rPr lang="en-US" b="0" i="0" dirty="0" err="1">
                <a:solidFill>
                  <a:srgbClr val="333333"/>
                </a:solidFill>
                <a:effectLst/>
                <a:latin typeface="Siyam Rupali" panose="02000500000000020004" pitchFamily="2" charset="0"/>
              </a:rPr>
              <a:t>ন্ডিয়া</a:t>
            </a:r>
            <a:r>
              <a:rPr lang="as-IN" b="0" i="0" dirty="0">
                <a:solidFill>
                  <a:srgbClr val="333333"/>
                </a:solidFill>
                <a:effectLst/>
                <a:latin typeface="Siyam Rupali" panose="02000500000000020004" pitchFamily="2" charset="0"/>
              </a:rPr>
              <a:t> কোম্পানির মধ্যে বিরোধ অনিবার্য </a:t>
            </a:r>
            <a:r>
              <a:rPr lang="en-US" b="0" i="0" dirty="0" err="1">
                <a:solidFill>
                  <a:srgbClr val="333333"/>
                </a:solidFill>
                <a:effectLst/>
                <a:latin typeface="Siyam Rupali" panose="02000500000000020004" pitchFamily="2" charset="0"/>
              </a:rPr>
              <a:t>হয়ে</a:t>
            </a:r>
            <a:r>
              <a:rPr lang="as-IN" b="0" i="0" dirty="0">
                <a:solidFill>
                  <a:srgbClr val="333333"/>
                </a:solidFill>
                <a:effectLst/>
                <a:latin typeface="Siyam Rupali" panose="02000500000000020004" pitchFamily="2" charset="0"/>
              </a:rPr>
              <a:t> পড়ে। নবীন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প্রথম বারের মত বাং</a:t>
            </a:r>
            <a:r>
              <a:rPr lang="en-US" b="0" i="0" dirty="0" err="1">
                <a:solidFill>
                  <a:srgbClr val="333333"/>
                </a:solidFill>
                <a:effectLst/>
                <a:latin typeface="Siyam Rupali" panose="02000500000000020004" pitchFamily="2" charset="0"/>
              </a:rPr>
              <a:t>লায়</a:t>
            </a:r>
            <a:r>
              <a:rPr lang="en-US" b="0" i="0" dirty="0">
                <a:solidFill>
                  <a:srgbClr val="333333"/>
                </a:solidFill>
                <a:effectLst/>
                <a:latin typeface="Siyam Rupali" panose="02000500000000020004" pitchFamily="2" charset="0"/>
              </a:rPr>
              <a:t> </a:t>
            </a:r>
            <a:r>
              <a:rPr lang="as-IN" b="0" i="0" dirty="0">
                <a:solidFill>
                  <a:srgbClr val="333333"/>
                </a:solidFill>
                <a:effectLst/>
                <a:latin typeface="Siyam Rupali" panose="02000500000000020004" pitchFamily="2" charset="0"/>
              </a:rPr>
              <a:t>কোম্পানির অবৈধ কার্যক্রমের তীব্র প্রতিবাদ জানান। ব্রিটিশদের বিরুদ্ধে তাঁর তিনটি প্রধান অভিযোগ ছিল: অনুমতি ব্যতীত ফোর্ট উই</a:t>
            </a:r>
            <a:r>
              <a:rPr lang="en-US" b="0" i="0" dirty="0" err="1">
                <a:solidFill>
                  <a:srgbClr val="333333"/>
                </a:solidFill>
                <a:effectLst/>
                <a:latin typeface="Siyam Rupali" panose="02000500000000020004" pitchFamily="2" charset="0"/>
              </a:rPr>
              <a:t>লিয়া</a:t>
            </a:r>
            <a:r>
              <a:rPr lang="as-IN" b="0" i="0" dirty="0">
                <a:solidFill>
                  <a:srgbClr val="333333"/>
                </a:solidFill>
                <a:effectLst/>
                <a:latin typeface="Siyam Rupali" panose="02000500000000020004" pitchFamily="2" charset="0"/>
              </a:rPr>
              <a:t>মে প্রাচীর নির্মাণ ও সংস্কার, ব্যক্তিগত অবৈধ ব্যবসা এবং কোম্পানির কর্মচারীদের দ্বারা দস্তকের নির্লজ্জ অপব্যবহার এবং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বের অবাধ্য প্রজাদের বেআইনিভাবে </a:t>
            </a:r>
            <a:r>
              <a:rPr lang="en-US" b="0" i="0" dirty="0" err="1">
                <a:solidFill>
                  <a:srgbClr val="333333"/>
                </a:solidFill>
                <a:effectLst/>
                <a:latin typeface="Siyam Rupali" panose="02000500000000020004" pitchFamily="2" charset="0"/>
              </a:rPr>
              <a:t>আশ্রয়</a:t>
            </a:r>
            <a:r>
              <a:rPr lang="as-IN" b="0" i="0" dirty="0">
                <a:solidFill>
                  <a:srgbClr val="333333"/>
                </a:solidFill>
                <a:effectLst/>
                <a:latin typeface="Siyam Rupali" panose="02000500000000020004" pitchFamily="2" charset="0"/>
              </a:rPr>
              <a:t> প্রদান। উল্লিখিত অভিযোগসমূহের মীমাংসার জন্য পদক্ষেপ নিতে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ব্রিটিশদের আহবান জানান এবং শান্তিপূর্ণ আলোচনার মাধ্যমে বিরোধ নিরসনের জন্য কলকা</a:t>
            </a:r>
            <a:r>
              <a:rPr lang="en-US" b="0" i="0" dirty="0" err="1">
                <a:solidFill>
                  <a:srgbClr val="333333"/>
                </a:solidFill>
                <a:effectLst/>
                <a:latin typeface="Siyam Rupali" panose="02000500000000020004" pitchFamily="2" charset="0"/>
              </a:rPr>
              <a:t>তায়</a:t>
            </a:r>
            <a:r>
              <a:rPr lang="as-IN" b="0" i="0" dirty="0">
                <a:solidFill>
                  <a:srgbClr val="333333"/>
                </a:solidFill>
                <a:effectLst/>
                <a:latin typeface="Siyam Rupali" panose="02000500000000020004" pitchFamily="2" charset="0"/>
              </a:rPr>
              <a:t> অনেক প্রতিনিধিদল পাঠান।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কোম্পানির নিকট কৃষ্ণদাসকে তাঁর হাতে সমর্পণের দাবি করেন এবং নতুন প্রাচীর ভেঙে ফেলতে ও কলকাতার চারদিকের পরিখা ভরাট করতে নির্দেশ দেন।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বের যে বিশেষ দূত এ সকল দাবি সম্বলিত চিঠি </a:t>
            </a:r>
            <a:r>
              <a:rPr lang="en-US" b="0" i="0" dirty="0" err="1">
                <a:solidFill>
                  <a:srgbClr val="333333"/>
                </a:solidFill>
                <a:effectLst/>
                <a:latin typeface="Siyam Rupali" panose="02000500000000020004" pitchFamily="2" charset="0"/>
              </a:rPr>
              <a:t>নিয়ে</a:t>
            </a:r>
            <a:r>
              <a:rPr lang="as-IN" b="0" i="0" dirty="0">
                <a:solidFill>
                  <a:srgbClr val="333333"/>
                </a:solidFill>
                <a:effectLst/>
                <a:latin typeface="Siyam Rupali" panose="02000500000000020004" pitchFamily="2" charset="0"/>
              </a:rPr>
              <a:t> কলকা</a:t>
            </a:r>
            <a:r>
              <a:rPr lang="en-US" b="0" i="0" dirty="0" err="1">
                <a:solidFill>
                  <a:srgbClr val="333333"/>
                </a:solidFill>
                <a:effectLst/>
                <a:latin typeface="Siyam Rupali" panose="02000500000000020004" pitchFamily="2" charset="0"/>
              </a:rPr>
              <a:t>তায়</a:t>
            </a:r>
            <a:r>
              <a:rPr lang="as-IN" b="0" i="0" dirty="0">
                <a:solidFill>
                  <a:srgbClr val="333333"/>
                </a:solidFill>
                <a:effectLst/>
                <a:latin typeface="Siyam Rupali" panose="02000500000000020004" pitchFamily="2" charset="0"/>
              </a:rPr>
              <a:t> যান ইংরেজরা তাকে অপমানিত করে। কলকাতার ইংরেজ গভর্নর রজার </a:t>
            </a:r>
            <a:r>
              <a:rPr lang="as-IN" b="0" i="0" u="none" strike="noStrike" cap="small" dirty="0">
                <a:solidFill>
                  <a:schemeClr val="tx1"/>
                </a:solidFill>
                <a:effectLst/>
                <a:latin typeface="Siyam Rupali" panose="02000500000000020004" pitchFamily="2" charset="0"/>
                <a:hlinkClick r:id="rId4" tooltip="ড্রেক, রজার">
                  <a:extLst>
                    <a:ext uri="{A12FA001-AC4F-418D-AE19-62706E023703}">
                      <ahyp:hlinkClr xmlns:ahyp="http://schemas.microsoft.com/office/drawing/2018/hyperlinkcolor" val="tx"/>
                    </a:ext>
                  </a:extLst>
                </a:hlinkClick>
              </a:rPr>
              <a:t>ড্রেক</a:t>
            </a:r>
            <a:r>
              <a:rPr lang="as-IN" b="0" i="0" dirty="0">
                <a:solidFill>
                  <a:srgbClr val="333333"/>
                </a:solidFill>
                <a:effectLst/>
                <a:latin typeface="Siyam Rupali" panose="02000500000000020004" pitchFamily="2" charset="0"/>
              </a:rPr>
              <a:t> যে চরম অপমানজনকভাবে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বের প্রতিনিধি নারায়ণ সিংহকে বিতাড়িত করে তা সবিস্তার শুনে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অত্যন্ত রাগান্বিত হন। </a:t>
            </a:r>
            <a:r>
              <a:rPr lang="en-US" b="0" i="0" dirty="0" err="1">
                <a:solidFill>
                  <a:srgbClr val="333333"/>
                </a:solidFill>
                <a:effectLst/>
                <a:latin typeface="Siyam Rupali" panose="02000500000000020004" pitchFamily="2" charset="0"/>
              </a:rPr>
              <a:t>নবাব</a:t>
            </a:r>
            <a:r>
              <a:rPr lang="as-IN" b="0" i="0" dirty="0">
                <a:solidFill>
                  <a:srgbClr val="333333"/>
                </a:solidFill>
                <a:effectLst/>
                <a:latin typeface="Siyam Rupali" panose="02000500000000020004" pitchFamily="2" charset="0"/>
              </a:rPr>
              <a:t> তৎক্ষণাৎ </a:t>
            </a:r>
            <a:r>
              <a:rPr lang="as-IN" b="0" i="0" u="none" strike="noStrike" cap="small" dirty="0">
                <a:solidFill>
                  <a:schemeClr val="tx1"/>
                </a:solidFill>
                <a:effectLst/>
                <a:latin typeface="Siyam Rupali" panose="02000500000000020004" pitchFamily="2" charset="0"/>
                <a:hlinkClick r:id="rId5" tooltip="কাসিমবাজার">
                  <a:extLst>
                    <a:ext uri="{A12FA001-AC4F-418D-AE19-62706E023703}">
                      <ahyp:hlinkClr xmlns:ahyp="http://schemas.microsoft.com/office/drawing/2018/hyperlinkcolor" val="tx"/>
                    </a:ext>
                  </a:extLst>
                </a:hlinkClick>
              </a:rPr>
              <a:t>কাসিমবাজার</a:t>
            </a:r>
            <a:r>
              <a:rPr lang="as-IN" b="0" i="0" dirty="0">
                <a:solidFill>
                  <a:srgbClr val="333333"/>
                </a:solidFill>
                <a:effectLst/>
                <a:latin typeface="Siyam Rupali" panose="02000500000000020004" pitchFamily="2" charset="0"/>
              </a:rPr>
              <a:t> কুঠি অবরোধের আদেশ দেন। কুঠির প্রধান আত্মসমর্পণ করে কিন্তু কলকাতার ইংরেজ গভর্নর অবাধ্যতা ও একগুঁয়েমি প্রদর্শন করেন। ফলে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 </a:t>
            </a:r>
            <a:r>
              <a:rPr lang="as-IN" b="0" i="0" u="none" strike="noStrike" cap="small" dirty="0">
                <a:solidFill>
                  <a:schemeClr val="tx1"/>
                </a:solidFill>
                <a:effectLst/>
                <a:latin typeface="Siyam Rupali" panose="02000500000000020004" pitchFamily="2" charset="0"/>
                <a:hlinkClick r:id="rId6" tooltip="কলকাতা">
                  <a:extLst>
                    <a:ext uri="{A12FA001-AC4F-418D-AE19-62706E023703}">
                      <ahyp:hlinkClr xmlns:ahyp="http://schemas.microsoft.com/office/drawing/2018/hyperlinkcolor" val="tx"/>
                    </a:ext>
                  </a:extLst>
                </a:hlinkClick>
              </a:rPr>
              <a:t>কলকাতা</a:t>
            </a:r>
            <a:r>
              <a:rPr lang="as-IN" b="0" i="0" dirty="0">
                <a:solidFill>
                  <a:srgbClr val="333333"/>
                </a:solidFill>
                <a:effectLst/>
                <a:latin typeface="Siyam Rupali" panose="02000500000000020004" pitchFamily="2" charset="0"/>
              </a:rPr>
              <a:t> অভিযান করে তা দখল করে নেন। এ পরা</a:t>
            </a:r>
            <a:r>
              <a:rPr lang="en-US" b="0" i="0" dirty="0" err="1">
                <a:solidFill>
                  <a:srgbClr val="333333"/>
                </a:solidFill>
                <a:effectLst/>
                <a:latin typeface="Siyam Rupali" panose="02000500000000020004" pitchFamily="2" charset="0"/>
              </a:rPr>
              <a:t>জয়ে</a:t>
            </a:r>
            <a:r>
              <a:rPr lang="as-IN" b="0" i="0" dirty="0">
                <a:solidFill>
                  <a:srgbClr val="333333"/>
                </a:solidFill>
                <a:effectLst/>
                <a:latin typeface="Siyam Rupali" panose="02000500000000020004" pitchFamily="2" charset="0"/>
              </a:rPr>
              <a:t>র পর বাং</a:t>
            </a:r>
            <a:r>
              <a:rPr lang="en-US" b="0" i="0" dirty="0" err="1">
                <a:solidFill>
                  <a:srgbClr val="333333"/>
                </a:solidFill>
                <a:effectLst/>
                <a:latin typeface="Siyam Rupali" panose="02000500000000020004" pitchFamily="2" charset="0"/>
              </a:rPr>
              <a:t>লায়</a:t>
            </a:r>
            <a:r>
              <a:rPr lang="en-US" b="0" i="0" dirty="0">
                <a:solidFill>
                  <a:srgbClr val="333333"/>
                </a:solidFill>
                <a:effectLst/>
                <a:latin typeface="Siyam Rupali" panose="02000500000000020004" pitchFamily="2" charset="0"/>
              </a:rPr>
              <a:t> </a:t>
            </a:r>
            <a:r>
              <a:rPr lang="as-IN" b="0" i="0" dirty="0">
                <a:solidFill>
                  <a:srgbClr val="333333"/>
                </a:solidFill>
                <a:effectLst/>
                <a:latin typeface="Siyam Rupali" panose="02000500000000020004" pitchFamily="2" charset="0"/>
              </a:rPr>
              <a:t>কোম্পানির পুনঃপ্রতিষ্ঠা দুই উ</a:t>
            </a:r>
            <a:r>
              <a:rPr lang="en-US" b="0" i="0" dirty="0" err="1">
                <a:solidFill>
                  <a:srgbClr val="333333"/>
                </a:solidFill>
                <a:effectLst/>
                <a:latin typeface="Siyam Rupali" panose="02000500000000020004" pitchFamily="2" charset="0"/>
              </a:rPr>
              <a:t>পায়ে</a:t>
            </a:r>
            <a:r>
              <a:rPr lang="en-US" b="0" i="0" dirty="0">
                <a:solidFill>
                  <a:srgbClr val="333333"/>
                </a:solidFill>
                <a:effectLst/>
                <a:latin typeface="Siyam Rupali" panose="02000500000000020004" pitchFamily="2" charset="0"/>
              </a:rPr>
              <a:t> </a:t>
            </a:r>
            <a:r>
              <a:rPr lang="as-IN" b="0" i="0" dirty="0">
                <a:solidFill>
                  <a:srgbClr val="333333"/>
                </a:solidFill>
                <a:effectLst/>
                <a:latin typeface="Siyam Rupali" panose="02000500000000020004" pitchFamily="2" charset="0"/>
              </a:rPr>
              <a:t>করা সম্ভবপর ছিল, </a:t>
            </a:r>
            <a:r>
              <a:rPr lang="en-US" b="0" i="0" dirty="0" err="1">
                <a:solidFill>
                  <a:srgbClr val="333333"/>
                </a:solidFill>
                <a:effectLst/>
                <a:latin typeface="Siyam Rupali" panose="02000500000000020004" pitchFamily="2" charset="0"/>
              </a:rPr>
              <a:t>হয়</a:t>
            </a:r>
            <a:r>
              <a:rPr lang="en-US" b="0" i="0" dirty="0">
                <a:solidFill>
                  <a:srgbClr val="333333"/>
                </a:solidFill>
                <a:effectLst/>
                <a:latin typeface="Siyam Rupali" panose="02000500000000020004" pitchFamily="2" charset="0"/>
              </a:rPr>
              <a:t> </a:t>
            </a:r>
            <a:r>
              <a:rPr lang="as-IN" b="0" i="0" dirty="0">
                <a:solidFill>
                  <a:srgbClr val="333333"/>
                </a:solidFill>
                <a:effectLst/>
                <a:latin typeface="Siyam Rupali" panose="02000500000000020004" pitchFamily="2" charset="0"/>
              </a:rPr>
              <a:t>নবাবের নিকট আত্মসমর্পণ নচেৎ পরা</a:t>
            </a:r>
            <a:r>
              <a:rPr lang="en-US" b="0" i="0" dirty="0" err="1">
                <a:solidFill>
                  <a:srgbClr val="333333"/>
                </a:solidFill>
                <a:effectLst/>
                <a:latin typeface="Siyam Rupali" panose="02000500000000020004" pitchFamily="2" charset="0"/>
              </a:rPr>
              <a:t>জয়ের</a:t>
            </a:r>
            <a:r>
              <a:rPr lang="as-IN" b="0" i="0" dirty="0">
                <a:solidFill>
                  <a:srgbClr val="333333"/>
                </a:solidFill>
                <a:effectLst/>
                <a:latin typeface="Siyam Rupali" panose="02000500000000020004" pitchFamily="2" charset="0"/>
              </a:rPr>
              <a:t> প্রতিশোধ নিতে বল </a:t>
            </a:r>
            <a:r>
              <a:rPr lang="en-US" b="0" i="0" dirty="0" err="1">
                <a:solidFill>
                  <a:srgbClr val="333333"/>
                </a:solidFill>
                <a:effectLst/>
                <a:latin typeface="Siyam Rupali" panose="02000500000000020004" pitchFamily="2" charset="0"/>
              </a:rPr>
              <a:t>প্রয়োগ</a:t>
            </a:r>
            <a:r>
              <a:rPr lang="as-IN" b="0" i="0" dirty="0">
                <a:solidFill>
                  <a:srgbClr val="333333"/>
                </a:solidFill>
                <a:effectLst/>
                <a:latin typeface="Siyam Rupali" panose="02000500000000020004" pitchFamily="2" charset="0"/>
              </a:rPr>
              <a:t>। </a:t>
            </a:r>
            <a:r>
              <a:rPr lang="en-US" b="0" i="0" dirty="0" err="1">
                <a:solidFill>
                  <a:srgbClr val="333333"/>
                </a:solidFill>
                <a:effectLst/>
                <a:latin typeface="Siyam Rupali" panose="02000500000000020004" pitchFamily="2" charset="0"/>
              </a:rPr>
              <a:t>বাংলায়</a:t>
            </a:r>
            <a:r>
              <a:rPr lang="as-IN" b="0" i="0" dirty="0">
                <a:solidFill>
                  <a:srgbClr val="333333"/>
                </a:solidFill>
                <a:effectLst/>
                <a:latin typeface="Siyam Rupali" panose="02000500000000020004" pitchFamily="2" charset="0"/>
              </a:rPr>
              <a:t> যে সকল ব্রিটিশ ছিল তারা অতিরিক্ত সেনা পাঠানোর জন্য মাদ্রাজের ফোর্ট সেন্ট জর্জে জরুরি খবর পা</a:t>
            </a:r>
            <a:r>
              <a:rPr lang="en-US" b="0" i="0" dirty="0" err="1">
                <a:solidFill>
                  <a:srgbClr val="333333"/>
                </a:solidFill>
                <a:effectLst/>
                <a:latin typeface="Siyam Rupali" panose="02000500000000020004" pitchFamily="2" charset="0"/>
              </a:rPr>
              <a:t>ঠায়</a:t>
            </a:r>
            <a:r>
              <a:rPr lang="as-IN" b="0" i="0" dirty="0">
                <a:solidFill>
                  <a:srgbClr val="333333"/>
                </a:solidFill>
                <a:effectLst/>
                <a:latin typeface="Siyam Rupali" panose="02000500000000020004" pitchFamily="2" charset="0"/>
              </a:rPr>
              <a:t>। সেখান হতে রবার্ট </a:t>
            </a:r>
            <a:r>
              <a:rPr lang="as-IN" b="0" i="0" dirty="0">
                <a:solidFill>
                  <a:schemeClr val="tx1"/>
                </a:solidFill>
                <a:effectLst/>
                <a:latin typeface="Siyam Rupali" panose="02000500000000020004" pitchFamily="2" charset="0"/>
              </a:rPr>
              <a:t> </a:t>
            </a:r>
            <a:r>
              <a:rPr lang="as-IN" b="0" i="0" u="none" strike="noStrike" cap="small" dirty="0">
                <a:solidFill>
                  <a:schemeClr val="tx1"/>
                </a:solidFill>
                <a:effectLst/>
                <a:latin typeface="Siyam Rupali" panose="02000500000000020004" pitchFamily="2" charset="0"/>
                <a:hlinkClick r:id="rId7" tooltip="ক্লাইভ, রবার্ট">
                  <a:extLst>
                    <a:ext uri="{A12FA001-AC4F-418D-AE19-62706E023703}">
                      <ahyp:hlinkClr xmlns:ahyp="http://schemas.microsoft.com/office/drawing/2018/hyperlinkcolor" val="tx"/>
                    </a:ext>
                  </a:extLst>
                </a:hlinkClick>
              </a:rPr>
              <a:t>ক্লাইভ</a:t>
            </a:r>
            <a:r>
              <a:rPr lang="as-IN" b="0" i="0" dirty="0">
                <a:solidFill>
                  <a:schemeClr val="tx1"/>
                </a:solidFill>
                <a:effectLst/>
                <a:latin typeface="Siyam Rupali" panose="02000500000000020004" pitchFamily="2" charset="0"/>
              </a:rPr>
              <a:t> </a:t>
            </a:r>
            <a:r>
              <a:rPr lang="as-IN" b="0" i="0" dirty="0">
                <a:solidFill>
                  <a:srgbClr val="333333"/>
                </a:solidFill>
                <a:effectLst/>
                <a:latin typeface="Siyam Rupali" panose="02000500000000020004" pitchFamily="2" charset="0"/>
              </a:rPr>
              <a:t>ও এডমিরাল </a:t>
            </a:r>
            <a:r>
              <a:rPr lang="en-US" b="0" i="0" dirty="0" err="1">
                <a:solidFill>
                  <a:srgbClr val="333333"/>
                </a:solidFill>
                <a:effectLst/>
                <a:latin typeface="Siyam Rupali" panose="02000500000000020004" pitchFamily="2" charset="0"/>
              </a:rPr>
              <a:t>ওয়া</a:t>
            </a:r>
            <a:r>
              <a:rPr lang="as-IN" b="0" i="0" dirty="0">
                <a:solidFill>
                  <a:srgbClr val="333333"/>
                </a:solidFill>
                <a:effectLst/>
                <a:latin typeface="Siyam Rupali" panose="02000500000000020004" pitchFamily="2" charset="0"/>
              </a:rPr>
              <a:t>টসনের অধীনে একদল ব্রিটিশ সৈন্য বাং</a:t>
            </a:r>
            <a:r>
              <a:rPr lang="en-US" b="0" i="0" dirty="0" err="1">
                <a:solidFill>
                  <a:srgbClr val="333333"/>
                </a:solidFill>
                <a:effectLst/>
                <a:latin typeface="Siyam Rupali" panose="02000500000000020004" pitchFamily="2" charset="0"/>
              </a:rPr>
              <a:t>লায়</a:t>
            </a:r>
            <a:r>
              <a:rPr lang="as-IN" b="0" i="0" dirty="0">
                <a:solidFill>
                  <a:srgbClr val="333333"/>
                </a:solidFill>
                <a:effectLst/>
                <a:latin typeface="Siyam Rupali" panose="02000500000000020004" pitchFamily="2" charset="0"/>
              </a:rPr>
              <a:t> পাঠানো </a:t>
            </a:r>
            <a:r>
              <a:rPr lang="en-US" b="0" i="0" dirty="0" err="1">
                <a:solidFill>
                  <a:srgbClr val="333333"/>
                </a:solidFill>
                <a:effectLst/>
                <a:latin typeface="Siyam Rupali" panose="02000500000000020004" pitchFamily="2" charset="0"/>
              </a:rPr>
              <a:t>হয়</a:t>
            </a:r>
            <a:r>
              <a:rPr lang="as-IN" b="0" i="0" dirty="0">
                <a:solidFill>
                  <a:srgbClr val="333333"/>
                </a:solidFill>
                <a:effectLst/>
                <a:latin typeface="Siyam Rupali" panose="02000500000000020004" pitchFamily="2" charset="0"/>
              </a:rPr>
              <a:t>। তারা ১৭৫৭ সালের জানুয়ারি মাসে কলকাতা পুনরুদ্ধার করে এবং ন</a:t>
            </a:r>
            <a:r>
              <a:rPr lang="en-US" b="0" i="0" dirty="0" err="1">
                <a:solidFill>
                  <a:srgbClr val="333333"/>
                </a:solidFill>
                <a:effectLst/>
                <a:latin typeface="Siyam Rupali" panose="02000500000000020004" pitchFamily="2" charset="0"/>
              </a:rPr>
              <a:t>বা</a:t>
            </a:r>
            <a:r>
              <a:rPr lang="as-IN" b="0" i="0" dirty="0">
                <a:solidFill>
                  <a:srgbClr val="333333"/>
                </a:solidFill>
                <a:effectLst/>
                <a:latin typeface="Siyam Rupali" panose="02000500000000020004" pitchFamily="2" charset="0"/>
              </a:rPr>
              <a:t>বের বিরুদ্ধে যুদ্ধ ঘোষণা করে। সিরাজউদ্দৌলা ইংরেজদের সঙ্গে আলীনগরের সন্ধি স্বাক্ষর করতে বাধ্য </a:t>
            </a:r>
            <a:r>
              <a:rPr lang="as-IN" dirty="0">
                <a:solidFill>
                  <a:srgbClr val="333333"/>
                </a:solidFill>
                <a:latin typeface="Siyam Rupali" panose="02000500000000020004" pitchFamily="2" charset="0"/>
              </a:rPr>
              <a:t>হন।</a:t>
            </a:r>
            <a:endParaRPr lang="en-SG" dirty="0"/>
          </a:p>
        </p:txBody>
      </p:sp>
    </p:spTree>
    <p:extLst>
      <p:ext uri="{BB962C8B-B14F-4D97-AF65-F5344CB8AC3E}">
        <p14:creationId xmlns:p14="http://schemas.microsoft.com/office/powerpoint/2010/main" val="2777569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64" y="182880"/>
              <a:ext cx="11648048" cy="6675120"/>
            </a:xfrm>
            <a:prstGeom prst="rect">
              <a:avLst/>
            </a:prstGeom>
          </p:spPr>
        </p:pic>
      </p:grpSp>
      <p:sp>
        <p:nvSpPr>
          <p:cNvPr id="2" name="Rectangle: Rounded Corners 1">
            <a:extLst>
              <a:ext uri="{FF2B5EF4-FFF2-40B4-BE49-F238E27FC236}">
                <a16:creationId xmlns:a16="http://schemas.microsoft.com/office/drawing/2014/main" id="{B090715B-E0BD-4AB9-8666-C47550D6E89E}"/>
              </a:ext>
            </a:extLst>
          </p:cNvPr>
          <p:cNvSpPr/>
          <p:nvPr/>
        </p:nvSpPr>
        <p:spPr>
          <a:xfrm>
            <a:off x="900332" y="534572"/>
            <a:ext cx="10522634" cy="61405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b="1" i="1" dirty="0">
                <a:solidFill>
                  <a:srgbClr val="333333"/>
                </a:solidFill>
                <a:effectLst/>
                <a:latin typeface="Siyam Rupali" panose="02000500000000020004" pitchFamily="2" charset="0"/>
              </a:rPr>
              <a:t>ষড়যন্ত্র</a:t>
            </a:r>
            <a:r>
              <a:rPr lang="as-IN" sz="3200" b="0" i="0" dirty="0">
                <a:solidFill>
                  <a:srgbClr val="333333"/>
                </a:solidFill>
                <a:effectLst/>
                <a:latin typeface="Siyam Rupali" panose="02000500000000020004" pitchFamily="2" charset="0"/>
              </a:rPr>
              <a:t> </a:t>
            </a:r>
            <a:endParaRPr lang="en-US" sz="3200" b="0" i="0" dirty="0">
              <a:solidFill>
                <a:srgbClr val="333333"/>
              </a:solidFill>
              <a:effectLst/>
              <a:latin typeface="Siyam Rupali" panose="02000500000000020004" pitchFamily="2" charset="0"/>
            </a:endParaRPr>
          </a:p>
          <a:p>
            <a:pPr algn="ctr"/>
            <a:r>
              <a:rPr lang="as-IN" sz="2400" b="0" i="0" dirty="0">
                <a:solidFill>
                  <a:srgbClr val="333333"/>
                </a:solidFill>
                <a:effectLst/>
                <a:latin typeface="Siyam Rupali" panose="02000500000000020004" pitchFamily="2" charset="0"/>
              </a:rPr>
              <a:t> ইংরেজরা সন্ধির শর্তাদি অগ্রাহ্য করতে থাকায় যুদ্ধের চাপা উত্তেজনা চলতে থাকে। তারা নওয়াবের প্রতি বিরূপ পারিষদদের নিয়ে ষড়যন্ত্রে লিপ্ত হয়। মুর্শিদাবাদ দরবারে কিছু প্রভাবশালী অমাত্য নওয়াব সিরাজউদ্দৌলার প্রতি যে অসন্তুষ্ট ছিল তা অস্বীকার করা যায় না। নওয়াবকে উৎখাত করার উদ্দেশ্যে তারা ষড়যন্ত্র শুরু করে। তবে ব্রিটিশগণ সক্রিয়ভাবে এ ষড়যন্ত্রে জড়িত না হলে আদৌ কোন পলাশী ‘বিপ্লব’ সংঘটিত হওয়া সম্ভব হতো কিনা তা বিশেষভাবে খতিয়ে দেখা দরকার। নওয়াবকে ক্ষমতাচ্যুত করার ষড়যন্ত্র চূড়ান্তকরণে অন্যান্য ষড়যন্ত্রকারীর তুলনায় ব্রিটিশেরাই তাদের পরিকল্পনা বাস্তবায়নে বেশি উদগ্রীব ও অগ্রণী ছিল। লন্ডনে কোম্পানির পরিচালকমন্ডলী তেমন উদ্যোগী না হলেও ভারতে কোম্পানির কর্মচারী এবং ব্রিটিশ বাণিজ্যের সঙ্গে ঘনিষ্ঠভাবে সম্পৃক্ত ফটকাবাজ ব্যবসায়ীগণ সময়ে সময়ে ভারতে ভূ-খন্ডগত অধিকার প্রতিষ্ঠার অনুকূলে সুস্পষ্ট মতামত রাখে। আঠারো শতকের মধ্যভাগে কোম্পানির কর্মচারীদের ব্যক্তিগত ব্যবসা নিদারুণ সমস্যার সম্মুখীন হয় এবং তারা তাদের নিজস্ব ব্যবসার উন্নতি পুনরুদ্ধার কল্পে আধা-সাম্রাজ্যবাদী নীতি গ্রহণ করে।</a:t>
            </a:r>
            <a:endParaRPr lang="en-SG" sz="2400" dirty="0"/>
          </a:p>
        </p:txBody>
      </p:sp>
    </p:spTree>
    <p:extLst>
      <p:ext uri="{BB962C8B-B14F-4D97-AF65-F5344CB8AC3E}">
        <p14:creationId xmlns:p14="http://schemas.microsoft.com/office/powerpoint/2010/main" val="24265655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7A76DCDE-3507-4655-9C24-2B6F99953CF7}"/>
              </a:ext>
            </a:extLst>
          </p:cNvPr>
          <p:cNvSpPr/>
          <p:nvPr/>
        </p:nvSpPr>
        <p:spPr>
          <a:xfrm>
            <a:off x="440788" y="193431"/>
            <a:ext cx="11310424" cy="647113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000" b="0" i="0" dirty="0">
                <a:solidFill>
                  <a:srgbClr val="333333"/>
                </a:solidFill>
                <a:effectLst/>
                <a:latin typeface="Siyam Rupali" panose="02000500000000020004" pitchFamily="2" charset="0"/>
              </a:rPr>
              <a:t>বাস্তবিক পক্ষে ফোর্ট সেন্ট জর্জ কাউন্সিলের নির্দেশনামায় (অক্টোবর ১৩, ১৭৫৬) ‘পলাশী ষড়যন্ত্রের’ বীজ বপন করা হয়। নির্দেশ নামার পরামর্শ মতো ‘শুধু কলকাতা পুনরুদ্ধার’ ও ‘বিপুল ক্ষতিপূরণ’ আদায় করলে চলবে না, বরং ‘বাংলা প্রদেশে নওয়াবের উগ্রতায় বিক্ষুব্ধ ব্যক্তিবর্গ বা যারা নওয়াব হতে অভিলাষী তাদের সঙ্গে যোগাযোগ স্থাপনের জন্য প্ররোচিত করা হয়’। উপদেশমালার শেষাংশের অভিব্যক্তি এত স্পষ্ট যে, আর বেশি কিছু খুলে বলার প্রয়োজন পড়ে না। এমনকি, ক্লাইভও মাদ্রাজ থেকে যাত্রার পূর্বে লিখেন যে, সিরাজউদ্দৌলা দুর্বল শাসক এবং নওয়াবের বেশিরভাগ পারিষদই তাঁর প্রতি বিরূপমনোভাবাপন্ন। ক্লাইভের পরবর্তী মন্তব্যে প্রতীয়মান হয় যে, নওয়াব দরবারের বিরূপ মনোভাবই ইংরেজদেরকে গুরুত্বপূর্ণ কূটচালে (ক্লাইভের ভাষায় ‘</a:t>
            </a:r>
            <a:r>
              <a:rPr lang="en-SG" sz="2000" b="0" i="0" dirty="0">
                <a:solidFill>
                  <a:srgbClr val="333333"/>
                </a:solidFill>
                <a:effectLst/>
                <a:latin typeface="Siyam Rupali" panose="02000500000000020004" pitchFamily="2" charset="0"/>
              </a:rPr>
              <a:t>nice important game’) </a:t>
            </a:r>
            <a:r>
              <a:rPr lang="as-IN" sz="2000" b="0" i="0" dirty="0">
                <a:solidFill>
                  <a:srgbClr val="333333"/>
                </a:solidFill>
                <a:effectLst/>
                <a:latin typeface="Siyam Rupali" panose="02000500000000020004" pitchFamily="2" charset="0"/>
              </a:rPr>
              <a:t>লিপ্ত হতে উৎসাহিত করে এবং এতে করে পলাশীতে চরম আঘাত হানার ষড়যন্ত্র ত্বরান্বিত হয়। ক্লাইভ এবং  </a:t>
            </a:r>
            <a:r>
              <a:rPr lang="as-IN" sz="2000" b="1" i="0" dirty="0">
                <a:solidFill>
                  <a:srgbClr val="333333"/>
                </a:solidFill>
                <a:effectLst/>
                <a:latin typeface="Siyam Rupali" panose="02000500000000020004" pitchFamily="2" charset="0"/>
              </a:rPr>
              <a:t>ওর্ম</a:t>
            </a:r>
            <a:r>
              <a:rPr lang="as-IN" sz="2000" b="0" i="0" dirty="0">
                <a:solidFill>
                  <a:srgbClr val="333333"/>
                </a:solidFill>
                <a:effectLst/>
                <a:latin typeface="Siyam Rupali" panose="02000500000000020004" pitchFamily="2" charset="0"/>
              </a:rPr>
              <a:t> (ইস্ট ইন্ডিয়া কোম্পানির দরবারি ঐতিহাসিক), যিনি ১৭৫০-এর দশকের প্রথম ভাগ পর্যন্ত বাংলায় অবস্থান করেন, উভয়ে কর্নেল স্কটের বাংলা দখল করার পরিকল্পনা বিষয়ে অভিহিত ছিলেন। স্কট ১৭৫২ সালে কলকাতায় পরিকল্পনাটি প্রণয়ন করেন এবং তা তখন ফোর্ট সেন্ট জর্জের কাউন্সিলে সংরক্ষিত ছিল। ইতঃপূর্বে ১৭৪৯-৫০-এর শীতকালে ক্লাইভ কলকাতা দেখতে আসেন। ১৭৪০-এর দশকের শেষ পর্যায়ে এবং ১৭৫০-এর দশকের প্রথম দিকে ব্রিটিশদের ব্যক্তিগত বাণিজ্য ভীষণ সমস্যায় পড়ে। এর কারণ হিসেবে ফরাসিদের ব্যক্তিগত এবং আরমেনিয়ান ব্যবসায়ী খাজা ওয়াজেদের সামুদ্রিক বাণিজ্যের হঠাৎ বৃদ্ধিকে দায়ী করা হয়। ডাচ দলিল পত্রে প্রাপ্ত সমুদ্রপথে মাল চলাচলের হিসাব থেকে এর সমর্থন মেলে। তাই  ফরাসি- বাঙালি মৈত্রী প্রতিরোধকল্পে ফরাসিদের ধ্বংস এবং ব্যক্তিগত ব্যবসার মাধ্যমে ব্রিটিশদের ভাগ্যগড়ার অপরিহার্য উপাদান ব্যক্তি বিশেষের অবৈধ ব্যবসা ও দস্তক এর অপব্যবহার রোধে সংকল্পবদ্ধ সিরাজের পতন ঘটানো আধা-সাম্রাজ্যবাদী কোম্পানির কর্মচারীদের মূল লক্ষ্য হয়ে দাঁড়ায়।</a:t>
            </a:r>
            <a:endParaRPr lang="en-SG" sz="2000" dirty="0"/>
          </a:p>
        </p:txBody>
      </p:sp>
    </p:spTree>
    <p:extLst>
      <p:ext uri="{BB962C8B-B14F-4D97-AF65-F5344CB8AC3E}">
        <p14:creationId xmlns:p14="http://schemas.microsoft.com/office/powerpoint/2010/main" val="317258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422031" y="239152"/>
              <a:ext cx="11099409" cy="63445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8" name="TextBox 7">
            <a:extLst>
              <a:ext uri="{FF2B5EF4-FFF2-40B4-BE49-F238E27FC236}">
                <a16:creationId xmlns:a16="http://schemas.microsoft.com/office/drawing/2014/main" id="{FA4BD6FD-9FA7-4702-A767-4C8E62CBB4D2}"/>
              </a:ext>
            </a:extLst>
          </p:cNvPr>
          <p:cNvSpPr txBox="1"/>
          <p:nvPr/>
        </p:nvSpPr>
        <p:spPr>
          <a:xfrm>
            <a:off x="630701" y="494094"/>
            <a:ext cx="10682068" cy="6370975"/>
          </a:xfrm>
          <a:prstGeom prst="rect">
            <a:avLst/>
          </a:prstGeom>
          <a:noFill/>
        </p:spPr>
        <p:txBody>
          <a:bodyPr wrap="square">
            <a:spAutoFit/>
          </a:bodyPr>
          <a:lstStyle/>
          <a:p>
            <a:pPr algn="l"/>
            <a:r>
              <a:rPr lang="as-IN" sz="2400" b="0" i="0" dirty="0">
                <a:solidFill>
                  <a:srgbClr val="333333"/>
                </a:solidFill>
                <a:effectLst/>
                <a:latin typeface="Siyam Rupali" panose="02000500000000020004" pitchFamily="2" charset="0"/>
              </a:rPr>
              <a:t>অনেক ঐতিহাসিক যদিও দৃঢ়ভাবে মত পোষণ করেন যে, ভারতীয় ষড়যন্ত্রকারীগণই সহযোগিতা লাভের আশায় পরিকল্পিত ‘বিপ্লব’ ঘটানোর জন্য ব্রিটিশদের সঙ্গে যোগাযোগ করে, তবুও দলিলাদির সঠিক ও সতর্ক বিশ্লেষণে সন্দেহাতীত ভাবে প্রতীয়মান হয় যে, ব্রিটিশরাই তাদের পরিকল্পিত ‘বিদ্রোহ’ বাস্তবায়নের জন্য নওয়াব দরবারের বিরুদ্ধবাদীদের সমর্থন আদায়ের জন্য যোগাযোগ করার ব্যাপারে অগ্রণী ভূমিকা পালন করে। কাসিমবাজার থেকে ১৭৫৭ সালের ৯ এপ্রিল তারিখে লুক স্ক্রেফটন ক্লাইভের বিশ্বাসভাজন জন ওয়ালশকে লেখা পত্রে এ ধারণার অনুকূলে ইঙ্গিত পাওয়া যায়। তিনি লিখেন, ‘ঈশ্বরের দোহাই, আমাদের নির্দিষ্ট কিছু পরিকল্পনা মতো অগ্রসর হওয়া দরকার... কোম্পানির প্রতি অনুরক্ত নওয়াব পাওয়া কোম্পানির জন্য কতই না গৌরবজনক হবে’। ইয়ার লতিফকে নতুন নওয়াব হিসেবে প্রতিষ্ঠিত করার পরিকল্পনা সম্পর্কে তিনি ১৮ এপ্রিল আবারও ওয়ালশকে লিখেন। ইতোমধ্যে ২৩ এপ্রিল সিলেক্ট কমিটি বৈপ্লবিক পরিবর্তনকে সরকারি নীতি বলে গ্রহণ করে। একই দিন ক্লাইভ স্ক্রেফটনকে মুর্শিদাবাদে থাকার অনুমতি দিতে কমিটিকে অনুরোধ জানায় কেননা, ‘গুরুত্বপূর্ণ বিষয়াদিতে ব্যস্ত থাকার মতো কাজ তার জন্য সেখানে ছিল’। পরিকল্পনার পক্ষে সমর্থন যোগানোর জন্য ওয়াটস এবং স্ক্রেফটন মুর্শিদাবাদে সক্রিয়ভাবে ব্যস্ত ছিলেন।</a:t>
            </a:r>
          </a:p>
          <a:p>
            <a:pPr algn="l"/>
            <a:endParaRPr lang="as-IN" sz="2400" b="0" i="0" dirty="0">
              <a:solidFill>
                <a:srgbClr val="333333"/>
              </a:solidFill>
              <a:effectLst/>
              <a:latin typeface="Siyam Rupali" panose="02000500000000020004" pitchFamily="2" charset="0"/>
            </a:endParaRPr>
          </a:p>
        </p:txBody>
      </p:sp>
    </p:spTree>
    <p:extLst>
      <p:ext uri="{BB962C8B-B14F-4D97-AF65-F5344CB8AC3E}">
        <p14:creationId xmlns:p14="http://schemas.microsoft.com/office/powerpoint/2010/main" val="19201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576775" y="295422"/>
              <a:ext cx="11029071" cy="62319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8" name="TextBox 7">
            <a:extLst>
              <a:ext uri="{FF2B5EF4-FFF2-40B4-BE49-F238E27FC236}">
                <a16:creationId xmlns:a16="http://schemas.microsoft.com/office/drawing/2014/main" id="{CC5E2DD4-EF84-4067-8FD3-3CF3F2ABB014}"/>
              </a:ext>
            </a:extLst>
          </p:cNvPr>
          <p:cNvSpPr txBox="1"/>
          <p:nvPr/>
        </p:nvSpPr>
        <p:spPr>
          <a:xfrm>
            <a:off x="977704" y="437857"/>
            <a:ext cx="10227212" cy="4524315"/>
          </a:xfrm>
          <a:prstGeom prst="rect">
            <a:avLst/>
          </a:prstGeom>
          <a:noFill/>
        </p:spPr>
        <p:txBody>
          <a:bodyPr wrap="square">
            <a:spAutoFit/>
          </a:bodyPr>
          <a:lstStyle/>
          <a:p>
            <a:pPr algn="l"/>
            <a:r>
              <a:rPr lang="as-IN" sz="3200" b="0" i="0" dirty="0">
                <a:solidFill>
                  <a:srgbClr val="333333"/>
                </a:solidFill>
                <a:effectLst/>
                <a:latin typeface="Siyam Rupali" panose="02000500000000020004" pitchFamily="2" charset="0"/>
              </a:rPr>
              <a:t>রবার্ট ওর্ম এর কাছ থেকে জানা যায় যে, নওয়াবের প্রতি মীরজাফরের অসন্তুষ্টির বিষয়ে জানতে পেরে ক্লাইভ ওয়াটসকে মীরজাফরের সঙ্গে বন্ধুত্ব প্রতিষ্ঠার পরামর্শ দেয়। ওয়াটস এবং স্ক্রেফটন কলকাতার বিখ্যাত ব্যবসায়ী </a:t>
            </a:r>
            <a:r>
              <a:rPr lang="as-IN" sz="3200" cap="small" dirty="0">
                <a:solidFill>
                  <a:srgbClr val="0C2B63"/>
                </a:solidFill>
                <a:latin typeface="Siyam Rupali" panose="02000500000000020004" pitchFamily="2" charset="0"/>
              </a:rPr>
              <a:t>উমিচাঁদ</a:t>
            </a:r>
            <a:r>
              <a:rPr lang="as-IN" sz="3200" b="0" i="0" dirty="0">
                <a:solidFill>
                  <a:srgbClr val="333333"/>
                </a:solidFill>
                <a:effectLst/>
                <a:latin typeface="Siyam Rupali" panose="02000500000000020004" pitchFamily="2" charset="0"/>
              </a:rPr>
              <a:t> এর সঙ্গে যোগাযোগ করেন এবং নওয়াব দরবারের প্রধান প্রধান কর্মকর্তাদের সঙ্গে সম্পর্ক গড়ে তোলেন। ওয়াটস কর্তৃক প্রেরিত প্রতিনিধি উমিচাঁদের নিকট ইয়ার লতিফের নওয়াব হওয়ার ইচ্ছা সংগোপনে প্রকাশ করেন এবং আরও জানান যে  দীউয়ান রায় দুর্লভরাম ও প্রভাবশালী ব্যাংক মালিক </a:t>
            </a:r>
            <a:r>
              <a:rPr lang="as-IN" sz="3200" cap="small" dirty="0">
                <a:solidFill>
                  <a:srgbClr val="0C2B63"/>
                </a:solidFill>
                <a:latin typeface="Siyam Rupali" panose="02000500000000020004" pitchFamily="2" charset="0"/>
              </a:rPr>
              <a:t>জগৎ শেঠ</a:t>
            </a:r>
            <a:r>
              <a:rPr lang="as-IN" sz="3200" b="0" i="0" dirty="0">
                <a:solidFill>
                  <a:srgbClr val="333333"/>
                </a:solidFill>
                <a:effectLst/>
                <a:latin typeface="Siyam Rupali" panose="02000500000000020004" pitchFamily="2" charset="0"/>
              </a:rPr>
              <a:t> তাকে সমর্থন করবেন। ওয়াটস সঙ্গে সঙ্গে পরিকল্পনাটি লুফে নেয় এবং তা ক্লাইভকে জানায়। এটি ক্লাইভের অনুমোদন লাভ করে।</a:t>
            </a:r>
          </a:p>
        </p:txBody>
      </p:sp>
    </p:spTree>
    <p:extLst>
      <p:ext uri="{BB962C8B-B14F-4D97-AF65-F5344CB8AC3E}">
        <p14:creationId xmlns:p14="http://schemas.microsoft.com/office/powerpoint/2010/main" val="3068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436098" y="309490"/>
              <a:ext cx="11352628" cy="64148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8" name="TextBox 7">
            <a:extLst>
              <a:ext uri="{FF2B5EF4-FFF2-40B4-BE49-F238E27FC236}">
                <a16:creationId xmlns:a16="http://schemas.microsoft.com/office/drawing/2014/main" id="{6B98E648-1C5B-420B-9128-50290AFA488D}"/>
              </a:ext>
            </a:extLst>
          </p:cNvPr>
          <p:cNvSpPr txBox="1"/>
          <p:nvPr/>
        </p:nvSpPr>
        <p:spPr>
          <a:xfrm>
            <a:off x="436098" y="309490"/>
            <a:ext cx="11352628" cy="6124754"/>
          </a:xfrm>
          <a:prstGeom prst="rect">
            <a:avLst/>
          </a:prstGeom>
          <a:noFill/>
        </p:spPr>
        <p:txBody>
          <a:bodyPr wrap="square">
            <a:spAutoFit/>
          </a:bodyPr>
          <a:lstStyle/>
          <a:p>
            <a:pPr algn="l"/>
            <a:r>
              <a:rPr lang="as-IN" sz="2400" b="0" i="0" dirty="0">
                <a:solidFill>
                  <a:srgbClr val="333333"/>
                </a:solidFill>
                <a:effectLst/>
                <a:latin typeface="Siyam Rupali" panose="02000500000000020004" pitchFamily="2" charset="0"/>
              </a:rPr>
              <a:t>কিন্তু শীঘ্রই আর এক দাবিদার রঙ্গমঞ্চে উপস্থিত হয়। ওর্মের বর্ণনা অনুসারে কলকাতায় বসবাসকারী খাজা পেট্রস নামে জনৈক আর্মেনীয় ব্যবসায়ীর মাধ্যমে মীরজাফর নওয়াব হওয়ার ইচ্ছা ইংরেজদের নিকট প্রকাশ করেন। অবশ্য পরবর্তী সময়ে পিতার নিকট লেখা ওয়াটসের চিঠিতে অন্য ধারণা পাওয়া যায়। এতে বলা হয় যে, ওয়াটস স্বয়ং নওয়াব করার পরিকল্পনাটি মীরজাফরকে জানায়। ওয়াটস আরও লিখেন, মীরজাফর ‘সাগ্রহে আমার পরিকল্পনা গ্রহণ করেন এবং আমাদের সহযোগিতায় তাকে নওয়াব করার বিনিময়ে যে কোন রকমের যুক্তিপূর্ণ চুক্তি করতে সম্মত হয়’। কলকাতার সিলেক্ট কমিটি মীরজাফরের অনুকূলে সর্বসম্মত প্রস্তাব গ্রহণ করে এবং ওয়াটসকে মীরজাফরের সঙ্গে চুক্তির শর্তাদির বিষয়ে আলোচনার দায়িত্ব দেওয়া হয়।</a:t>
            </a:r>
          </a:p>
          <a:p>
            <a:pPr algn="l"/>
            <a:r>
              <a:rPr lang="as-IN" sz="2400" b="0" i="0" dirty="0">
                <a:solidFill>
                  <a:srgbClr val="333333"/>
                </a:solidFill>
                <a:effectLst/>
                <a:latin typeface="Siyam Rupali" panose="02000500000000020004" pitchFamily="2" charset="0"/>
              </a:rPr>
              <a:t>কিন্তু ষড়যন্ত্র তখনও প্রাথমিক পর্যায়ে ছিল এবং মীরজাফরকে সম্পূর্ণরূপে বিশ্বাস করা যাচ্ছিল না। এ কারণে ২ মে মীরজাফরকে নিশ্চয়তা দেওয়ার জন্য ক্লাইভ ওয়াটসকে জানান, ‘ভয়ের কোন কারণ নেই, ব্রিটিশরা নওয়াবকে দেশছাড়া করার জন্য ‘যথেষ্ট শক্তিধর’ এবং প্রতিশ্রুতি দেন যে শেষ শক্তিটুকু দিয়ে হলেও ইংরেজরা মীরজাফরের জন্য কাজ করে যাবে’। ৩০ মে পর্যন্ত মীরজাফর মুর্শিদাবাদে অবস্থান করছিলেন। কিন্তু ওয়াটস তার সঙ্গে কোন প্রকার চুক্তি স্বাক্ষরে ব্যর্থ হন। অবশেষে ৫ জুন ওয়াটস লাল (উমিচাঁদকে ধোকা দেওয়ার জন্য মিথ্যা চুক্তি) ও সাদা চুক্তিনামায় মীরজাফরের স্বাক্ষর আদায়ে সক্ষম হন</a:t>
            </a:r>
            <a:endParaRPr lang="en-SG" sz="2400" dirty="0"/>
          </a:p>
        </p:txBody>
      </p:sp>
    </p:spTree>
    <p:extLst>
      <p:ext uri="{BB962C8B-B14F-4D97-AF65-F5344CB8AC3E}">
        <p14:creationId xmlns:p14="http://schemas.microsoft.com/office/powerpoint/2010/main" val="29615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239151" y="196948"/>
              <a:ext cx="11704320" cy="62319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8" name="TextBox 7">
            <a:extLst>
              <a:ext uri="{FF2B5EF4-FFF2-40B4-BE49-F238E27FC236}">
                <a16:creationId xmlns:a16="http://schemas.microsoft.com/office/drawing/2014/main" id="{09D16DDA-38FA-4ECC-A3F1-423A87DAC068}"/>
              </a:ext>
            </a:extLst>
          </p:cNvPr>
          <p:cNvSpPr txBox="1"/>
          <p:nvPr/>
        </p:nvSpPr>
        <p:spPr>
          <a:xfrm>
            <a:off x="576774" y="429065"/>
            <a:ext cx="11254154" cy="5509200"/>
          </a:xfrm>
          <a:prstGeom prst="rect">
            <a:avLst/>
          </a:prstGeom>
          <a:noFill/>
        </p:spPr>
        <p:txBody>
          <a:bodyPr wrap="square">
            <a:spAutoFit/>
          </a:bodyPr>
          <a:lstStyle/>
          <a:p>
            <a:pPr algn="l"/>
            <a:r>
              <a:rPr lang="en-US" sz="2200" b="1" i="1" dirty="0">
                <a:solidFill>
                  <a:srgbClr val="333333"/>
                </a:solidFill>
                <a:effectLst/>
                <a:latin typeface="Siyam Rupali" panose="02000500000000020004" pitchFamily="2" charset="0"/>
              </a:rPr>
              <a:t>					</a:t>
            </a:r>
            <a:r>
              <a:rPr lang="as-IN" sz="2200" b="1" i="1" dirty="0">
                <a:solidFill>
                  <a:srgbClr val="333333"/>
                </a:solidFill>
                <a:effectLst/>
                <a:latin typeface="Siyam Rupali" panose="02000500000000020004" pitchFamily="2" charset="0"/>
              </a:rPr>
              <a:t>যুদ্ধের বিবরণ</a:t>
            </a:r>
            <a:r>
              <a:rPr lang="as-IN" sz="2200" b="0" i="0" dirty="0">
                <a:solidFill>
                  <a:srgbClr val="333333"/>
                </a:solidFill>
                <a:effectLst/>
                <a:latin typeface="Siyam Rupali" panose="02000500000000020004" pitchFamily="2" charset="0"/>
              </a:rPr>
              <a:t> </a:t>
            </a:r>
            <a:endParaRPr lang="en-US" sz="2200" b="0" i="0" dirty="0">
              <a:solidFill>
                <a:srgbClr val="333333"/>
              </a:solidFill>
              <a:effectLst/>
              <a:latin typeface="Siyam Rupali" panose="02000500000000020004" pitchFamily="2" charset="0"/>
            </a:endParaRPr>
          </a:p>
          <a:p>
            <a:pPr algn="l"/>
            <a:r>
              <a:rPr lang="as-IN" sz="2200" b="0" i="0" dirty="0">
                <a:solidFill>
                  <a:srgbClr val="333333"/>
                </a:solidFill>
                <a:effectLst/>
                <a:latin typeface="Siyam Rupali" panose="02000500000000020004" pitchFamily="2" charset="0"/>
              </a:rPr>
              <a:t>চুক্তিস্বাক্ষর সত্ত্বেও পরিকল্পিত ‘বিপ্লব’ বাস্তবায়নের জন্য সিলেক্ট কমিটি ভীষণ অস্থির হয়ে পড়ে। সরাসরি মুর্শিদাবাদের দিকে অগ্রসর হওয়া সর্বোত্তম হবে, না মীরজাফরের নিকট থেকে আরও পরামর্শ এবং অভিযান পরিচালনার কৌশল বিষয়ে জানার জন্য অপেক্ষা করবে এ নিয়ে ১১ জুন সিলেক্ট কমিটি ধীর ও সতর্ক চিন্তাভাবনা করতে থাকে। সর্বসম্মত সিদ্ধান্ত হয় ‘বর্তমান সন্ধিক্ষণে সর্বোত্তম সুবিধাজনক কাজ হবে মীরজাফরের পক্ষে বিপ্লব বাস্তবায়িত করার জন্য পদক্ষেপ গ্রহণ,’ কেননা আরও বিলম্ব হলে নওয়াবের নিকট ষড়যন্ত্র প্রকাশ হয়ে যাবে এবং মীরজাফরকে সরিয়ে দেওয়া হবে, ফলে ‘আমাদের গোটা পরিকল্পনা’ ‘ভন্ডুল’ হবে এবং ব্রিটিশেরা একা ‘সম্মিলিত দেশিয় শক্তির বিরুদ্ধে লড়ার জন্য মাঠে থাকবে’। তদনুসারে ১৩ জুন ক্লাইভ </a:t>
            </a:r>
            <a:r>
              <a:rPr lang="as-IN" sz="2200" cap="small" dirty="0">
                <a:solidFill>
                  <a:srgbClr val="0C2B63"/>
                </a:solidFill>
                <a:latin typeface="Siyam Rupali" panose="02000500000000020004" pitchFamily="2" charset="0"/>
              </a:rPr>
              <a:t>মুর্শিদাবাদ</a:t>
            </a:r>
            <a:r>
              <a:rPr lang="as-IN" sz="2200" b="0" i="0" dirty="0">
                <a:solidFill>
                  <a:srgbClr val="333333"/>
                </a:solidFill>
                <a:effectLst/>
                <a:latin typeface="Siyam Rupali" panose="02000500000000020004" pitchFamily="2" charset="0"/>
              </a:rPr>
              <a:t> অভিমুখে যাত্রা শুরু করেন।</a:t>
            </a:r>
          </a:p>
          <a:p>
            <a:pPr algn="l"/>
            <a:r>
              <a:rPr lang="as-IN" sz="2200" b="0" i="0" dirty="0">
                <a:solidFill>
                  <a:srgbClr val="333333"/>
                </a:solidFill>
                <a:effectLst/>
                <a:latin typeface="Siyam Rupali" panose="02000500000000020004" pitchFamily="2" charset="0"/>
              </a:rPr>
              <a:t>১৯ জুন ক্লাইভ কাটোয়া পৌঁছেন। স্থানটি পূর্বদিন কর্নেল কুট দখল করে নেয়। ২১ জুন ক্লাইভ ‘সমর পরিষদের’ সভা ডাকেন এবং ‘তাৎক্ষণিক পদক্ষেপ’ না নেওয়ার সিদ্ধান্ত গ্রহণ করেন। কিন্তু ক্লাইভ পরে সিদ্ধান্ত পাল্টান এবং পরদিন অগ্রসর হওয়ার জন্য মনস্থ করেন। ২২ জুন সকালে ব্রিটিশ বাহিনী ক্লাইভের নেতৃত্বে পলাশীর পথে যাত্রা করে। অবশ্য ২২ তারিখ দুপুরের পর পরই ক্লাইভ মীরজাফরের কাছ থেকে দীর্ঘ প্রতীক্ষিত বার্তা পান এবং পলাশীর পথে তার যাত্রা অব্যাহত রেখে দুপুর রাতের পর সেখানে পৌঁছেন।</a:t>
            </a:r>
          </a:p>
        </p:txBody>
      </p:sp>
    </p:spTree>
    <p:extLst>
      <p:ext uri="{BB962C8B-B14F-4D97-AF65-F5344CB8AC3E}">
        <p14:creationId xmlns:p14="http://schemas.microsoft.com/office/powerpoint/2010/main" val="10908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112542"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225083" y="225084"/>
              <a:ext cx="11746523" cy="62038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8" name="TextBox 7">
            <a:extLst>
              <a:ext uri="{FF2B5EF4-FFF2-40B4-BE49-F238E27FC236}">
                <a16:creationId xmlns:a16="http://schemas.microsoft.com/office/drawing/2014/main" id="{2AE5DEB8-D2D7-4F93-A07F-C020461C93E0}"/>
              </a:ext>
            </a:extLst>
          </p:cNvPr>
          <p:cNvSpPr txBox="1"/>
          <p:nvPr/>
        </p:nvSpPr>
        <p:spPr>
          <a:xfrm>
            <a:off x="243842" y="225084"/>
            <a:ext cx="11971605" cy="5509200"/>
          </a:xfrm>
          <a:prstGeom prst="rect">
            <a:avLst/>
          </a:prstGeom>
          <a:noFill/>
        </p:spPr>
        <p:txBody>
          <a:bodyPr wrap="square">
            <a:spAutoFit/>
          </a:bodyPr>
          <a:lstStyle/>
          <a:p>
            <a:pPr algn="l"/>
            <a:r>
              <a:rPr lang="as-IN" sz="2200" b="0" i="0" dirty="0">
                <a:solidFill>
                  <a:srgbClr val="333333"/>
                </a:solidFill>
                <a:effectLst/>
                <a:latin typeface="Siyam Rupali" panose="02000500000000020004" pitchFamily="2" charset="0"/>
              </a:rPr>
              <a:t>ইতোমধ্যে নওয়াব মুর্শিদাবাদ থেকে রওয়ানা দেন এবং শত্রুকে মোকাবিলা করার জন্য পলাশীতে শিবির স্থাপন করেন। ১৭৫৭ সালের ২৩ জুন সকাল ৮টার দিকে যুদ্ধ আরম্ভ হয়। মীর মর্দান, মোহন লাল, খাজা আব্দুল হাদী খান, নব সিং হাজারী প্রমুখের অধীন নওয়াব সেনা বীরত্বের সঙ্গে যুদ্ধ চালায়, অন্যদিকে মীরজাফর, ইয়ার লতিফ এবং রায় দুর্লভরামের অধীন নওয়াবের প্রায় দুই তৃতীয়াংশ সেনা নিষ্ক্রিয়ভাবে দাঁড়িয়ে থাকে ও পরিস্থিতি অবলোকন করে। এমনকি বেশ কয়েক ঘণ্টা যুদ্ধের পরও চূড়ান্ত কিছু ঘটে নি। ক্লাইভ এমন প্রতিরোধ পাবেন আশা করেন নি এবং এই মর্মে জানা যায় যে, ‘দিনে যথাসম্ভব তীব্র যুদ্ধ চালিয়ে’ ক্লাইভ রাতের অন্ধকারে কলকাতা পালিয়ে যাওয়ার চিন্তা করছিলেন। কিন্তু বেলা তিনটার দিকে কামানের গোলা মীর মর্দানকে আঘাত হানে এবং এতে তাঁর মৃত্যু হয়।</a:t>
            </a:r>
          </a:p>
          <a:p>
            <a:pPr algn="l"/>
            <a:r>
              <a:rPr lang="as-IN" sz="2200" b="0" i="0" dirty="0">
                <a:solidFill>
                  <a:srgbClr val="333333"/>
                </a:solidFill>
                <a:effectLst/>
                <a:latin typeface="Siyam Rupali" panose="02000500000000020004" pitchFamily="2" charset="0"/>
              </a:rPr>
              <a:t>মীর মর্দানের মৃত্যুতে হতভম্ব নওয়াব মীরজাফরকে ডেকে পাঠান এবং তাঁর জীবন ও সম্মান রক্ষার জন্য তাকে সনির্বন্ধ অনুরোধ করেন। মীরজাফর নওয়াবকে ঐ দিনের মতো যুদ্ধ বন্ধ করতে এবং পরদিন সকালে নতুন উদ্যমে যুদ্ধ শুরু করার পরামর্শ দেয়, আর এ খবর শীঘ্র ক্লাইভের নিকট পৌঁছানো হয়। পরামর্শমত নওয়াবের সেনানায়কেরা পিছুতে থাকলে ইংরেজ সেনারা নতুন করে প্রচন্ড আক্রমণ চালায় এবং ফলে নওয়াব বাহিনী বিশৃঙ্খলভাবে যত্রতত্র পালিয়ে যায়। অপরাহ্ণ ৫টার দিকে যুদ্ধ শেষ হয়ে যায় এবং বিজয়ী ক্লাইভ বীরদর্পে তখনই মুর্শিদাবাদ যাত্রা করেন। জন উড নামে জনৈক ব্রিটিশ সৈন্য পলাশীর যুদ্ধক্ষেত্রে উপস্থিত ছিল, তার মতে ‘এটাই ছিল সেই বিশিষ্ট ও চূড়ান্ত যুদ্ধ যেখানে কোন ব্যাপক আক্রমণ ছাড়াই রাজ্য জয় করা হয়’।</a:t>
            </a:r>
          </a:p>
        </p:txBody>
      </p:sp>
    </p:spTree>
    <p:extLst>
      <p:ext uri="{BB962C8B-B14F-4D97-AF65-F5344CB8AC3E}">
        <p14:creationId xmlns:p14="http://schemas.microsoft.com/office/powerpoint/2010/main" val="27551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28" y="429065"/>
              <a:ext cx="10086535" cy="5999870"/>
            </a:xfrm>
            <a:prstGeom prst="rect">
              <a:avLst/>
            </a:prstGeom>
          </p:spPr>
        </p:pic>
      </p:grpSp>
      <p:sp>
        <p:nvSpPr>
          <p:cNvPr id="8" name="TextBox 7">
            <a:extLst>
              <a:ext uri="{FF2B5EF4-FFF2-40B4-BE49-F238E27FC236}">
                <a16:creationId xmlns:a16="http://schemas.microsoft.com/office/drawing/2014/main" id="{1644B04A-6BA8-4024-BE78-4A085F5667D7}"/>
              </a:ext>
            </a:extLst>
          </p:cNvPr>
          <p:cNvSpPr txBox="1"/>
          <p:nvPr/>
        </p:nvSpPr>
        <p:spPr>
          <a:xfrm>
            <a:off x="2039815" y="970671"/>
            <a:ext cx="8595360" cy="4893647"/>
          </a:xfrm>
          <a:prstGeom prst="rect">
            <a:avLst/>
          </a:prstGeom>
          <a:noFill/>
        </p:spPr>
        <p:txBody>
          <a:bodyPr wrap="square">
            <a:spAutoFit/>
          </a:bodyPr>
          <a:lstStyle/>
          <a:p>
            <a:pPr algn="l"/>
            <a:r>
              <a:rPr lang="as-IN" sz="2400" b="1" i="0" dirty="0">
                <a:solidFill>
                  <a:srgbClr val="333333"/>
                </a:solidFill>
                <a:effectLst/>
                <a:latin typeface="Siyam Rupali" panose="02000500000000020004" pitchFamily="2" charset="0"/>
              </a:rPr>
              <a:t>ষড়যন্ত্র এবং পরবর্তীকালে ‘পলাশী-বিপ্লব’ ইংরেজদের দ্বারা শুধু উদ্ভাবিত ও উৎসাহিতই হয় নি, বরং যুদ্ধের পূর্ব মুহূর্ত পর্যন্ত তারা দেশিয় ষড়যন্ত্রকারীদের ব্রিটিশ পরিকল্পনা সমর্থন করতে প্রলুব্ধ করে। সাধারণ ধারণা - ষড়যন্ত্রটি ছিল ভারতজাত, এর পেছনে ব্রিটিশদের পরিকল্পিত কোন কূটকৌশল ছিল না, ষড়যন্ত্রের মূলে বা এর উত্তরণে তাদের অতি সামান্য ভূমিকা ছিল কিংবা কোন ভূমিকাই ছিল না, এটি ছিল বাংলার ‘অভ্যন্তরীণ সমস্যা’ যা ‘অবশ্যম্ভাবীভাবে ব্রিটিশদের জড়ায়’ এবং বাংলায় ব্রিটিশ বিজয় ছিল প্রায় সম্পূর্ণআকস্মিক, এ কথাগুলি এখন ধোপে টেকে না। ইংরেজরা তাদের ষড়যন্ত্রের জোরে ও সিরাজউদ্দৌলার সভাসদদের বিশ্বাসঘাতকতার দরুণ পলাশীতে বিজয়ী হয়। নওয়াবের পরাজয় ছিল রাজনৈতিক, সামরিক নয়</a:t>
            </a:r>
            <a:r>
              <a:rPr lang="en-SG" sz="2400" b="1" dirty="0">
                <a:solidFill>
                  <a:srgbClr val="333333"/>
                </a:solidFill>
                <a:latin typeface="Siyam Rupali" panose="02000500000000020004" pitchFamily="2" charset="0"/>
              </a:rPr>
              <a:t>। </a:t>
            </a:r>
            <a:endParaRPr lang="as-IN" sz="2400" b="1" i="0" dirty="0">
              <a:solidFill>
                <a:srgbClr val="333333"/>
              </a:solidFill>
              <a:effectLst/>
              <a:latin typeface="Siyam Rupali" panose="02000500000000020004" pitchFamily="2" charset="0"/>
            </a:endParaRPr>
          </a:p>
        </p:txBody>
      </p:sp>
    </p:spTree>
    <p:extLst>
      <p:ext uri="{BB962C8B-B14F-4D97-AF65-F5344CB8AC3E}">
        <p14:creationId xmlns:p14="http://schemas.microsoft.com/office/powerpoint/2010/main" val="7409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28" y="429065"/>
              <a:ext cx="10086535" cy="5999870"/>
            </a:xfrm>
            <a:prstGeom prst="rect">
              <a:avLst/>
            </a:prstGeom>
          </p:spPr>
        </p:pic>
      </p:grpSp>
      <p:sp>
        <p:nvSpPr>
          <p:cNvPr id="8" name="Rectangle: Rounded Corners 7">
            <a:extLst>
              <a:ext uri="{FF2B5EF4-FFF2-40B4-BE49-F238E27FC236}">
                <a16:creationId xmlns:a16="http://schemas.microsoft.com/office/drawing/2014/main" id="{D2C55B87-5A0F-4EE3-8B82-EDC69CB13B4E}"/>
              </a:ext>
            </a:extLst>
          </p:cNvPr>
          <p:cNvSpPr/>
          <p:nvPr/>
        </p:nvSpPr>
        <p:spPr>
          <a:xfrm>
            <a:off x="2124220" y="990958"/>
            <a:ext cx="8005618" cy="46501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7200" dirty="0" err="1"/>
              <a:t>ধন্যবাদ</a:t>
            </a:r>
            <a:r>
              <a:rPr lang="en-SG" sz="7200" dirty="0"/>
              <a:t>। </a:t>
            </a:r>
            <a:r>
              <a:rPr lang="en-SG" sz="7200" dirty="0" err="1"/>
              <a:t>আমরা</a:t>
            </a:r>
            <a:r>
              <a:rPr lang="en-SG" sz="7200" dirty="0"/>
              <a:t> </a:t>
            </a:r>
            <a:r>
              <a:rPr lang="en-SG" sz="7200" dirty="0" err="1"/>
              <a:t>সকলেই</a:t>
            </a:r>
            <a:r>
              <a:rPr lang="en-SG" sz="7200" dirty="0"/>
              <a:t> </a:t>
            </a:r>
            <a:r>
              <a:rPr lang="en-SG" sz="7200" dirty="0" err="1"/>
              <a:t>ঘরে</a:t>
            </a:r>
            <a:r>
              <a:rPr lang="en-SG" sz="7200" dirty="0"/>
              <a:t> </a:t>
            </a:r>
            <a:r>
              <a:rPr lang="en-SG" sz="7200" dirty="0" err="1"/>
              <a:t>থাকি</a:t>
            </a:r>
            <a:r>
              <a:rPr lang="en-SG" sz="7200" dirty="0"/>
              <a:t>, </a:t>
            </a:r>
            <a:r>
              <a:rPr lang="en-SG" sz="7200" dirty="0" err="1"/>
              <a:t>সুস্থ</a:t>
            </a:r>
            <a:r>
              <a:rPr lang="en-SG" sz="7200" dirty="0"/>
              <a:t> </a:t>
            </a:r>
            <a:r>
              <a:rPr lang="en-SG" sz="7200" dirty="0" err="1"/>
              <a:t>থাকি</a:t>
            </a:r>
            <a:r>
              <a:rPr lang="en-SG" sz="7200" dirty="0"/>
              <a:t>… </a:t>
            </a:r>
          </a:p>
        </p:txBody>
      </p:sp>
    </p:spTree>
    <p:extLst>
      <p:ext uri="{BB962C8B-B14F-4D97-AF65-F5344CB8AC3E}">
        <p14:creationId xmlns:p14="http://schemas.microsoft.com/office/powerpoint/2010/main" val="3375151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28" y="429065"/>
              <a:ext cx="10086535" cy="5999870"/>
            </a:xfrm>
            <a:prstGeom prst="rect">
              <a:avLst/>
            </a:prstGeom>
          </p:spPr>
        </p:pic>
      </p:grpSp>
      <p:pic>
        <p:nvPicPr>
          <p:cNvPr id="8" name="Picture 7">
            <a:extLst>
              <a:ext uri="{FF2B5EF4-FFF2-40B4-BE49-F238E27FC236}">
                <a16:creationId xmlns:a16="http://schemas.microsoft.com/office/drawing/2014/main" id="{0F0AC51B-B7E7-4F25-8848-ACAD2B691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714" y="720967"/>
            <a:ext cx="4760578" cy="5521569"/>
          </a:xfrm>
          <a:prstGeom prst="rect">
            <a:avLst/>
          </a:prstGeom>
        </p:spPr>
      </p:pic>
      <p:pic>
        <p:nvPicPr>
          <p:cNvPr id="11" name="Picture 10">
            <a:extLst>
              <a:ext uri="{FF2B5EF4-FFF2-40B4-BE49-F238E27FC236}">
                <a16:creationId xmlns:a16="http://schemas.microsoft.com/office/drawing/2014/main" id="{94166909-D0C3-4098-8292-18A2C73F7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718" y="720968"/>
            <a:ext cx="4430310" cy="5521569"/>
          </a:xfrm>
          <a:prstGeom prst="rect">
            <a:avLst/>
          </a:prstGeom>
        </p:spPr>
      </p:pic>
      <p:sp>
        <p:nvSpPr>
          <p:cNvPr id="12" name="TextBox 11">
            <a:extLst>
              <a:ext uri="{FF2B5EF4-FFF2-40B4-BE49-F238E27FC236}">
                <a16:creationId xmlns:a16="http://schemas.microsoft.com/office/drawing/2014/main" id="{886F40F4-C795-4948-B891-A2998A95A5CC}"/>
              </a:ext>
            </a:extLst>
          </p:cNvPr>
          <p:cNvSpPr txBox="1"/>
          <p:nvPr/>
        </p:nvSpPr>
        <p:spPr>
          <a:xfrm>
            <a:off x="2124222" y="1420838"/>
            <a:ext cx="3601329" cy="3662541"/>
          </a:xfrm>
          <a:prstGeom prst="rect">
            <a:avLst/>
          </a:prstGeom>
          <a:noFill/>
        </p:spPr>
        <p:txBody>
          <a:bodyPr wrap="square">
            <a:spAutoFit/>
          </a:bodyPr>
          <a:lstStyle/>
          <a:p>
            <a:endParaRPr lang="en-SG" sz="3200" dirty="0">
              <a:solidFill>
                <a:schemeClr val="accent2">
                  <a:lumMod val="75000"/>
                </a:schemeClr>
              </a:solidFill>
              <a:latin typeface="NikoshBAN" panose="02000000000000000000" pitchFamily="2" charset="0"/>
              <a:cs typeface="NikoshBAN" panose="02000000000000000000" pitchFamily="2" charset="0"/>
            </a:endParaRPr>
          </a:p>
          <a:p>
            <a:r>
              <a:rPr lang="en-SG" sz="3200" dirty="0" err="1">
                <a:solidFill>
                  <a:schemeClr val="accent2">
                    <a:lumMod val="75000"/>
                  </a:schemeClr>
                </a:solidFill>
                <a:latin typeface="NikoshBAN" panose="02000000000000000000" pitchFamily="2" charset="0"/>
                <a:cs typeface="NikoshBAN" panose="02000000000000000000" pitchFamily="2" charset="0"/>
              </a:rPr>
              <a:t>আজকের</a:t>
            </a:r>
            <a:r>
              <a:rPr lang="en-SG" sz="3200" dirty="0">
                <a:solidFill>
                  <a:schemeClr val="accent2">
                    <a:lumMod val="75000"/>
                  </a:schemeClr>
                </a:solidFill>
                <a:latin typeface="NikoshBAN" panose="02000000000000000000" pitchFamily="2" charset="0"/>
                <a:cs typeface="NikoshBAN" panose="02000000000000000000" pitchFamily="2" charset="0"/>
              </a:rPr>
              <a:t> </a:t>
            </a:r>
            <a:r>
              <a:rPr lang="en-SG" sz="3200" dirty="0" err="1">
                <a:solidFill>
                  <a:schemeClr val="accent2">
                    <a:lumMod val="75000"/>
                  </a:schemeClr>
                </a:solidFill>
                <a:latin typeface="NikoshBAN" panose="02000000000000000000" pitchFamily="2" charset="0"/>
                <a:cs typeface="NikoshBAN" panose="02000000000000000000" pitchFamily="2" charset="0"/>
              </a:rPr>
              <a:t>বি</a:t>
            </a:r>
            <a:r>
              <a:rPr lang="as-IN" sz="3200" dirty="0">
                <a:solidFill>
                  <a:schemeClr val="accent2">
                    <a:lumMod val="75000"/>
                  </a:schemeClr>
                </a:solidFill>
                <a:latin typeface="NikoshBAN" panose="02000000000000000000" pitchFamily="2" charset="0"/>
                <a:cs typeface="NikoshBAN" panose="02000000000000000000" pitchFamily="2" charset="0"/>
              </a:rPr>
              <a:t>ষ</a:t>
            </a:r>
            <a:r>
              <a:rPr lang="en-SG" sz="3200" dirty="0">
                <a:solidFill>
                  <a:schemeClr val="accent2">
                    <a:lumMod val="75000"/>
                  </a:schemeClr>
                </a:solidFill>
                <a:latin typeface="NikoshBAN" panose="02000000000000000000" pitchFamily="2" charset="0"/>
                <a:cs typeface="NikoshBAN" panose="02000000000000000000" pitchFamily="2" charset="0"/>
              </a:rPr>
              <a:t>য়</a:t>
            </a:r>
            <a:r>
              <a:rPr lang="as-IN" sz="3200" dirty="0">
                <a:solidFill>
                  <a:schemeClr val="accent2">
                    <a:lumMod val="75000"/>
                  </a:schemeClr>
                </a:solidFill>
                <a:latin typeface="NikoshBAN" panose="02000000000000000000" pitchFamily="2" charset="0"/>
                <a:cs typeface="NikoshBAN" panose="02000000000000000000" pitchFamily="2" charset="0"/>
              </a:rPr>
              <a:t>ঃ</a:t>
            </a:r>
            <a:endParaRPr lang="en-SG" sz="3200" dirty="0">
              <a:solidFill>
                <a:schemeClr val="accent2">
                  <a:lumMod val="75000"/>
                </a:schemeClr>
              </a:solidFill>
              <a:latin typeface="NikoshBAN" panose="02000000000000000000" pitchFamily="2" charset="0"/>
              <a:cs typeface="NikoshBAN" panose="02000000000000000000" pitchFamily="2" charset="0"/>
            </a:endParaRPr>
          </a:p>
          <a:p>
            <a:endParaRPr lang="en-SG" sz="3200" dirty="0">
              <a:solidFill>
                <a:schemeClr val="accent2">
                  <a:lumMod val="75000"/>
                </a:schemeClr>
              </a:solidFill>
              <a:latin typeface="NikoshBAN" panose="02000000000000000000" pitchFamily="2" charset="0"/>
              <a:cs typeface="NikoshBAN" panose="02000000000000000000" pitchFamily="2" charset="0"/>
            </a:endParaRPr>
          </a:p>
          <a:p>
            <a:pPr algn="ctr"/>
            <a:r>
              <a:rPr lang="en-SG" sz="4000" b="1" dirty="0" err="1">
                <a:solidFill>
                  <a:schemeClr val="accent2">
                    <a:lumMod val="75000"/>
                  </a:schemeClr>
                </a:solidFill>
                <a:latin typeface="NikoshBAN" panose="02000000000000000000" pitchFamily="2" charset="0"/>
                <a:cs typeface="NikoshBAN" panose="02000000000000000000" pitchFamily="2" charset="0"/>
              </a:rPr>
              <a:t>ইতিহাস</a:t>
            </a:r>
            <a:r>
              <a:rPr lang="en-SG" sz="4000" b="1" dirty="0">
                <a:solidFill>
                  <a:schemeClr val="accent2">
                    <a:lumMod val="75000"/>
                  </a:schemeClr>
                </a:solidFill>
                <a:latin typeface="NikoshBAN" panose="02000000000000000000" pitchFamily="2" charset="0"/>
                <a:cs typeface="NikoshBAN" panose="02000000000000000000" pitchFamily="2" charset="0"/>
              </a:rPr>
              <a:t> ১ম </a:t>
            </a:r>
            <a:r>
              <a:rPr lang="en-SG" sz="4000" b="1" dirty="0" err="1">
                <a:solidFill>
                  <a:schemeClr val="accent2">
                    <a:lumMod val="75000"/>
                  </a:schemeClr>
                </a:solidFill>
                <a:latin typeface="NikoshBAN" panose="02000000000000000000" pitchFamily="2" charset="0"/>
                <a:cs typeface="NikoshBAN" panose="02000000000000000000" pitchFamily="2" charset="0"/>
              </a:rPr>
              <a:t>পত্র</a:t>
            </a:r>
            <a:r>
              <a:rPr lang="en-SG" sz="4000" b="1" dirty="0">
                <a:solidFill>
                  <a:schemeClr val="accent2">
                    <a:lumMod val="75000"/>
                  </a:schemeClr>
                </a:solidFill>
                <a:latin typeface="NikoshBAN" panose="02000000000000000000" pitchFamily="2" charset="0"/>
                <a:cs typeface="NikoshBAN" panose="02000000000000000000" pitchFamily="2" charset="0"/>
              </a:rPr>
              <a:t> </a:t>
            </a:r>
          </a:p>
          <a:p>
            <a:pPr algn="ctr"/>
            <a:r>
              <a:rPr lang="en-SG" sz="3200" dirty="0" err="1">
                <a:solidFill>
                  <a:schemeClr val="accent2">
                    <a:lumMod val="75000"/>
                  </a:schemeClr>
                </a:solidFill>
                <a:latin typeface="NikoshBAN" panose="02000000000000000000" pitchFamily="2" charset="0"/>
                <a:cs typeface="NikoshBAN" panose="02000000000000000000" pitchFamily="2" charset="0"/>
              </a:rPr>
              <a:t>শ্রেনীঃ</a:t>
            </a:r>
            <a:r>
              <a:rPr lang="en-SG" sz="3200" dirty="0">
                <a:solidFill>
                  <a:schemeClr val="accent2">
                    <a:lumMod val="75000"/>
                  </a:schemeClr>
                </a:solidFill>
                <a:latin typeface="NikoshBAN" panose="02000000000000000000" pitchFamily="2" charset="0"/>
                <a:cs typeface="NikoshBAN" panose="02000000000000000000" pitchFamily="2" charset="0"/>
              </a:rPr>
              <a:t> </a:t>
            </a:r>
            <a:r>
              <a:rPr lang="en-SG" sz="3200" dirty="0" err="1">
                <a:solidFill>
                  <a:schemeClr val="accent2">
                    <a:lumMod val="75000"/>
                  </a:schemeClr>
                </a:solidFill>
                <a:latin typeface="NikoshBAN" panose="02000000000000000000" pitchFamily="2" charset="0"/>
                <a:cs typeface="NikoshBAN" panose="02000000000000000000" pitchFamily="2" charset="0"/>
              </a:rPr>
              <a:t>একাদশ</a:t>
            </a:r>
            <a:r>
              <a:rPr lang="en-SG" sz="3200" dirty="0">
                <a:solidFill>
                  <a:schemeClr val="accent2">
                    <a:lumMod val="75000"/>
                  </a:schemeClr>
                </a:solidFill>
                <a:latin typeface="NikoshBAN" panose="02000000000000000000" pitchFamily="2" charset="0"/>
                <a:cs typeface="NikoshBAN" panose="02000000000000000000" pitchFamily="2" charset="0"/>
              </a:rPr>
              <a:t>, </a:t>
            </a:r>
            <a:r>
              <a:rPr lang="en-SG" sz="3200" dirty="0" err="1">
                <a:solidFill>
                  <a:schemeClr val="accent2">
                    <a:lumMod val="75000"/>
                  </a:schemeClr>
                </a:solidFill>
                <a:latin typeface="NikoshBAN" panose="02000000000000000000" pitchFamily="2" charset="0"/>
                <a:cs typeface="NikoshBAN" panose="02000000000000000000" pitchFamily="2" charset="0"/>
              </a:rPr>
              <a:t>দ্বাদশ</a:t>
            </a:r>
            <a:r>
              <a:rPr lang="en-SG" sz="3200" dirty="0">
                <a:solidFill>
                  <a:schemeClr val="accent2">
                    <a:lumMod val="75000"/>
                  </a:schemeClr>
                </a:solidFill>
                <a:latin typeface="NikoshBAN" panose="02000000000000000000" pitchFamily="2" charset="0"/>
                <a:cs typeface="NikoshBAN" panose="02000000000000000000" pitchFamily="2" charset="0"/>
              </a:rPr>
              <a:t>।  </a:t>
            </a:r>
          </a:p>
          <a:p>
            <a:pPr algn="ctr"/>
            <a:r>
              <a:rPr lang="en-SG" sz="2800" dirty="0" err="1">
                <a:solidFill>
                  <a:schemeClr val="accent2">
                    <a:lumMod val="75000"/>
                  </a:schemeClr>
                </a:solidFill>
                <a:latin typeface="NikoshBAN" panose="02000000000000000000" pitchFamily="2" charset="0"/>
                <a:cs typeface="NikoshBAN" panose="02000000000000000000" pitchFamily="2" charset="0"/>
              </a:rPr>
              <a:t>প্রথম</a:t>
            </a:r>
            <a:r>
              <a:rPr lang="en-SG" sz="2800" dirty="0">
                <a:solidFill>
                  <a:schemeClr val="accent2">
                    <a:lumMod val="75000"/>
                  </a:schemeClr>
                </a:solidFill>
                <a:latin typeface="NikoshBAN" panose="02000000000000000000" pitchFamily="2" charset="0"/>
                <a:cs typeface="NikoshBAN" panose="02000000000000000000" pitchFamily="2" charset="0"/>
              </a:rPr>
              <a:t> অ</a:t>
            </a:r>
            <a:r>
              <a:rPr lang="as-IN" sz="2800" dirty="0">
                <a:solidFill>
                  <a:schemeClr val="accent2">
                    <a:lumMod val="75000"/>
                  </a:schemeClr>
                </a:solidFill>
                <a:latin typeface="NikoshBAN" panose="02000000000000000000" pitchFamily="2" charset="0"/>
                <a:cs typeface="NikoshBAN" panose="02000000000000000000" pitchFamily="2" charset="0"/>
              </a:rPr>
              <a:t>ধ</a:t>
            </a:r>
            <a:r>
              <a:rPr lang="en-SG" sz="2800" dirty="0">
                <a:solidFill>
                  <a:schemeClr val="accent2">
                    <a:lumMod val="75000"/>
                  </a:schemeClr>
                </a:solidFill>
                <a:latin typeface="NikoshBAN" panose="02000000000000000000" pitchFamily="2" charset="0"/>
                <a:cs typeface="NikoshBAN" panose="02000000000000000000" pitchFamily="2" charset="0"/>
              </a:rPr>
              <a:t>্</a:t>
            </a:r>
            <a:r>
              <a:rPr lang="as-IN" sz="2800" dirty="0">
                <a:solidFill>
                  <a:schemeClr val="accent2">
                    <a:lumMod val="75000"/>
                  </a:schemeClr>
                </a:solidFill>
                <a:latin typeface="NikoshBAN" panose="02000000000000000000" pitchFamily="2" charset="0"/>
                <a:cs typeface="NikoshBAN" panose="02000000000000000000" pitchFamily="2" charset="0"/>
              </a:rPr>
              <a:t>য</a:t>
            </a:r>
            <a:r>
              <a:rPr lang="en-SG" sz="2800" dirty="0">
                <a:solidFill>
                  <a:schemeClr val="accent2">
                    <a:lumMod val="75000"/>
                  </a:schemeClr>
                </a:solidFill>
                <a:latin typeface="NikoshBAN" panose="02000000000000000000" pitchFamily="2" charset="0"/>
                <a:cs typeface="NikoshBAN" panose="02000000000000000000" pitchFamily="2" charset="0"/>
              </a:rPr>
              <a:t>া</a:t>
            </a:r>
            <a:r>
              <a:rPr lang="as-IN" sz="2800" dirty="0">
                <a:solidFill>
                  <a:schemeClr val="accent2">
                    <a:lumMod val="75000"/>
                  </a:schemeClr>
                </a:solidFill>
                <a:latin typeface="NikoshBAN" panose="02000000000000000000" pitchFamily="2" charset="0"/>
                <a:cs typeface="NikoshBAN" panose="02000000000000000000" pitchFamily="2" charset="0"/>
              </a:rPr>
              <a:t>য়</a:t>
            </a:r>
            <a:r>
              <a:rPr lang="en-SG" sz="3200" dirty="0">
                <a:solidFill>
                  <a:schemeClr val="accent2">
                    <a:lumMod val="75000"/>
                  </a:schemeClr>
                </a:solidFill>
                <a:latin typeface="NikoshBAN" panose="02000000000000000000" pitchFamily="2" charset="0"/>
                <a:cs typeface="NikoshBAN" panose="02000000000000000000" pitchFamily="2" charset="0"/>
              </a:rPr>
              <a:t>,</a:t>
            </a:r>
          </a:p>
          <a:p>
            <a:pPr algn="ctr"/>
            <a:r>
              <a:rPr lang="en-SG" sz="3200" dirty="0" err="1">
                <a:solidFill>
                  <a:schemeClr val="accent2">
                    <a:lumMod val="75000"/>
                  </a:schemeClr>
                </a:solidFill>
                <a:latin typeface="NikoshBAN" panose="02000000000000000000" pitchFamily="2" charset="0"/>
                <a:cs typeface="NikoshBAN" panose="02000000000000000000" pitchFamily="2" charset="0"/>
              </a:rPr>
              <a:t>পাঠঃ</a:t>
            </a:r>
            <a:r>
              <a:rPr lang="en-SG" sz="3200" dirty="0">
                <a:solidFill>
                  <a:schemeClr val="accent2">
                    <a:lumMod val="75000"/>
                  </a:schemeClr>
                </a:solidFill>
                <a:latin typeface="NikoshBAN" panose="02000000000000000000" pitchFamily="2" charset="0"/>
                <a:cs typeface="NikoshBAN" panose="02000000000000000000" pitchFamily="2" charset="0"/>
              </a:rPr>
              <a:t> ১.৪</a:t>
            </a:r>
          </a:p>
        </p:txBody>
      </p:sp>
      <p:sp>
        <p:nvSpPr>
          <p:cNvPr id="13" name="TextBox 12">
            <a:extLst>
              <a:ext uri="{FF2B5EF4-FFF2-40B4-BE49-F238E27FC236}">
                <a16:creationId xmlns:a16="http://schemas.microsoft.com/office/drawing/2014/main" id="{DAD53FEE-EAD4-40E7-8C15-AB9AE6D77943}"/>
              </a:ext>
            </a:extLst>
          </p:cNvPr>
          <p:cNvSpPr txBox="1"/>
          <p:nvPr/>
        </p:nvSpPr>
        <p:spPr>
          <a:xfrm>
            <a:off x="6884800" y="1445456"/>
            <a:ext cx="3497157" cy="4308872"/>
          </a:xfrm>
          <a:prstGeom prst="rect">
            <a:avLst/>
          </a:prstGeom>
          <a:noFill/>
        </p:spPr>
        <p:txBody>
          <a:bodyPr wrap="square">
            <a:spAutoFit/>
          </a:bodyPr>
          <a:lstStyle/>
          <a:p>
            <a:r>
              <a:rPr lang="en-SG" sz="2800" dirty="0">
                <a:solidFill>
                  <a:schemeClr val="accent2">
                    <a:lumMod val="75000"/>
                  </a:schemeClr>
                </a:solidFill>
                <a:latin typeface="NikoshBAN" panose="02000000000000000000" pitchFamily="2" charset="0"/>
                <a:cs typeface="NikoshBAN" panose="02000000000000000000" pitchFamily="2" charset="0"/>
              </a:rPr>
              <a:t>আ</a:t>
            </a:r>
            <a:r>
              <a:rPr lang="as-IN" sz="2800" dirty="0">
                <a:solidFill>
                  <a:schemeClr val="accent2">
                    <a:lumMod val="75000"/>
                  </a:schemeClr>
                </a:solidFill>
                <a:latin typeface="NikoshBAN" panose="02000000000000000000" pitchFamily="2" charset="0"/>
                <a:cs typeface="NikoshBAN" panose="02000000000000000000" pitchFamily="2" charset="0"/>
              </a:rPr>
              <a:t>ম</a:t>
            </a:r>
            <a:r>
              <a:rPr lang="en-SG" sz="2800" dirty="0">
                <a:solidFill>
                  <a:schemeClr val="accent2">
                    <a:lumMod val="75000"/>
                  </a:schemeClr>
                </a:solidFill>
                <a:latin typeface="NikoshBAN" panose="02000000000000000000" pitchFamily="2" charset="0"/>
                <a:cs typeface="NikoshBAN" panose="02000000000000000000" pitchFamily="2" charset="0"/>
              </a:rPr>
              <a:t>ি- </a:t>
            </a:r>
          </a:p>
          <a:p>
            <a:pPr algn="ctr"/>
            <a:r>
              <a:rPr lang="en-SG" sz="3600" b="1" dirty="0" err="1">
                <a:solidFill>
                  <a:schemeClr val="accent2">
                    <a:lumMod val="75000"/>
                  </a:schemeClr>
                </a:solidFill>
                <a:latin typeface="NikoshBAN" panose="02000000000000000000" pitchFamily="2" charset="0"/>
                <a:cs typeface="NikoshBAN" panose="02000000000000000000" pitchFamily="2" charset="0"/>
              </a:rPr>
              <a:t>মোঃ</a:t>
            </a:r>
            <a:r>
              <a:rPr lang="en-SG" sz="3600" b="1" dirty="0">
                <a:solidFill>
                  <a:schemeClr val="accent2">
                    <a:lumMod val="75000"/>
                  </a:schemeClr>
                </a:solidFill>
                <a:latin typeface="NikoshBAN" panose="02000000000000000000" pitchFamily="2" charset="0"/>
                <a:cs typeface="NikoshBAN" panose="02000000000000000000" pitchFamily="2" charset="0"/>
              </a:rPr>
              <a:t> </a:t>
            </a:r>
            <a:r>
              <a:rPr lang="en-SG" sz="3600" b="1" dirty="0" err="1">
                <a:solidFill>
                  <a:schemeClr val="accent2">
                    <a:lumMod val="75000"/>
                  </a:schemeClr>
                </a:solidFill>
                <a:latin typeface="NikoshBAN" panose="02000000000000000000" pitchFamily="2" charset="0"/>
                <a:cs typeface="NikoshBAN" panose="02000000000000000000" pitchFamily="2" charset="0"/>
              </a:rPr>
              <a:t>আবু</a:t>
            </a:r>
            <a:r>
              <a:rPr lang="en-SG" sz="3600" b="1" dirty="0">
                <a:solidFill>
                  <a:schemeClr val="accent2">
                    <a:lumMod val="75000"/>
                  </a:schemeClr>
                </a:solidFill>
                <a:latin typeface="NikoshBAN" panose="02000000000000000000" pitchFamily="2" charset="0"/>
                <a:cs typeface="NikoshBAN" panose="02000000000000000000" pitchFamily="2" charset="0"/>
              </a:rPr>
              <a:t> </a:t>
            </a:r>
            <a:r>
              <a:rPr lang="en-SG" sz="3600" b="1" dirty="0" err="1">
                <a:solidFill>
                  <a:schemeClr val="accent2">
                    <a:lumMod val="75000"/>
                  </a:schemeClr>
                </a:solidFill>
                <a:latin typeface="NikoshBAN" panose="02000000000000000000" pitchFamily="2" charset="0"/>
                <a:cs typeface="NikoshBAN" panose="02000000000000000000" pitchFamily="2" charset="0"/>
              </a:rPr>
              <a:t>জামাল</a:t>
            </a:r>
            <a:endParaRPr lang="en-SG" sz="3600" b="1" dirty="0">
              <a:solidFill>
                <a:schemeClr val="accent2">
                  <a:lumMod val="75000"/>
                </a:schemeClr>
              </a:solidFill>
              <a:latin typeface="NikoshBAN" panose="02000000000000000000" pitchFamily="2" charset="0"/>
              <a:cs typeface="NikoshBAN" panose="02000000000000000000" pitchFamily="2" charset="0"/>
            </a:endParaRPr>
          </a:p>
          <a:p>
            <a:pPr algn="ctr"/>
            <a:r>
              <a:rPr lang="en-SG" sz="2800" dirty="0" err="1">
                <a:solidFill>
                  <a:schemeClr val="accent2">
                    <a:lumMod val="75000"/>
                  </a:schemeClr>
                </a:solidFill>
                <a:latin typeface="NikoshBAN" panose="02000000000000000000" pitchFamily="2" charset="0"/>
                <a:cs typeface="NikoshBAN" panose="02000000000000000000" pitchFamily="2" charset="0"/>
              </a:rPr>
              <a:t>প্রভা</a:t>
            </a:r>
            <a:r>
              <a:rPr lang="as-IN" sz="2800" dirty="0">
                <a:solidFill>
                  <a:schemeClr val="accent2">
                    <a:lumMod val="75000"/>
                  </a:schemeClr>
                </a:solidFill>
                <a:latin typeface="NikoshBAN" panose="02000000000000000000" pitchFamily="2" charset="0"/>
                <a:cs typeface="NikoshBAN" panose="02000000000000000000" pitchFamily="2" charset="0"/>
              </a:rPr>
              <a:t>ষ</a:t>
            </a:r>
            <a:r>
              <a:rPr lang="en-SG" sz="2800" dirty="0">
                <a:solidFill>
                  <a:schemeClr val="accent2">
                    <a:lumMod val="75000"/>
                  </a:schemeClr>
                </a:solidFill>
                <a:latin typeface="NikoshBAN" panose="02000000000000000000" pitchFamily="2" charset="0"/>
                <a:cs typeface="NikoshBAN" panose="02000000000000000000" pitchFamily="2" charset="0"/>
              </a:rPr>
              <a:t>ক (</a:t>
            </a:r>
            <a:r>
              <a:rPr lang="as-IN" sz="2800" dirty="0">
                <a:solidFill>
                  <a:schemeClr val="accent2">
                    <a:lumMod val="75000"/>
                  </a:schemeClr>
                </a:solidFill>
                <a:latin typeface="NikoshBAN" panose="02000000000000000000" pitchFamily="2" charset="0"/>
                <a:cs typeface="NikoshBAN" panose="02000000000000000000" pitchFamily="2" charset="0"/>
              </a:rPr>
              <a:t>ই</a:t>
            </a:r>
            <a:r>
              <a:rPr lang="en-SG" sz="2800" dirty="0">
                <a:solidFill>
                  <a:schemeClr val="accent2">
                    <a:lumMod val="75000"/>
                  </a:schemeClr>
                </a:solidFill>
                <a:latin typeface="NikoshBAN" panose="02000000000000000000" pitchFamily="2" charset="0"/>
                <a:cs typeface="NikoshBAN" panose="02000000000000000000" pitchFamily="2" charset="0"/>
              </a:rPr>
              <a:t>ত</a:t>
            </a:r>
            <a:r>
              <a:rPr lang="as-IN" sz="2800" dirty="0">
                <a:solidFill>
                  <a:schemeClr val="accent2">
                    <a:lumMod val="75000"/>
                  </a:schemeClr>
                </a:solidFill>
                <a:latin typeface="NikoshBAN" panose="02000000000000000000" pitchFamily="2" charset="0"/>
                <a:cs typeface="NikoshBAN" panose="02000000000000000000" pitchFamily="2" charset="0"/>
              </a:rPr>
              <a:t>ি</a:t>
            </a:r>
            <a:r>
              <a:rPr lang="en-SG" sz="2800" dirty="0">
                <a:solidFill>
                  <a:schemeClr val="accent2">
                    <a:lumMod val="75000"/>
                  </a:schemeClr>
                </a:solidFill>
                <a:latin typeface="NikoshBAN" panose="02000000000000000000" pitchFamily="2" charset="0"/>
                <a:cs typeface="NikoshBAN" panose="02000000000000000000" pitchFamily="2" charset="0"/>
              </a:rPr>
              <a:t>হ</a:t>
            </a:r>
            <a:r>
              <a:rPr lang="as-IN" sz="2800" dirty="0">
                <a:solidFill>
                  <a:schemeClr val="accent2">
                    <a:lumMod val="75000"/>
                  </a:schemeClr>
                </a:solidFill>
                <a:latin typeface="NikoshBAN" panose="02000000000000000000" pitchFamily="2" charset="0"/>
                <a:cs typeface="NikoshBAN" panose="02000000000000000000" pitchFamily="2" charset="0"/>
              </a:rPr>
              <a:t>া</a:t>
            </a:r>
            <a:r>
              <a:rPr lang="en-SG" sz="2800" dirty="0">
                <a:solidFill>
                  <a:schemeClr val="accent2">
                    <a:lumMod val="75000"/>
                  </a:schemeClr>
                </a:solidFill>
                <a:latin typeface="NikoshBAN" panose="02000000000000000000" pitchFamily="2" charset="0"/>
                <a:cs typeface="NikoshBAN" panose="02000000000000000000" pitchFamily="2" charset="0"/>
              </a:rPr>
              <a:t>স)</a:t>
            </a:r>
          </a:p>
          <a:p>
            <a:pPr algn="ctr"/>
            <a:r>
              <a:rPr lang="en-SG" sz="2400" dirty="0" err="1">
                <a:solidFill>
                  <a:schemeClr val="accent2">
                    <a:lumMod val="75000"/>
                  </a:schemeClr>
                </a:solidFill>
                <a:latin typeface="NikoshBAN" panose="02000000000000000000" pitchFamily="2" charset="0"/>
                <a:cs typeface="NikoshBAN" panose="02000000000000000000" pitchFamily="2" charset="0"/>
              </a:rPr>
              <a:t>তাড়াইল</a:t>
            </a:r>
            <a:r>
              <a:rPr lang="en-SG" sz="2400" dirty="0">
                <a:solidFill>
                  <a:schemeClr val="accent2">
                    <a:lumMod val="75000"/>
                  </a:schemeClr>
                </a:solidFill>
                <a:latin typeface="NikoshBAN" panose="02000000000000000000" pitchFamily="2" charset="0"/>
                <a:cs typeface="NikoshBAN" panose="02000000000000000000" pitchFamily="2" charset="0"/>
              </a:rPr>
              <a:t> </a:t>
            </a:r>
            <a:r>
              <a:rPr lang="en-SG" sz="2400" dirty="0" err="1">
                <a:solidFill>
                  <a:schemeClr val="accent2">
                    <a:lumMod val="75000"/>
                  </a:schemeClr>
                </a:solidFill>
                <a:latin typeface="NikoshBAN" panose="02000000000000000000" pitchFamily="2" charset="0"/>
                <a:cs typeface="NikoshBAN" panose="02000000000000000000" pitchFamily="2" charset="0"/>
              </a:rPr>
              <a:t>মুক্তিযোদ্ধা</a:t>
            </a:r>
            <a:r>
              <a:rPr lang="en-SG" sz="2400" dirty="0">
                <a:solidFill>
                  <a:schemeClr val="accent2">
                    <a:lumMod val="75000"/>
                  </a:schemeClr>
                </a:solidFill>
                <a:latin typeface="NikoshBAN" panose="02000000000000000000" pitchFamily="2" charset="0"/>
                <a:cs typeface="NikoshBAN" panose="02000000000000000000" pitchFamily="2" charset="0"/>
              </a:rPr>
              <a:t> </a:t>
            </a:r>
            <a:r>
              <a:rPr lang="en-SG" sz="2400" dirty="0" err="1">
                <a:solidFill>
                  <a:schemeClr val="accent2">
                    <a:lumMod val="75000"/>
                  </a:schemeClr>
                </a:solidFill>
                <a:latin typeface="NikoshBAN" panose="02000000000000000000" pitchFamily="2" charset="0"/>
                <a:cs typeface="NikoshBAN" panose="02000000000000000000" pitchFamily="2" charset="0"/>
              </a:rPr>
              <a:t>সরকারি</a:t>
            </a:r>
            <a:r>
              <a:rPr lang="en-SG" sz="2400" dirty="0">
                <a:solidFill>
                  <a:schemeClr val="accent2">
                    <a:lumMod val="75000"/>
                  </a:schemeClr>
                </a:solidFill>
                <a:latin typeface="NikoshBAN" panose="02000000000000000000" pitchFamily="2" charset="0"/>
                <a:cs typeface="NikoshBAN" panose="02000000000000000000" pitchFamily="2" charset="0"/>
              </a:rPr>
              <a:t> </a:t>
            </a:r>
            <a:r>
              <a:rPr lang="en-SG" sz="2400" dirty="0" err="1">
                <a:solidFill>
                  <a:schemeClr val="accent2">
                    <a:lumMod val="75000"/>
                  </a:schemeClr>
                </a:solidFill>
                <a:latin typeface="NikoshBAN" panose="02000000000000000000" pitchFamily="2" charset="0"/>
                <a:cs typeface="NikoshBAN" panose="02000000000000000000" pitchFamily="2" charset="0"/>
              </a:rPr>
              <a:t>কলেজ</a:t>
            </a:r>
            <a:r>
              <a:rPr lang="en-SG" sz="2800" dirty="0">
                <a:solidFill>
                  <a:schemeClr val="accent2">
                    <a:lumMod val="75000"/>
                  </a:schemeClr>
                </a:solidFill>
                <a:latin typeface="NikoshBAN" panose="02000000000000000000" pitchFamily="2" charset="0"/>
                <a:cs typeface="NikoshBAN" panose="02000000000000000000" pitchFamily="2" charset="0"/>
              </a:rPr>
              <a:t>,</a:t>
            </a:r>
          </a:p>
          <a:p>
            <a:pPr algn="ctr"/>
            <a:r>
              <a:rPr lang="en-SG" sz="2800" dirty="0" err="1">
                <a:solidFill>
                  <a:schemeClr val="accent2">
                    <a:lumMod val="75000"/>
                  </a:schemeClr>
                </a:solidFill>
                <a:latin typeface="NikoshBAN" panose="02000000000000000000" pitchFamily="2" charset="0"/>
                <a:cs typeface="NikoshBAN" panose="02000000000000000000" pitchFamily="2" charset="0"/>
              </a:rPr>
              <a:t>তাড়াইল</a:t>
            </a:r>
            <a:r>
              <a:rPr lang="en-SG" sz="2800" dirty="0">
                <a:solidFill>
                  <a:schemeClr val="accent2">
                    <a:lumMod val="75000"/>
                  </a:schemeClr>
                </a:solidFill>
                <a:latin typeface="NikoshBAN" panose="02000000000000000000" pitchFamily="2" charset="0"/>
                <a:cs typeface="NikoshBAN" panose="02000000000000000000" pitchFamily="2" charset="0"/>
              </a:rPr>
              <a:t>, </a:t>
            </a:r>
            <a:r>
              <a:rPr lang="en-SG" sz="2800" dirty="0" err="1">
                <a:solidFill>
                  <a:schemeClr val="accent2">
                    <a:lumMod val="75000"/>
                  </a:schemeClr>
                </a:solidFill>
                <a:latin typeface="NikoshBAN" panose="02000000000000000000" pitchFamily="2" charset="0"/>
                <a:cs typeface="NikoshBAN" panose="02000000000000000000" pitchFamily="2" charset="0"/>
              </a:rPr>
              <a:t>কিশোরগঞ্জ</a:t>
            </a:r>
            <a:r>
              <a:rPr lang="en-SG" sz="2800" dirty="0">
                <a:solidFill>
                  <a:schemeClr val="accent2">
                    <a:lumMod val="75000"/>
                  </a:schemeClr>
                </a:solidFill>
                <a:latin typeface="NikoshBAN" panose="02000000000000000000" pitchFamily="2" charset="0"/>
                <a:cs typeface="NikoshBAN" panose="02000000000000000000" pitchFamily="2" charset="0"/>
              </a:rPr>
              <a:t>।</a:t>
            </a:r>
          </a:p>
          <a:p>
            <a:pPr algn="ctr"/>
            <a:r>
              <a:rPr lang="en-SG" sz="2800" dirty="0" err="1">
                <a:solidFill>
                  <a:schemeClr val="accent2">
                    <a:lumMod val="75000"/>
                  </a:schemeClr>
                </a:solidFill>
                <a:latin typeface="NikoshBAN" panose="02000000000000000000" pitchFamily="2" charset="0"/>
                <a:cs typeface="NikoshBAN" panose="02000000000000000000" pitchFamily="2" charset="0"/>
              </a:rPr>
              <a:t>মোবাইল</a:t>
            </a:r>
            <a:r>
              <a:rPr lang="en-SG" sz="2800" dirty="0">
                <a:solidFill>
                  <a:schemeClr val="accent2">
                    <a:lumMod val="75000"/>
                  </a:schemeClr>
                </a:solidFill>
                <a:latin typeface="NikoshBAN" panose="02000000000000000000" pitchFamily="2" charset="0"/>
                <a:cs typeface="NikoshBAN" panose="02000000000000000000" pitchFamily="2" charset="0"/>
              </a:rPr>
              <a:t> </a:t>
            </a:r>
            <a:r>
              <a:rPr lang="en-SG" sz="2800" dirty="0" err="1">
                <a:solidFill>
                  <a:schemeClr val="accent2">
                    <a:lumMod val="75000"/>
                  </a:schemeClr>
                </a:solidFill>
                <a:latin typeface="NikoshBAN" panose="02000000000000000000" pitchFamily="2" charset="0"/>
                <a:cs typeface="NikoshBAN" panose="02000000000000000000" pitchFamily="2" charset="0"/>
              </a:rPr>
              <a:t>নাম্বারঃ</a:t>
            </a:r>
            <a:r>
              <a:rPr lang="en-SG" sz="2800" dirty="0">
                <a:solidFill>
                  <a:schemeClr val="accent2">
                    <a:lumMod val="75000"/>
                  </a:schemeClr>
                </a:solidFill>
                <a:latin typeface="NikoshBAN" panose="02000000000000000000" pitchFamily="2" charset="0"/>
                <a:cs typeface="NikoshBAN" panose="02000000000000000000" pitchFamily="2" charset="0"/>
              </a:rPr>
              <a:t> ০১৭১৬৪৩২৩৭৭</a:t>
            </a:r>
          </a:p>
          <a:p>
            <a:pPr algn="ctr"/>
            <a:r>
              <a:rPr lang="en-SG" sz="2800" dirty="0">
                <a:solidFill>
                  <a:schemeClr val="accent2">
                    <a:lumMod val="75000"/>
                  </a:schemeClr>
                </a:solidFill>
                <a:latin typeface="NikoshBAN" panose="02000000000000000000" pitchFamily="2" charset="0"/>
                <a:cs typeface="NikoshBAN" panose="02000000000000000000" pitchFamily="2" charset="0"/>
              </a:rPr>
              <a:t>ই-</a:t>
            </a:r>
            <a:r>
              <a:rPr lang="en-SG" sz="2800" dirty="0" err="1">
                <a:solidFill>
                  <a:schemeClr val="accent2">
                    <a:lumMod val="75000"/>
                  </a:schemeClr>
                </a:solidFill>
                <a:latin typeface="NikoshBAN" panose="02000000000000000000" pitchFamily="2" charset="0"/>
                <a:cs typeface="NikoshBAN" panose="02000000000000000000" pitchFamily="2" charset="0"/>
              </a:rPr>
              <a:t>মেইলঃ</a:t>
            </a:r>
            <a:r>
              <a:rPr lang="en-SG" sz="2800" dirty="0">
                <a:solidFill>
                  <a:schemeClr val="accent2">
                    <a:lumMod val="75000"/>
                  </a:schemeClr>
                </a:solidFill>
                <a:latin typeface="NikoshBAN" panose="02000000000000000000" pitchFamily="2" charset="0"/>
                <a:cs typeface="NikoshBAN" panose="02000000000000000000" pitchFamily="2" charset="0"/>
              </a:rPr>
              <a:t> </a:t>
            </a:r>
            <a:r>
              <a:rPr lang="en-SG" sz="2000" dirty="0">
                <a:solidFill>
                  <a:schemeClr val="accent2">
                    <a:lumMod val="75000"/>
                  </a:schemeClr>
                </a:solidFill>
                <a:latin typeface="NikoshBAN" panose="02000000000000000000" pitchFamily="2" charset="0"/>
                <a:cs typeface="NikoshBAN" panose="02000000000000000000" pitchFamily="2" charset="0"/>
                <a:hlinkClick r:id="rId5"/>
              </a:rPr>
              <a:t>md.abujamal@gmail.com</a:t>
            </a:r>
            <a:r>
              <a:rPr lang="en-SG" sz="2000" dirty="0">
                <a:solidFill>
                  <a:schemeClr val="accent2">
                    <a:lumMod val="75000"/>
                  </a:schemeClr>
                </a:solidFill>
                <a:latin typeface="NikoshBAN" panose="02000000000000000000" pitchFamily="2" charset="0"/>
                <a:cs typeface="NikoshBAN" panose="02000000000000000000" pitchFamily="2" charset="0"/>
              </a:rPr>
              <a:t> </a:t>
            </a:r>
            <a:endParaRPr lang="en-SG" sz="28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904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5" y="267286"/>
              <a:ext cx="11183815" cy="6288259"/>
            </a:xfrm>
            <a:prstGeom prst="rect">
              <a:avLst/>
            </a:prstGeom>
          </p:spPr>
        </p:pic>
      </p:grpSp>
      <p:sp>
        <p:nvSpPr>
          <p:cNvPr id="20" name="Plaque 19">
            <a:extLst>
              <a:ext uri="{FF2B5EF4-FFF2-40B4-BE49-F238E27FC236}">
                <a16:creationId xmlns:a16="http://schemas.microsoft.com/office/drawing/2014/main" id="{FE7DE163-C3CD-4EE2-8D86-78FF90302ECF}"/>
              </a:ext>
            </a:extLst>
          </p:cNvPr>
          <p:cNvSpPr/>
          <p:nvPr/>
        </p:nvSpPr>
        <p:spPr>
          <a:xfrm>
            <a:off x="1589650" y="429065"/>
            <a:ext cx="8188254" cy="654378"/>
          </a:xfrm>
          <a:prstGeom prst="plaque">
            <a:avLst/>
          </a:prstGeom>
          <a:noFill/>
          <a:ln w="25400" cap="flat" cmpd="sng" algn="ctr">
            <a:noFill/>
            <a:prstDash val="solid"/>
          </a:ln>
          <a:effectLst/>
          <a:scene3d>
            <a:camera prst="orthographicFront"/>
            <a:lightRig rig="threePt" dir="t"/>
          </a:scene3d>
          <a:sp3d>
            <a:bevelT prst="angle"/>
          </a:sp3d>
        </p:spPr>
        <p:txBody>
          <a:bodyPr rtlCol="0" anchor="ctr"/>
          <a:lstStyle/>
          <a:p>
            <a:pPr lvl="0" algn="ctr">
              <a:defRPr/>
            </a:pP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আমাদের</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পাঠ</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সংশ্লিষ্ট</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 name="Group 1">
            <a:extLst>
              <a:ext uri="{FF2B5EF4-FFF2-40B4-BE49-F238E27FC236}">
                <a16:creationId xmlns:a16="http://schemas.microsoft.com/office/drawing/2014/main" id="{61A45530-F8CC-43BF-8346-25D3C6AC1B71}"/>
              </a:ext>
            </a:extLst>
          </p:cNvPr>
          <p:cNvGrpSpPr/>
          <p:nvPr/>
        </p:nvGrpSpPr>
        <p:grpSpPr>
          <a:xfrm>
            <a:off x="1258294" y="1083443"/>
            <a:ext cx="4029446" cy="4285166"/>
            <a:chOff x="1275555" y="1083443"/>
            <a:chExt cx="4029446" cy="4285166"/>
          </a:xfrm>
        </p:grpSpPr>
        <p:pic>
          <p:nvPicPr>
            <p:cNvPr id="26" name="Picture 25">
              <a:extLst>
                <a:ext uri="{FF2B5EF4-FFF2-40B4-BE49-F238E27FC236}">
                  <a16:creationId xmlns:a16="http://schemas.microsoft.com/office/drawing/2014/main" id="{18CFCC60-BF94-4026-B7E3-3A8F967BF30D}"/>
                </a:ext>
              </a:extLst>
            </p:cNvPr>
            <p:cNvPicPr>
              <a:picLocks noChangeAspect="1"/>
            </p:cNvPicPr>
            <p:nvPr/>
          </p:nvPicPr>
          <p:blipFill rotWithShape="1">
            <a:blip r:embed="rId4">
              <a:extLst>
                <a:ext uri="{28A0092B-C50C-407E-A947-70E740481C1C}">
                  <a14:useLocalDpi xmlns:a14="http://schemas.microsoft.com/office/drawing/2010/main" val="0"/>
                </a:ext>
              </a:extLst>
            </a:blip>
            <a:srcRect l="23065" r="15949"/>
            <a:stretch/>
          </p:blipFill>
          <p:spPr>
            <a:xfrm>
              <a:off x="1275555" y="1083443"/>
              <a:ext cx="4029446" cy="4117910"/>
            </a:xfrm>
            <a:prstGeom prst="rect">
              <a:avLst/>
            </a:prstGeom>
          </p:spPr>
        </p:pic>
        <p:sp>
          <p:nvSpPr>
            <p:cNvPr id="10" name="Rectangle: Rounded Corners 9">
              <a:extLst>
                <a:ext uri="{FF2B5EF4-FFF2-40B4-BE49-F238E27FC236}">
                  <a16:creationId xmlns:a16="http://schemas.microsoft.com/office/drawing/2014/main" id="{D7EEB227-E7C3-4E7E-AB3E-1352440E014A}"/>
                </a:ext>
              </a:extLst>
            </p:cNvPr>
            <p:cNvSpPr/>
            <p:nvPr/>
          </p:nvSpPr>
          <p:spPr>
            <a:xfrm>
              <a:off x="1448972" y="4777998"/>
              <a:ext cx="2264898" cy="59061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err="1"/>
                <a:t>সিরাজ</a:t>
              </a:r>
              <a:r>
                <a:rPr lang="en-SG" sz="3200" dirty="0"/>
                <a:t> </a:t>
              </a:r>
              <a:r>
                <a:rPr lang="en-SG" sz="3200" dirty="0" err="1"/>
                <a:t>উদ্দৌলা</a:t>
              </a:r>
              <a:r>
                <a:rPr lang="en-SG" sz="3200" dirty="0"/>
                <a:t>  </a:t>
              </a:r>
            </a:p>
          </p:txBody>
        </p:sp>
      </p:grpSp>
      <p:grpSp>
        <p:nvGrpSpPr>
          <p:cNvPr id="4" name="Group 3">
            <a:extLst>
              <a:ext uri="{FF2B5EF4-FFF2-40B4-BE49-F238E27FC236}">
                <a16:creationId xmlns:a16="http://schemas.microsoft.com/office/drawing/2014/main" id="{E4E3FD2A-1DEE-4843-988D-070F04CC638E}"/>
              </a:ext>
            </a:extLst>
          </p:cNvPr>
          <p:cNvGrpSpPr/>
          <p:nvPr/>
        </p:nvGrpSpPr>
        <p:grpSpPr>
          <a:xfrm>
            <a:off x="6049523" y="1083443"/>
            <a:ext cx="4337755" cy="4818691"/>
            <a:chOff x="5576127" y="1146107"/>
            <a:chExt cx="2509685" cy="4361996"/>
          </a:xfrm>
        </p:grpSpPr>
        <p:pic>
          <p:nvPicPr>
            <p:cNvPr id="28" name="Picture 27">
              <a:extLst>
                <a:ext uri="{FF2B5EF4-FFF2-40B4-BE49-F238E27FC236}">
                  <a16:creationId xmlns:a16="http://schemas.microsoft.com/office/drawing/2014/main" id="{69CA9138-61F7-43C6-9CB9-B1A0BB795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127" y="1146107"/>
              <a:ext cx="2509685" cy="3771385"/>
            </a:xfrm>
            <a:prstGeom prst="rect">
              <a:avLst/>
            </a:prstGeom>
          </p:spPr>
        </p:pic>
        <p:sp>
          <p:nvSpPr>
            <p:cNvPr id="11" name="Rectangle: Rounded Corners 10">
              <a:extLst>
                <a:ext uri="{FF2B5EF4-FFF2-40B4-BE49-F238E27FC236}">
                  <a16:creationId xmlns:a16="http://schemas.microsoft.com/office/drawing/2014/main" id="{7598A185-1B08-4C4D-A933-85A774500423}"/>
                </a:ext>
              </a:extLst>
            </p:cNvPr>
            <p:cNvSpPr/>
            <p:nvPr/>
          </p:nvSpPr>
          <p:spPr>
            <a:xfrm>
              <a:off x="5698520" y="4917492"/>
              <a:ext cx="2264898" cy="590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t>মীর</a:t>
              </a:r>
              <a:r>
                <a:rPr lang="en-SG" sz="2400" dirty="0"/>
                <a:t> </a:t>
              </a:r>
              <a:r>
                <a:rPr lang="en-SG" sz="2400" dirty="0" err="1"/>
                <a:t>জাফল</a:t>
              </a:r>
              <a:r>
                <a:rPr lang="en-SG" sz="2400" dirty="0"/>
                <a:t> </a:t>
              </a:r>
              <a:r>
                <a:rPr lang="en-SG" sz="2400" dirty="0" err="1"/>
                <a:t>আলী</a:t>
              </a:r>
              <a:r>
                <a:rPr lang="en-SG" sz="2400" dirty="0"/>
                <a:t> </a:t>
              </a:r>
              <a:r>
                <a:rPr lang="en-SG" sz="2400" dirty="0" err="1"/>
                <a:t>খান</a:t>
              </a:r>
              <a:r>
                <a:rPr lang="en-SG" sz="2400" dirty="0"/>
                <a:t>  </a:t>
              </a:r>
            </a:p>
          </p:txBody>
        </p:sp>
      </p:grpSp>
    </p:spTree>
    <p:extLst>
      <p:ext uri="{BB962C8B-B14F-4D97-AF65-F5344CB8AC3E}">
        <p14:creationId xmlns:p14="http://schemas.microsoft.com/office/powerpoint/2010/main" val="709568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60976"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5" y="267286"/>
              <a:ext cx="11183815" cy="6288259"/>
            </a:xfrm>
            <a:prstGeom prst="rect">
              <a:avLst/>
            </a:prstGeom>
          </p:spPr>
        </p:pic>
      </p:grpSp>
      <p:sp>
        <p:nvSpPr>
          <p:cNvPr id="20" name="Plaque 19">
            <a:extLst>
              <a:ext uri="{FF2B5EF4-FFF2-40B4-BE49-F238E27FC236}">
                <a16:creationId xmlns:a16="http://schemas.microsoft.com/office/drawing/2014/main" id="{FE7DE163-C3CD-4EE2-8D86-78FF90302ECF}"/>
              </a:ext>
            </a:extLst>
          </p:cNvPr>
          <p:cNvSpPr/>
          <p:nvPr/>
        </p:nvSpPr>
        <p:spPr>
          <a:xfrm>
            <a:off x="1589650" y="429065"/>
            <a:ext cx="8188254" cy="654378"/>
          </a:xfrm>
          <a:prstGeom prst="plaque">
            <a:avLst/>
          </a:prstGeom>
          <a:noFill/>
          <a:ln w="25400" cap="flat" cmpd="sng" algn="ctr">
            <a:noFill/>
            <a:prstDash val="solid"/>
          </a:ln>
          <a:effectLst/>
          <a:scene3d>
            <a:camera prst="orthographicFront"/>
            <a:lightRig rig="threePt" dir="t"/>
          </a:scene3d>
          <a:sp3d>
            <a:bevelT prst="angle"/>
          </a:sp3d>
        </p:spPr>
        <p:txBody>
          <a:bodyPr rtlCol="0" anchor="ctr"/>
          <a:lstStyle/>
          <a:p>
            <a:pPr lvl="0" algn="ctr">
              <a:defRPr/>
            </a:pP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আমাদের</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পাঠ</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সংশ্লিষ্ট</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SG" sz="3200"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SG"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200" kern="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a:extLst>
              <a:ext uri="{FF2B5EF4-FFF2-40B4-BE49-F238E27FC236}">
                <a16:creationId xmlns:a16="http://schemas.microsoft.com/office/drawing/2014/main" id="{B08E45E7-1B75-4231-BE35-3740619DE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249" y="1037496"/>
            <a:ext cx="7105360" cy="4728294"/>
          </a:xfrm>
          <a:prstGeom prst="rect">
            <a:avLst/>
          </a:prstGeom>
        </p:spPr>
      </p:pic>
      <p:grpSp>
        <p:nvGrpSpPr>
          <p:cNvPr id="23" name="Group 22">
            <a:extLst>
              <a:ext uri="{FF2B5EF4-FFF2-40B4-BE49-F238E27FC236}">
                <a16:creationId xmlns:a16="http://schemas.microsoft.com/office/drawing/2014/main" id="{A8D6FE8D-70C4-497F-8F22-A70EE491357C}"/>
              </a:ext>
            </a:extLst>
          </p:cNvPr>
          <p:cNvGrpSpPr/>
          <p:nvPr/>
        </p:nvGrpSpPr>
        <p:grpSpPr>
          <a:xfrm>
            <a:off x="1309613" y="987241"/>
            <a:ext cx="5739957" cy="3562646"/>
            <a:chOff x="1309613" y="987241"/>
            <a:chExt cx="5739957" cy="3562646"/>
          </a:xfrm>
        </p:grpSpPr>
        <p:pic>
          <p:nvPicPr>
            <p:cNvPr id="15" name="Picture 14">
              <a:extLst>
                <a:ext uri="{FF2B5EF4-FFF2-40B4-BE49-F238E27FC236}">
                  <a16:creationId xmlns:a16="http://schemas.microsoft.com/office/drawing/2014/main" id="{D0715707-1BF3-49C9-B99E-83D5612BD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13" y="987241"/>
              <a:ext cx="5739957" cy="2694980"/>
            </a:xfrm>
            <a:prstGeom prst="rect">
              <a:avLst/>
            </a:prstGeom>
          </p:spPr>
        </p:pic>
        <p:sp>
          <p:nvSpPr>
            <p:cNvPr id="18" name="Rectangle: Rounded Corners 17">
              <a:extLst>
                <a:ext uri="{FF2B5EF4-FFF2-40B4-BE49-F238E27FC236}">
                  <a16:creationId xmlns:a16="http://schemas.microsoft.com/office/drawing/2014/main" id="{6D6A9133-C13A-43A5-9B3A-30FBA25D228B}"/>
                </a:ext>
              </a:extLst>
            </p:cNvPr>
            <p:cNvSpPr/>
            <p:nvPr/>
          </p:nvSpPr>
          <p:spPr>
            <a:xfrm>
              <a:off x="1609988" y="3719893"/>
              <a:ext cx="4164345" cy="8299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ফোর্ট</a:t>
              </a:r>
              <a:r>
                <a:rPr lang="en-US" sz="3600" dirty="0"/>
                <a:t> </a:t>
              </a:r>
              <a:r>
                <a:rPr lang="en-US" sz="3600" dirty="0" err="1"/>
                <a:t>উইলিয়াম</a:t>
              </a:r>
              <a:r>
                <a:rPr lang="en-US" sz="3600" dirty="0"/>
                <a:t> </a:t>
              </a:r>
              <a:r>
                <a:rPr lang="en-US" sz="3600" dirty="0" err="1"/>
                <a:t>দূর্গ</a:t>
              </a:r>
              <a:r>
                <a:rPr lang="en-US" sz="3600" dirty="0"/>
                <a:t> </a:t>
              </a:r>
              <a:endParaRPr lang="en-SG" sz="3600" dirty="0"/>
            </a:p>
          </p:txBody>
        </p:sp>
      </p:grpSp>
      <p:grpSp>
        <p:nvGrpSpPr>
          <p:cNvPr id="21" name="Group 20">
            <a:extLst>
              <a:ext uri="{FF2B5EF4-FFF2-40B4-BE49-F238E27FC236}">
                <a16:creationId xmlns:a16="http://schemas.microsoft.com/office/drawing/2014/main" id="{A49F2A20-A5AC-4534-BA00-B952B1A3ABD7}"/>
              </a:ext>
            </a:extLst>
          </p:cNvPr>
          <p:cNvGrpSpPr/>
          <p:nvPr/>
        </p:nvGrpSpPr>
        <p:grpSpPr>
          <a:xfrm>
            <a:off x="7252795" y="1083443"/>
            <a:ext cx="4049833" cy="3576092"/>
            <a:chOff x="7252795" y="1083443"/>
            <a:chExt cx="4049833" cy="3576092"/>
          </a:xfrm>
        </p:grpSpPr>
        <p:pic>
          <p:nvPicPr>
            <p:cNvPr id="13" name="Picture 12">
              <a:extLst>
                <a:ext uri="{FF2B5EF4-FFF2-40B4-BE49-F238E27FC236}">
                  <a16:creationId xmlns:a16="http://schemas.microsoft.com/office/drawing/2014/main" id="{0406CF21-CF3D-4CCB-B8E4-1B95FB476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2795" y="1083443"/>
              <a:ext cx="4049833" cy="2694980"/>
            </a:xfrm>
            <a:prstGeom prst="rect">
              <a:avLst/>
            </a:prstGeom>
          </p:spPr>
        </p:pic>
        <p:sp>
          <p:nvSpPr>
            <p:cNvPr id="19" name="Rectangle: Rounded Corners 18">
              <a:extLst>
                <a:ext uri="{FF2B5EF4-FFF2-40B4-BE49-F238E27FC236}">
                  <a16:creationId xmlns:a16="http://schemas.microsoft.com/office/drawing/2014/main" id="{A42D228C-7909-4251-BF83-FDC0EF3F98DF}"/>
                </a:ext>
              </a:extLst>
            </p:cNvPr>
            <p:cNvSpPr/>
            <p:nvPr/>
          </p:nvSpPr>
          <p:spPr>
            <a:xfrm>
              <a:off x="8140489" y="3829541"/>
              <a:ext cx="2721007" cy="8299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লর্ড</a:t>
              </a:r>
              <a:r>
                <a:rPr lang="en-US" sz="3600" dirty="0"/>
                <a:t> </a:t>
              </a:r>
              <a:r>
                <a:rPr lang="en-US" sz="3600" dirty="0" err="1"/>
                <a:t>ক্লাইভ</a:t>
              </a:r>
              <a:r>
                <a:rPr lang="en-US" sz="3600" dirty="0"/>
                <a:t> </a:t>
              </a:r>
              <a:endParaRPr lang="en-SG" sz="3600" dirty="0"/>
            </a:p>
          </p:txBody>
        </p:sp>
      </p:grpSp>
    </p:spTree>
    <p:extLst>
      <p:ext uri="{BB962C8B-B14F-4D97-AF65-F5344CB8AC3E}">
        <p14:creationId xmlns:p14="http://schemas.microsoft.com/office/powerpoint/2010/main" val="1805192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23"/>
                                        </p:tgtEl>
                                        <p:attrNameLst>
                                          <p:attrName>ppt_y</p:attrName>
                                        </p:attrNameLst>
                                      </p:cBhvr>
                                      <p:tavLst>
                                        <p:tav tm="0">
                                          <p:val>
                                            <p:strVal val="#ppt_y"/>
                                          </p:val>
                                        </p:tav>
                                        <p:tav tm="100000">
                                          <p:val>
                                            <p:strVal val="#ppt_y+#ppt_h*1.125000"/>
                                          </p:val>
                                        </p:tav>
                                      </p:tavLst>
                                    </p:anim>
                                    <p:animEffect transition="out" filter="wipe(down)">
                                      <p:cBhvr>
                                        <p:cTn id="7" dur="500"/>
                                        <p:tgtEl>
                                          <p:spTgt spid="23"/>
                                        </p:tgtEl>
                                      </p:cBhvr>
                                    </p:animEffect>
                                    <p:set>
                                      <p:cBhvr>
                                        <p:cTn id="8" dur="1" fill="hold">
                                          <p:stCondLst>
                                            <p:cond delay="499"/>
                                          </p:stCondLst>
                                        </p:cTn>
                                        <p:tgtEl>
                                          <p:spTgt spid="23"/>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21"/>
                                        </p:tgtEl>
                                        <p:attrNameLst>
                                          <p:attrName>ppt_y</p:attrName>
                                        </p:attrNameLst>
                                      </p:cBhvr>
                                      <p:tavLst>
                                        <p:tav tm="0">
                                          <p:val>
                                            <p:strVal val="#ppt_y"/>
                                          </p:val>
                                        </p:tav>
                                        <p:tav tm="100000">
                                          <p:val>
                                            <p:strVal val="#ppt_y+#ppt_h*1.125000"/>
                                          </p:val>
                                        </p:tav>
                                      </p:tavLst>
                                    </p:anim>
                                    <p:animEffect transition="out" filter="wipe(down)">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31652"/>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66" y="429065"/>
              <a:ext cx="10930597" cy="5999870"/>
            </a:xfrm>
            <a:prstGeom prst="rect">
              <a:avLst/>
            </a:prstGeom>
          </p:spPr>
        </p:pic>
      </p:grpSp>
      <p:sp>
        <p:nvSpPr>
          <p:cNvPr id="2" name="Rectangle: Rounded Corners 1">
            <a:extLst>
              <a:ext uri="{FF2B5EF4-FFF2-40B4-BE49-F238E27FC236}">
                <a16:creationId xmlns:a16="http://schemas.microsoft.com/office/drawing/2014/main" id="{234250AD-0A1E-4BAC-9031-A9542024CB13}"/>
              </a:ext>
            </a:extLst>
          </p:cNvPr>
          <p:cNvSpPr/>
          <p:nvPr/>
        </p:nvSpPr>
        <p:spPr>
          <a:xfrm>
            <a:off x="994118" y="643597"/>
            <a:ext cx="7891975" cy="12942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5400" dirty="0" err="1">
                <a:ln>
                  <a:solidFill>
                    <a:srgbClr val="FF0000"/>
                  </a:solidFill>
                </a:ln>
                <a:solidFill>
                  <a:schemeClr val="tx1"/>
                </a:solidFill>
                <a:effectLst>
                  <a:outerShdw blurRad="50800" dist="38100" dir="16200000" rotWithShape="0">
                    <a:prstClr val="black">
                      <a:alpha val="40000"/>
                    </a:prstClr>
                  </a:outerShdw>
                </a:effectLst>
              </a:rPr>
              <a:t>আমাদের</a:t>
            </a:r>
            <a:r>
              <a:rPr lang="en-SG" sz="5400" dirty="0">
                <a:ln>
                  <a:solidFill>
                    <a:srgbClr val="FF0000"/>
                  </a:solidFill>
                </a:ln>
                <a:solidFill>
                  <a:schemeClr val="tx1"/>
                </a:solidFill>
                <a:effectLst>
                  <a:outerShdw blurRad="50800" dist="38100" dir="16200000" rotWithShape="0">
                    <a:prstClr val="black">
                      <a:alpha val="40000"/>
                    </a:prstClr>
                  </a:outerShdw>
                </a:effectLst>
              </a:rPr>
              <a:t> </a:t>
            </a:r>
            <a:r>
              <a:rPr lang="en-SG" sz="5400" dirty="0" err="1">
                <a:ln>
                  <a:solidFill>
                    <a:srgbClr val="FF0000"/>
                  </a:solidFill>
                </a:ln>
                <a:solidFill>
                  <a:schemeClr val="tx1"/>
                </a:solidFill>
                <a:effectLst>
                  <a:outerShdw blurRad="50800" dist="38100" dir="16200000" rotWithShape="0">
                    <a:prstClr val="black">
                      <a:alpha val="40000"/>
                    </a:prstClr>
                  </a:outerShdw>
                </a:effectLst>
              </a:rPr>
              <a:t>আজকের</a:t>
            </a:r>
            <a:r>
              <a:rPr lang="en-SG" sz="5400" dirty="0">
                <a:ln>
                  <a:solidFill>
                    <a:srgbClr val="FF0000"/>
                  </a:solidFill>
                </a:ln>
                <a:solidFill>
                  <a:schemeClr val="tx1"/>
                </a:solidFill>
                <a:effectLst>
                  <a:outerShdw blurRad="50800" dist="38100" dir="16200000" rotWithShape="0">
                    <a:prstClr val="black">
                      <a:alpha val="40000"/>
                    </a:prstClr>
                  </a:outerShdw>
                </a:effectLst>
              </a:rPr>
              <a:t> </a:t>
            </a:r>
            <a:r>
              <a:rPr lang="en-SG" sz="5400" dirty="0" err="1">
                <a:ln>
                  <a:solidFill>
                    <a:srgbClr val="FF0000"/>
                  </a:solidFill>
                </a:ln>
                <a:solidFill>
                  <a:schemeClr val="tx1"/>
                </a:solidFill>
                <a:effectLst>
                  <a:outerShdw blurRad="50800" dist="38100" dir="16200000" rotWithShape="0">
                    <a:prstClr val="black">
                      <a:alpha val="40000"/>
                    </a:prstClr>
                  </a:outerShdw>
                </a:effectLst>
              </a:rPr>
              <a:t>আলোচ্য</a:t>
            </a:r>
            <a:r>
              <a:rPr lang="en-SG" sz="5400" dirty="0">
                <a:ln>
                  <a:solidFill>
                    <a:srgbClr val="FF0000"/>
                  </a:solidFill>
                </a:ln>
                <a:solidFill>
                  <a:schemeClr val="tx1"/>
                </a:solidFill>
                <a:effectLst>
                  <a:outerShdw blurRad="50800" dist="38100" dir="16200000" rotWithShape="0">
                    <a:prstClr val="black">
                      <a:alpha val="40000"/>
                    </a:prstClr>
                  </a:outerShdw>
                </a:effectLst>
              </a:rPr>
              <a:t> </a:t>
            </a:r>
            <a:r>
              <a:rPr lang="en-SG" sz="5400" dirty="0" err="1">
                <a:ln>
                  <a:solidFill>
                    <a:srgbClr val="FF0000"/>
                  </a:solidFill>
                </a:ln>
                <a:solidFill>
                  <a:schemeClr val="tx1"/>
                </a:solidFill>
                <a:effectLst>
                  <a:outerShdw blurRad="50800" dist="38100" dir="16200000" rotWithShape="0">
                    <a:prstClr val="black">
                      <a:alpha val="40000"/>
                    </a:prstClr>
                  </a:outerShdw>
                </a:effectLst>
              </a:rPr>
              <a:t>বিষয়</a:t>
            </a:r>
            <a:r>
              <a:rPr lang="en-SG" sz="5400" dirty="0">
                <a:ln>
                  <a:solidFill>
                    <a:srgbClr val="FF0000"/>
                  </a:solidFill>
                </a:ln>
                <a:solidFill>
                  <a:schemeClr val="tx1"/>
                </a:solidFill>
                <a:effectLst>
                  <a:outerShdw blurRad="50800" dist="38100" dir="16200000" rotWithShape="0">
                    <a:prstClr val="black">
                      <a:alpha val="40000"/>
                    </a:prstClr>
                  </a:outerShdw>
                </a:effectLst>
              </a:rPr>
              <a:t>- </a:t>
            </a:r>
          </a:p>
        </p:txBody>
      </p:sp>
      <p:sp>
        <p:nvSpPr>
          <p:cNvPr id="4" name="Rectangle: Rounded Corners 3">
            <a:extLst>
              <a:ext uri="{FF2B5EF4-FFF2-40B4-BE49-F238E27FC236}">
                <a16:creationId xmlns:a16="http://schemas.microsoft.com/office/drawing/2014/main" id="{89C2AB77-632B-45E6-9497-C8E5B3E424FF}"/>
              </a:ext>
            </a:extLst>
          </p:cNvPr>
          <p:cNvSpPr/>
          <p:nvPr/>
        </p:nvSpPr>
        <p:spPr>
          <a:xfrm>
            <a:off x="1174654" y="2366890"/>
            <a:ext cx="7615310" cy="23211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3800" b="1" i="1" dirty="0" err="1">
                <a:ln>
                  <a:solidFill>
                    <a:schemeClr val="tx1"/>
                  </a:solidFill>
                </a:ln>
                <a:solidFill>
                  <a:schemeClr val="bg1"/>
                </a:solidFill>
              </a:rPr>
              <a:t>পলাশী</a:t>
            </a:r>
            <a:r>
              <a:rPr lang="en-SG" sz="13800" b="1" i="1" dirty="0">
                <a:ln>
                  <a:solidFill>
                    <a:schemeClr val="tx1"/>
                  </a:solidFill>
                </a:ln>
                <a:solidFill>
                  <a:schemeClr val="bg1"/>
                </a:solidFill>
              </a:rPr>
              <a:t> </a:t>
            </a:r>
            <a:r>
              <a:rPr lang="en-SG" sz="13800" b="1" i="1" dirty="0" err="1">
                <a:ln>
                  <a:solidFill>
                    <a:schemeClr val="tx1"/>
                  </a:solidFill>
                </a:ln>
                <a:solidFill>
                  <a:schemeClr val="bg1"/>
                </a:solidFill>
              </a:rPr>
              <a:t>যুদ্ধ</a:t>
            </a:r>
            <a:r>
              <a:rPr lang="en-SG" sz="13800" b="1" i="1" dirty="0">
                <a:ln>
                  <a:solidFill>
                    <a:schemeClr val="tx1"/>
                  </a:solidFill>
                </a:ln>
                <a:solidFill>
                  <a:schemeClr val="bg1"/>
                </a:solidFill>
              </a:rPr>
              <a:t>  </a:t>
            </a:r>
          </a:p>
        </p:txBody>
      </p:sp>
    </p:spTree>
    <p:extLst>
      <p:ext uri="{BB962C8B-B14F-4D97-AF65-F5344CB8AC3E}">
        <p14:creationId xmlns:p14="http://schemas.microsoft.com/office/powerpoint/2010/main" val="19733326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429065"/>
              <a:ext cx="11394831" cy="5999870"/>
            </a:xfrm>
            <a:prstGeom prst="rect">
              <a:avLst/>
            </a:prstGeom>
          </p:spPr>
        </p:pic>
      </p:grpSp>
      <p:graphicFrame>
        <p:nvGraphicFramePr>
          <p:cNvPr id="8" name="Diagram 7">
            <a:extLst>
              <a:ext uri="{FF2B5EF4-FFF2-40B4-BE49-F238E27FC236}">
                <a16:creationId xmlns:a16="http://schemas.microsoft.com/office/drawing/2014/main" id="{34875A16-AAD1-409F-BC07-459D64CB5453}"/>
              </a:ext>
            </a:extLst>
          </p:cNvPr>
          <p:cNvGraphicFramePr/>
          <p:nvPr>
            <p:extLst>
              <p:ext uri="{D42A27DB-BD31-4B8C-83A1-F6EECF244321}">
                <p14:modId xmlns:p14="http://schemas.microsoft.com/office/powerpoint/2010/main" val="3813034169"/>
              </p:ext>
            </p:extLst>
          </p:nvPr>
        </p:nvGraphicFramePr>
        <p:xfrm>
          <a:off x="248529" y="215444"/>
          <a:ext cx="11694942" cy="6522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834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6546478E-2CF5-401F-AC44-9A3CBAC6DA0F}"/>
                                            </p:graphicEl>
                                          </p:spTgt>
                                        </p:tgtEl>
                                        <p:attrNameLst>
                                          <p:attrName>style.visibility</p:attrName>
                                        </p:attrNameLst>
                                      </p:cBhvr>
                                      <p:to>
                                        <p:strVal val="visible"/>
                                      </p:to>
                                    </p:set>
                                    <p:anim calcmode="lin" valueType="num">
                                      <p:cBhvr>
                                        <p:cTn id="7" dur="1000" fill="hold"/>
                                        <p:tgtEl>
                                          <p:spTgt spid="8">
                                            <p:graphicEl>
                                              <a:dgm id="{6546478E-2CF5-401F-AC44-9A3CBAC6DA0F}"/>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6546478E-2CF5-401F-AC44-9A3CBAC6DA0F}"/>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6546478E-2CF5-401F-AC44-9A3CBAC6DA0F}"/>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6546478E-2CF5-401F-AC44-9A3CBAC6DA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graphicEl>
                                              <a:dgm id="{C2DC327A-8B92-4C73-9955-EF24FE291973}"/>
                                            </p:graphicEl>
                                          </p:spTgt>
                                        </p:tgtEl>
                                        <p:attrNameLst>
                                          <p:attrName>style.visibility</p:attrName>
                                        </p:attrNameLst>
                                      </p:cBhvr>
                                      <p:to>
                                        <p:strVal val="visible"/>
                                      </p:to>
                                    </p:set>
                                    <p:anim calcmode="lin" valueType="num">
                                      <p:cBhvr>
                                        <p:cTn id="15" dur="1000" fill="hold"/>
                                        <p:tgtEl>
                                          <p:spTgt spid="8">
                                            <p:graphicEl>
                                              <a:dgm id="{C2DC327A-8B92-4C73-9955-EF24FE291973}"/>
                                            </p:graphicEl>
                                          </p:spTgt>
                                        </p:tgtEl>
                                        <p:attrNameLst>
                                          <p:attrName>ppt_w</p:attrName>
                                        </p:attrNameLst>
                                      </p:cBhvr>
                                      <p:tavLst>
                                        <p:tav tm="0">
                                          <p:val>
                                            <p:fltVal val="0"/>
                                          </p:val>
                                        </p:tav>
                                        <p:tav tm="100000">
                                          <p:val>
                                            <p:strVal val="#ppt_w"/>
                                          </p:val>
                                        </p:tav>
                                      </p:tavLst>
                                    </p:anim>
                                    <p:anim calcmode="lin" valueType="num">
                                      <p:cBhvr>
                                        <p:cTn id="16" dur="1000" fill="hold"/>
                                        <p:tgtEl>
                                          <p:spTgt spid="8">
                                            <p:graphicEl>
                                              <a:dgm id="{C2DC327A-8B92-4C73-9955-EF24FE291973}"/>
                                            </p:graphicEl>
                                          </p:spTgt>
                                        </p:tgtEl>
                                        <p:attrNameLst>
                                          <p:attrName>ppt_h</p:attrName>
                                        </p:attrNameLst>
                                      </p:cBhvr>
                                      <p:tavLst>
                                        <p:tav tm="0">
                                          <p:val>
                                            <p:fltVal val="0"/>
                                          </p:val>
                                        </p:tav>
                                        <p:tav tm="100000">
                                          <p:val>
                                            <p:strVal val="#ppt_h"/>
                                          </p:val>
                                        </p:tav>
                                      </p:tavLst>
                                    </p:anim>
                                    <p:anim calcmode="lin" valueType="num">
                                      <p:cBhvr>
                                        <p:cTn id="17" dur="1000" fill="hold"/>
                                        <p:tgtEl>
                                          <p:spTgt spid="8">
                                            <p:graphicEl>
                                              <a:dgm id="{C2DC327A-8B92-4C73-9955-EF24FE291973}"/>
                                            </p:graphicEl>
                                          </p:spTgt>
                                        </p:tgtEl>
                                        <p:attrNameLst>
                                          <p:attrName>style.rotation</p:attrName>
                                        </p:attrNameLst>
                                      </p:cBhvr>
                                      <p:tavLst>
                                        <p:tav tm="0">
                                          <p:val>
                                            <p:fltVal val="90"/>
                                          </p:val>
                                        </p:tav>
                                        <p:tav tm="100000">
                                          <p:val>
                                            <p:fltVal val="0"/>
                                          </p:val>
                                        </p:tav>
                                      </p:tavLst>
                                    </p:anim>
                                    <p:animEffect transition="in" filter="fade">
                                      <p:cBhvr>
                                        <p:cTn id="18" dur="1000"/>
                                        <p:tgtEl>
                                          <p:spTgt spid="8">
                                            <p:graphicEl>
                                              <a:dgm id="{C2DC327A-8B92-4C73-9955-EF24FE291973}"/>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graphicEl>
                                              <a:dgm id="{2327ACA3-8D66-4E9F-8EC4-588413CF6163}"/>
                                            </p:graphicEl>
                                          </p:spTgt>
                                        </p:tgtEl>
                                        <p:attrNameLst>
                                          <p:attrName>style.visibility</p:attrName>
                                        </p:attrNameLst>
                                      </p:cBhvr>
                                      <p:to>
                                        <p:strVal val="visible"/>
                                      </p:to>
                                    </p:set>
                                    <p:anim calcmode="lin" valueType="num">
                                      <p:cBhvr>
                                        <p:cTn id="21" dur="1000" fill="hold"/>
                                        <p:tgtEl>
                                          <p:spTgt spid="8">
                                            <p:graphicEl>
                                              <a:dgm id="{2327ACA3-8D66-4E9F-8EC4-588413CF6163}"/>
                                            </p:graphicEl>
                                          </p:spTgt>
                                        </p:tgtEl>
                                        <p:attrNameLst>
                                          <p:attrName>ppt_w</p:attrName>
                                        </p:attrNameLst>
                                      </p:cBhvr>
                                      <p:tavLst>
                                        <p:tav tm="0">
                                          <p:val>
                                            <p:fltVal val="0"/>
                                          </p:val>
                                        </p:tav>
                                        <p:tav tm="100000">
                                          <p:val>
                                            <p:strVal val="#ppt_w"/>
                                          </p:val>
                                        </p:tav>
                                      </p:tavLst>
                                    </p:anim>
                                    <p:anim calcmode="lin" valueType="num">
                                      <p:cBhvr>
                                        <p:cTn id="22" dur="1000" fill="hold"/>
                                        <p:tgtEl>
                                          <p:spTgt spid="8">
                                            <p:graphicEl>
                                              <a:dgm id="{2327ACA3-8D66-4E9F-8EC4-588413CF6163}"/>
                                            </p:graphicEl>
                                          </p:spTgt>
                                        </p:tgtEl>
                                        <p:attrNameLst>
                                          <p:attrName>ppt_h</p:attrName>
                                        </p:attrNameLst>
                                      </p:cBhvr>
                                      <p:tavLst>
                                        <p:tav tm="0">
                                          <p:val>
                                            <p:fltVal val="0"/>
                                          </p:val>
                                        </p:tav>
                                        <p:tav tm="100000">
                                          <p:val>
                                            <p:strVal val="#ppt_h"/>
                                          </p:val>
                                        </p:tav>
                                      </p:tavLst>
                                    </p:anim>
                                    <p:anim calcmode="lin" valueType="num">
                                      <p:cBhvr>
                                        <p:cTn id="23" dur="1000" fill="hold"/>
                                        <p:tgtEl>
                                          <p:spTgt spid="8">
                                            <p:graphicEl>
                                              <a:dgm id="{2327ACA3-8D66-4E9F-8EC4-588413CF6163}"/>
                                            </p:graphicEl>
                                          </p:spTgt>
                                        </p:tgtEl>
                                        <p:attrNameLst>
                                          <p:attrName>style.rotation</p:attrName>
                                        </p:attrNameLst>
                                      </p:cBhvr>
                                      <p:tavLst>
                                        <p:tav tm="0">
                                          <p:val>
                                            <p:fltVal val="90"/>
                                          </p:val>
                                        </p:tav>
                                        <p:tav tm="100000">
                                          <p:val>
                                            <p:fltVal val="0"/>
                                          </p:val>
                                        </p:tav>
                                      </p:tavLst>
                                    </p:anim>
                                    <p:animEffect transition="in" filter="fade">
                                      <p:cBhvr>
                                        <p:cTn id="24" dur="1000"/>
                                        <p:tgtEl>
                                          <p:spTgt spid="8">
                                            <p:graphicEl>
                                              <a:dgm id="{2327ACA3-8D66-4E9F-8EC4-588413CF616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graphicEl>
                                              <a:dgm id="{1768F207-21F3-4D2E-8FCF-E787771515CB}"/>
                                            </p:graphicEl>
                                          </p:spTgt>
                                        </p:tgtEl>
                                        <p:attrNameLst>
                                          <p:attrName>style.visibility</p:attrName>
                                        </p:attrNameLst>
                                      </p:cBhvr>
                                      <p:to>
                                        <p:strVal val="visible"/>
                                      </p:to>
                                    </p:set>
                                    <p:anim calcmode="lin" valueType="num">
                                      <p:cBhvr>
                                        <p:cTn id="29" dur="1000" fill="hold"/>
                                        <p:tgtEl>
                                          <p:spTgt spid="8">
                                            <p:graphicEl>
                                              <a:dgm id="{1768F207-21F3-4D2E-8FCF-E787771515CB}"/>
                                            </p:graphicEl>
                                          </p:spTgt>
                                        </p:tgtEl>
                                        <p:attrNameLst>
                                          <p:attrName>ppt_w</p:attrName>
                                        </p:attrNameLst>
                                      </p:cBhvr>
                                      <p:tavLst>
                                        <p:tav tm="0">
                                          <p:val>
                                            <p:fltVal val="0"/>
                                          </p:val>
                                        </p:tav>
                                        <p:tav tm="100000">
                                          <p:val>
                                            <p:strVal val="#ppt_w"/>
                                          </p:val>
                                        </p:tav>
                                      </p:tavLst>
                                    </p:anim>
                                    <p:anim calcmode="lin" valueType="num">
                                      <p:cBhvr>
                                        <p:cTn id="30" dur="1000" fill="hold"/>
                                        <p:tgtEl>
                                          <p:spTgt spid="8">
                                            <p:graphicEl>
                                              <a:dgm id="{1768F207-21F3-4D2E-8FCF-E787771515CB}"/>
                                            </p:graphicEl>
                                          </p:spTgt>
                                        </p:tgtEl>
                                        <p:attrNameLst>
                                          <p:attrName>ppt_h</p:attrName>
                                        </p:attrNameLst>
                                      </p:cBhvr>
                                      <p:tavLst>
                                        <p:tav tm="0">
                                          <p:val>
                                            <p:fltVal val="0"/>
                                          </p:val>
                                        </p:tav>
                                        <p:tav tm="100000">
                                          <p:val>
                                            <p:strVal val="#ppt_h"/>
                                          </p:val>
                                        </p:tav>
                                      </p:tavLst>
                                    </p:anim>
                                    <p:anim calcmode="lin" valueType="num">
                                      <p:cBhvr>
                                        <p:cTn id="31" dur="1000" fill="hold"/>
                                        <p:tgtEl>
                                          <p:spTgt spid="8">
                                            <p:graphicEl>
                                              <a:dgm id="{1768F207-21F3-4D2E-8FCF-E787771515CB}"/>
                                            </p:graphicEl>
                                          </p:spTgt>
                                        </p:tgtEl>
                                        <p:attrNameLst>
                                          <p:attrName>style.rotation</p:attrName>
                                        </p:attrNameLst>
                                      </p:cBhvr>
                                      <p:tavLst>
                                        <p:tav tm="0">
                                          <p:val>
                                            <p:fltVal val="90"/>
                                          </p:val>
                                        </p:tav>
                                        <p:tav tm="100000">
                                          <p:val>
                                            <p:fltVal val="0"/>
                                          </p:val>
                                        </p:tav>
                                      </p:tavLst>
                                    </p:anim>
                                    <p:animEffect transition="in" filter="fade">
                                      <p:cBhvr>
                                        <p:cTn id="32" dur="1000"/>
                                        <p:tgtEl>
                                          <p:spTgt spid="8">
                                            <p:graphicEl>
                                              <a:dgm id="{1768F207-21F3-4D2E-8FCF-E787771515C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graphicEl>
                                              <a:dgm id="{46078B51-B19E-406B-863A-9B39F88761D1}"/>
                                            </p:graphicEl>
                                          </p:spTgt>
                                        </p:tgtEl>
                                        <p:attrNameLst>
                                          <p:attrName>style.visibility</p:attrName>
                                        </p:attrNameLst>
                                      </p:cBhvr>
                                      <p:to>
                                        <p:strVal val="visible"/>
                                      </p:to>
                                    </p:set>
                                    <p:anim calcmode="lin" valueType="num">
                                      <p:cBhvr>
                                        <p:cTn id="35" dur="1000" fill="hold"/>
                                        <p:tgtEl>
                                          <p:spTgt spid="8">
                                            <p:graphicEl>
                                              <a:dgm id="{46078B51-B19E-406B-863A-9B39F88761D1}"/>
                                            </p:graphicEl>
                                          </p:spTgt>
                                        </p:tgtEl>
                                        <p:attrNameLst>
                                          <p:attrName>ppt_w</p:attrName>
                                        </p:attrNameLst>
                                      </p:cBhvr>
                                      <p:tavLst>
                                        <p:tav tm="0">
                                          <p:val>
                                            <p:fltVal val="0"/>
                                          </p:val>
                                        </p:tav>
                                        <p:tav tm="100000">
                                          <p:val>
                                            <p:strVal val="#ppt_w"/>
                                          </p:val>
                                        </p:tav>
                                      </p:tavLst>
                                    </p:anim>
                                    <p:anim calcmode="lin" valueType="num">
                                      <p:cBhvr>
                                        <p:cTn id="36" dur="1000" fill="hold"/>
                                        <p:tgtEl>
                                          <p:spTgt spid="8">
                                            <p:graphicEl>
                                              <a:dgm id="{46078B51-B19E-406B-863A-9B39F88761D1}"/>
                                            </p:graphicEl>
                                          </p:spTgt>
                                        </p:tgtEl>
                                        <p:attrNameLst>
                                          <p:attrName>ppt_h</p:attrName>
                                        </p:attrNameLst>
                                      </p:cBhvr>
                                      <p:tavLst>
                                        <p:tav tm="0">
                                          <p:val>
                                            <p:fltVal val="0"/>
                                          </p:val>
                                        </p:tav>
                                        <p:tav tm="100000">
                                          <p:val>
                                            <p:strVal val="#ppt_h"/>
                                          </p:val>
                                        </p:tav>
                                      </p:tavLst>
                                    </p:anim>
                                    <p:anim calcmode="lin" valueType="num">
                                      <p:cBhvr>
                                        <p:cTn id="37" dur="1000" fill="hold"/>
                                        <p:tgtEl>
                                          <p:spTgt spid="8">
                                            <p:graphicEl>
                                              <a:dgm id="{46078B51-B19E-406B-863A-9B39F88761D1}"/>
                                            </p:graphicEl>
                                          </p:spTgt>
                                        </p:tgtEl>
                                        <p:attrNameLst>
                                          <p:attrName>style.rotation</p:attrName>
                                        </p:attrNameLst>
                                      </p:cBhvr>
                                      <p:tavLst>
                                        <p:tav tm="0">
                                          <p:val>
                                            <p:fltVal val="90"/>
                                          </p:val>
                                        </p:tav>
                                        <p:tav tm="100000">
                                          <p:val>
                                            <p:fltVal val="0"/>
                                          </p:val>
                                        </p:tav>
                                      </p:tavLst>
                                    </p:anim>
                                    <p:animEffect transition="in" filter="fade">
                                      <p:cBhvr>
                                        <p:cTn id="38" dur="1000"/>
                                        <p:tgtEl>
                                          <p:spTgt spid="8">
                                            <p:graphicEl>
                                              <a:dgm id="{46078B51-B19E-406B-863A-9B39F88761D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graphicEl>
                                              <a:dgm id="{87A68029-0BB4-496F-A9DB-361897B122E3}"/>
                                            </p:graphicEl>
                                          </p:spTgt>
                                        </p:tgtEl>
                                        <p:attrNameLst>
                                          <p:attrName>style.visibility</p:attrName>
                                        </p:attrNameLst>
                                      </p:cBhvr>
                                      <p:to>
                                        <p:strVal val="visible"/>
                                      </p:to>
                                    </p:set>
                                    <p:anim calcmode="lin" valueType="num">
                                      <p:cBhvr>
                                        <p:cTn id="43" dur="1000" fill="hold"/>
                                        <p:tgtEl>
                                          <p:spTgt spid="8">
                                            <p:graphicEl>
                                              <a:dgm id="{87A68029-0BB4-496F-A9DB-361897B122E3}"/>
                                            </p:graphicEl>
                                          </p:spTgt>
                                        </p:tgtEl>
                                        <p:attrNameLst>
                                          <p:attrName>ppt_w</p:attrName>
                                        </p:attrNameLst>
                                      </p:cBhvr>
                                      <p:tavLst>
                                        <p:tav tm="0">
                                          <p:val>
                                            <p:fltVal val="0"/>
                                          </p:val>
                                        </p:tav>
                                        <p:tav tm="100000">
                                          <p:val>
                                            <p:strVal val="#ppt_w"/>
                                          </p:val>
                                        </p:tav>
                                      </p:tavLst>
                                    </p:anim>
                                    <p:anim calcmode="lin" valueType="num">
                                      <p:cBhvr>
                                        <p:cTn id="44" dur="1000" fill="hold"/>
                                        <p:tgtEl>
                                          <p:spTgt spid="8">
                                            <p:graphicEl>
                                              <a:dgm id="{87A68029-0BB4-496F-A9DB-361897B122E3}"/>
                                            </p:graphicEl>
                                          </p:spTgt>
                                        </p:tgtEl>
                                        <p:attrNameLst>
                                          <p:attrName>ppt_h</p:attrName>
                                        </p:attrNameLst>
                                      </p:cBhvr>
                                      <p:tavLst>
                                        <p:tav tm="0">
                                          <p:val>
                                            <p:fltVal val="0"/>
                                          </p:val>
                                        </p:tav>
                                        <p:tav tm="100000">
                                          <p:val>
                                            <p:strVal val="#ppt_h"/>
                                          </p:val>
                                        </p:tav>
                                      </p:tavLst>
                                    </p:anim>
                                    <p:anim calcmode="lin" valueType="num">
                                      <p:cBhvr>
                                        <p:cTn id="45" dur="1000" fill="hold"/>
                                        <p:tgtEl>
                                          <p:spTgt spid="8">
                                            <p:graphicEl>
                                              <a:dgm id="{87A68029-0BB4-496F-A9DB-361897B122E3}"/>
                                            </p:graphicEl>
                                          </p:spTgt>
                                        </p:tgtEl>
                                        <p:attrNameLst>
                                          <p:attrName>style.rotation</p:attrName>
                                        </p:attrNameLst>
                                      </p:cBhvr>
                                      <p:tavLst>
                                        <p:tav tm="0">
                                          <p:val>
                                            <p:fltVal val="90"/>
                                          </p:val>
                                        </p:tav>
                                        <p:tav tm="100000">
                                          <p:val>
                                            <p:fltVal val="0"/>
                                          </p:val>
                                        </p:tav>
                                      </p:tavLst>
                                    </p:anim>
                                    <p:animEffect transition="in" filter="fade">
                                      <p:cBhvr>
                                        <p:cTn id="46" dur="1000"/>
                                        <p:tgtEl>
                                          <p:spTgt spid="8">
                                            <p:graphicEl>
                                              <a:dgm id="{87A68029-0BB4-496F-A9DB-361897B122E3}"/>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
                                            <p:graphicEl>
                                              <a:dgm id="{F33BFFE0-3303-4FC3-90F9-8D030672EC15}"/>
                                            </p:graphicEl>
                                          </p:spTgt>
                                        </p:tgtEl>
                                        <p:attrNameLst>
                                          <p:attrName>style.visibility</p:attrName>
                                        </p:attrNameLst>
                                      </p:cBhvr>
                                      <p:to>
                                        <p:strVal val="visible"/>
                                      </p:to>
                                    </p:set>
                                    <p:anim calcmode="lin" valueType="num">
                                      <p:cBhvr>
                                        <p:cTn id="49" dur="1000" fill="hold"/>
                                        <p:tgtEl>
                                          <p:spTgt spid="8">
                                            <p:graphicEl>
                                              <a:dgm id="{F33BFFE0-3303-4FC3-90F9-8D030672EC15}"/>
                                            </p:graphicEl>
                                          </p:spTgt>
                                        </p:tgtEl>
                                        <p:attrNameLst>
                                          <p:attrName>ppt_w</p:attrName>
                                        </p:attrNameLst>
                                      </p:cBhvr>
                                      <p:tavLst>
                                        <p:tav tm="0">
                                          <p:val>
                                            <p:fltVal val="0"/>
                                          </p:val>
                                        </p:tav>
                                        <p:tav tm="100000">
                                          <p:val>
                                            <p:strVal val="#ppt_w"/>
                                          </p:val>
                                        </p:tav>
                                      </p:tavLst>
                                    </p:anim>
                                    <p:anim calcmode="lin" valueType="num">
                                      <p:cBhvr>
                                        <p:cTn id="50" dur="1000" fill="hold"/>
                                        <p:tgtEl>
                                          <p:spTgt spid="8">
                                            <p:graphicEl>
                                              <a:dgm id="{F33BFFE0-3303-4FC3-90F9-8D030672EC15}"/>
                                            </p:graphicEl>
                                          </p:spTgt>
                                        </p:tgtEl>
                                        <p:attrNameLst>
                                          <p:attrName>ppt_h</p:attrName>
                                        </p:attrNameLst>
                                      </p:cBhvr>
                                      <p:tavLst>
                                        <p:tav tm="0">
                                          <p:val>
                                            <p:fltVal val="0"/>
                                          </p:val>
                                        </p:tav>
                                        <p:tav tm="100000">
                                          <p:val>
                                            <p:strVal val="#ppt_h"/>
                                          </p:val>
                                        </p:tav>
                                      </p:tavLst>
                                    </p:anim>
                                    <p:anim calcmode="lin" valueType="num">
                                      <p:cBhvr>
                                        <p:cTn id="51" dur="1000" fill="hold"/>
                                        <p:tgtEl>
                                          <p:spTgt spid="8">
                                            <p:graphicEl>
                                              <a:dgm id="{F33BFFE0-3303-4FC3-90F9-8D030672EC15}"/>
                                            </p:graphicEl>
                                          </p:spTgt>
                                        </p:tgtEl>
                                        <p:attrNameLst>
                                          <p:attrName>style.rotation</p:attrName>
                                        </p:attrNameLst>
                                      </p:cBhvr>
                                      <p:tavLst>
                                        <p:tav tm="0">
                                          <p:val>
                                            <p:fltVal val="90"/>
                                          </p:val>
                                        </p:tav>
                                        <p:tav tm="100000">
                                          <p:val>
                                            <p:fltVal val="0"/>
                                          </p:val>
                                        </p:tav>
                                      </p:tavLst>
                                    </p:anim>
                                    <p:animEffect transition="in" filter="fade">
                                      <p:cBhvr>
                                        <p:cTn id="52" dur="1000"/>
                                        <p:tgtEl>
                                          <p:spTgt spid="8">
                                            <p:graphicEl>
                                              <a:dgm id="{F33BFFE0-3303-4FC3-90F9-8D030672EC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429065"/>
              <a:ext cx="11394831" cy="5999870"/>
            </a:xfrm>
            <a:prstGeom prst="rect">
              <a:avLst/>
            </a:prstGeom>
          </p:spPr>
        </p:pic>
      </p:grpSp>
      <p:graphicFrame>
        <p:nvGraphicFramePr>
          <p:cNvPr id="8" name="Diagram 7">
            <a:extLst>
              <a:ext uri="{FF2B5EF4-FFF2-40B4-BE49-F238E27FC236}">
                <a16:creationId xmlns:a16="http://schemas.microsoft.com/office/drawing/2014/main" id="{34875A16-AAD1-409F-BC07-459D64CB5453}"/>
              </a:ext>
            </a:extLst>
          </p:cNvPr>
          <p:cNvGraphicFramePr/>
          <p:nvPr>
            <p:extLst>
              <p:ext uri="{D42A27DB-BD31-4B8C-83A1-F6EECF244321}">
                <p14:modId xmlns:p14="http://schemas.microsoft.com/office/powerpoint/2010/main" val="3436222247"/>
              </p:ext>
            </p:extLst>
          </p:nvPr>
        </p:nvGraphicFramePr>
        <p:xfrm>
          <a:off x="248529" y="215444"/>
          <a:ext cx="11694942" cy="6522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Rounded Corners 9">
            <a:extLst>
              <a:ext uri="{FF2B5EF4-FFF2-40B4-BE49-F238E27FC236}">
                <a16:creationId xmlns:a16="http://schemas.microsoft.com/office/drawing/2014/main" id="{AEB9C026-F4C9-4FEF-82A1-5D7591AAF104}"/>
              </a:ext>
            </a:extLst>
          </p:cNvPr>
          <p:cNvSpPr/>
          <p:nvPr/>
        </p:nvSpPr>
        <p:spPr>
          <a:xfrm>
            <a:off x="1050388" y="429066"/>
            <a:ext cx="10949497" cy="5894362"/>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i="0" dirty="0">
                <a:solidFill>
                  <a:srgbClr val="333333"/>
                </a:solidFill>
                <a:effectLst/>
                <a:latin typeface="Siyam Rupali" panose="02000500000000020004" pitchFamily="2" charset="0"/>
              </a:rPr>
              <a:t>পলাশীর যুদ্ধ</a:t>
            </a:r>
            <a:r>
              <a:rPr lang="as-IN" sz="2800" b="0" i="0" dirty="0">
                <a:solidFill>
                  <a:srgbClr val="333333"/>
                </a:solidFill>
                <a:effectLst/>
                <a:latin typeface="Siyam Rupali" panose="02000500000000020004" pitchFamily="2" charset="0"/>
              </a:rPr>
              <a:t> </a:t>
            </a:r>
            <a:endParaRPr lang="en-US" sz="2800" b="0" i="0" dirty="0">
              <a:solidFill>
                <a:srgbClr val="333333"/>
              </a:solidFill>
              <a:effectLst/>
              <a:latin typeface="Siyam Rupali" panose="02000500000000020004" pitchFamily="2" charset="0"/>
            </a:endParaRPr>
          </a:p>
          <a:p>
            <a:pPr algn="ctr"/>
            <a:r>
              <a:rPr lang="as-IN" sz="2800" b="0" i="0" dirty="0">
                <a:solidFill>
                  <a:srgbClr val="333333"/>
                </a:solidFill>
                <a:effectLst/>
                <a:latin typeface="Siyam Rupali" panose="02000500000000020004" pitchFamily="2" charset="0"/>
              </a:rPr>
              <a:t>১৭৫৭ সালের ২৩ জুন ন</a:t>
            </a:r>
            <a:r>
              <a:rPr lang="en-US" sz="2800" b="0" i="0" dirty="0" err="1">
                <a:solidFill>
                  <a:srgbClr val="333333"/>
                </a:solidFill>
                <a:effectLst/>
                <a:latin typeface="Siyam Rupali" panose="02000500000000020004" pitchFamily="2" charset="0"/>
              </a:rPr>
              <a:t>বা</a:t>
            </a:r>
            <a:r>
              <a:rPr lang="as-IN" sz="2800" b="0" i="0" dirty="0">
                <a:solidFill>
                  <a:srgbClr val="333333"/>
                </a:solidFill>
                <a:effectLst/>
                <a:latin typeface="Siyam Rupali" panose="02000500000000020004" pitchFamily="2" charset="0"/>
              </a:rPr>
              <a:t>ব </a:t>
            </a:r>
            <a:r>
              <a:rPr lang="as-IN" sz="2800" b="0" i="0" u="none" strike="noStrike" cap="small" dirty="0">
                <a:solidFill>
                  <a:srgbClr val="0C2B63"/>
                </a:solidFill>
                <a:effectLst/>
                <a:latin typeface="Siyam Rupali" panose="02000500000000020004" pitchFamily="2" charset="0"/>
              </a:rPr>
              <a:t>সিরাজউদ্দৌলা</a:t>
            </a:r>
            <a:r>
              <a:rPr lang="as-IN" sz="2800" b="0" i="0" dirty="0">
                <a:solidFill>
                  <a:srgbClr val="333333"/>
                </a:solidFill>
                <a:effectLst/>
                <a:latin typeface="Siyam Rupali" panose="02000500000000020004" pitchFamily="2" charset="0"/>
              </a:rPr>
              <a:t> ও </a:t>
            </a:r>
            <a:r>
              <a:rPr lang="as-IN" sz="2800" cap="small" dirty="0">
                <a:solidFill>
                  <a:srgbClr val="0C2B63"/>
                </a:solidFill>
                <a:latin typeface="Siyam Rupali" panose="02000500000000020004" pitchFamily="2" charset="0"/>
              </a:rPr>
              <a:t>ইস্ট </a:t>
            </a:r>
            <a:r>
              <a:rPr lang="en-US" sz="2800" cap="small" dirty="0" err="1">
                <a:solidFill>
                  <a:srgbClr val="0C2B63"/>
                </a:solidFill>
                <a:latin typeface="Siyam Rupali" panose="02000500000000020004" pitchFamily="2" charset="0"/>
              </a:rPr>
              <a:t>ইন্ডিয়া</a:t>
            </a:r>
            <a:r>
              <a:rPr lang="en-US" sz="2800" cap="small" dirty="0">
                <a:solidFill>
                  <a:srgbClr val="0C2B63"/>
                </a:solidFill>
                <a:latin typeface="Siyam Rupali" panose="02000500000000020004" pitchFamily="2" charset="0"/>
              </a:rPr>
              <a:t> </a:t>
            </a:r>
            <a:r>
              <a:rPr lang="en-US" sz="2800" cap="small" dirty="0" err="1">
                <a:solidFill>
                  <a:srgbClr val="0C2B63"/>
                </a:solidFill>
                <a:latin typeface="Siyam Rupali" panose="02000500000000020004" pitchFamily="2" charset="0"/>
              </a:rPr>
              <a:t>কোঃ</a:t>
            </a:r>
            <a:r>
              <a:rPr lang="as-IN" sz="2800" b="0" i="0" dirty="0">
                <a:solidFill>
                  <a:srgbClr val="333333"/>
                </a:solidFill>
                <a:effectLst/>
                <a:latin typeface="Siyam Rupali" panose="02000500000000020004" pitchFamily="2" charset="0"/>
              </a:rPr>
              <a:t> এর মধ্যে সংঘটিত। এ যুদ্ধ আট ঘণ্টার মতো </a:t>
            </a:r>
            <a:r>
              <a:rPr lang="en-US" sz="2800" b="0" i="0" dirty="0" err="1">
                <a:solidFill>
                  <a:srgbClr val="333333"/>
                </a:solidFill>
                <a:effectLst/>
                <a:latin typeface="Siyam Rupali" panose="02000500000000020004" pitchFamily="2" charset="0"/>
              </a:rPr>
              <a:t>স্থায়ী</a:t>
            </a:r>
            <a:r>
              <a:rPr lang="as-IN" sz="2800" b="0" i="0" dirty="0">
                <a:solidFill>
                  <a:srgbClr val="333333"/>
                </a:solidFill>
                <a:effectLst/>
                <a:latin typeface="Siyam Rupali" panose="02000500000000020004" pitchFamily="2" charset="0"/>
              </a:rPr>
              <a:t> ছিল এবং প্রধান সেনাপতি </a:t>
            </a:r>
            <a:r>
              <a:rPr lang="en-US" sz="2800" b="0" i="0" u="none" strike="noStrike" cap="small" dirty="0" err="1">
                <a:solidFill>
                  <a:srgbClr val="0C2B63"/>
                </a:solidFill>
                <a:effectLst/>
                <a:latin typeface="Siyam Rupali" panose="02000500000000020004" pitchFamily="2" charset="0"/>
              </a:rPr>
              <a:t>মীরজাফর</a:t>
            </a:r>
            <a:r>
              <a:rPr lang="as-IN" sz="2800" b="0" i="0" dirty="0">
                <a:solidFill>
                  <a:srgbClr val="333333"/>
                </a:solidFill>
                <a:effectLst/>
                <a:latin typeface="Siyam Rupali" panose="02000500000000020004" pitchFamily="2" charset="0"/>
              </a:rPr>
              <a:t> আলী খানের বিশ্বাসঘাতকতার দরুণ </a:t>
            </a:r>
            <a:r>
              <a:rPr lang="en-US" sz="2800" b="0" i="0" dirty="0" err="1">
                <a:solidFill>
                  <a:srgbClr val="333333"/>
                </a:solidFill>
                <a:effectLst/>
                <a:latin typeface="Siyam Rupali" panose="02000500000000020004" pitchFamily="2" charset="0"/>
              </a:rPr>
              <a:t>নবা</a:t>
            </a:r>
            <a:r>
              <a:rPr lang="as-IN" sz="2800" b="0" i="0" dirty="0">
                <a:solidFill>
                  <a:srgbClr val="333333"/>
                </a:solidFill>
                <a:effectLst/>
                <a:latin typeface="Siyam Rupali" panose="02000500000000020004" pitchFamily="2" charset="0"/>
              </a:rPr>
              <a:t>ব কোম্পানি কর্তৃক পরাজিত হন। এ যুদ্ধের রাজনৈতিক ফলাফল ছিল সুদূরপ্রসারী ও ধ্বংসাত্মক এবং এ কারণে যদিও এটি ছোট খাট দাঙ্গার মতো একটি ঘটনা ছিল, তবু এটিকে </a:t>
            </a:r>
            <a:r>
              <a:rPr lang="en-US" sz="2800" b="0" i="0" dirty="0" err="1">
                <a:solidFill>
                  <a:srgbClr val="333333"/>
                </a:solidFill>
                <a:effectLst/>
                <a:latin typeface="Siyam Rupali" panose="02000500000000020004" pitchFamily="2" charset="0"/>
              </a:rPr>
              <a:t>বাংলার</a:t>
            </a:r>
            <a:r>
              <a:rPr lang="en-US" sz="2800" b="0" i="0" dirty="0">
                <a:solidFill>
                  <a:srgbClr val="333333"/>
                </a:solidFill>
                <a:effectLst/>
                <a:latin typeface="Siyam Rupali" panose="02000500000000020004" pitchFamily="2" charset="0"/>
              </a:rPr>
              <a:t> </a:t>
            </a:r>
            <a:r>
              <a:rPr lang="en-US" sz="2800" b="0" i="0" dirty="0" err="1">
                <a:solidFill>
                  <a:srgbClr val="333333"/>
                </a:solidFill>
                <a:effectLst/>
                <a:latin typeface="Siyam Rupali" panose="02000500000000020004" pitchFamily="2" charset="0"/>
              </a:rPr>
              <a:t>ইতিহাসে</a:t>
            </a:r>
            <a:r>
              <a:rPr lang="en-US" sz="2800" b="0" i="0" dirty="0">
                <a:solidFill>
                  <a:srgbClr val="333333"/>
                </a:solidFill>
                <a:effectLst/>
                <a:latin typeface="Siyam Rupali" panose="02000500000000020004" pitchFamily="2" charset="0"/>
              </a:rPr>
              <a:t> </a:t>
            </a:r>
            <a:r>
              <a:rPr lang="en-US" sz="2800" b="0" i="0" dirty="0" err="1">
                <a:solidFill>
                  <a:srgbClr val="333333"/>
                </a:solidFill>
                <a:effectLst/>
                <a:latin typeface="Siyam Rupali" panose="02000500000000020004" pitchFamily="2" charset="0"/>
              </a:rPr>
              <a:t>গুরুত্বপূর্ণ</a:t>
            </a:r>
            <a:r>
              <a:rPr lang="en-US" sz="2800" b="0" i="0" dirty="0">
                <a:solidFill>
                  <a:srgbClr val="333333"/>
                </a:solidFill>
                <a:effectLst/>
                <a:latin typeface="Siyam Rupali" panose="02000500000000020004" pitchFamily="2" charset="0"/>
              </a:rPr>
              <a:t> </a:t>
            </a:r>
            <a:r>
              <a:rPr lang="as-IN" sz="2800" b="0" i="0" dirty="0">
                <a:solidFill>
                  <a:srgbClr val="333333"/>
                </a:solidFill>
                <a:effectLst/>
                <a:latin typeface="Siyam Rupali" panose="02000500000000020004" pitchFamily="2" charset="0"/>
              </a:rPr>
              <a:t>যুদ্ধ </a:t>
            </a:r>
            <a:r>
              <a:rPr lang="en-US" sz="2800" b="0" i="0" dirty="0" err="1">
                <a:solidFill>
                  <a:srgbClr val="333333"/>
                </a:solidFill>
                <a:effectLst/>
                <a:latin typeface="Siyam Rupali" panose="02000500000000020004" pitchFamily="2" charset="0"/>
              </a:rPr>
              <a:t>হিসাবে</a:t>
            </a:r>
            <a:r>
              <a:rPr lang="en-US" sz="2800" b="0" i="0" dirty="0">
                <a:solidFill>
                  <a:srgbClr val="333333"/>
                </a:solidFill>
                <a:effectLst/>
                <a:latin typeface="Siyam Rupali" panose="02000500000000020004" pitchFamily="2" charset="0"/>
              </a:rPr>
              <a:t> </a:t>
            </a:r>
            <a:r>
              <a:rPr lang="en-US" sz="2800" b="0" i="0" dirty="0" err="1">
                <a:solidFill>
                  <a:srgbClr val="333333"/>
                </a:solidFill>
                <a:effectLst/>
                <a:latin typeface="Siyam Rupali" panose="02000500000000020004" pitchFamily="2" charset="0"/>
              </a:rPr>
              <a:t>দেখা</a:t>
            </a:r>
            <a:r>
              <a:rPr lang="en-US" sz="2800" b="0" i="0" dirty="0">
                <a:solidFill>
                  <a:srgbClr val="333333"/>
                </a:solidFill>
                <a:effectLst/>
                <a:latin typeface="Siyam Rupali" panose="02000500000000020004" pitchFamily="2" charset="0"/>
              </a:rPr>
              <a:t> </a:t>
            </a:r>
            <a:r>
              <a:rPr lang="en-US" sz="2800" b="0" i="0" dirty="0" err="1">
                <a:solidFill>
                  <a:srgbClr val="333333"/>
                </a:solidFill>
                <a:effectLst/>
                <a:latin typeface="Siyam Rupali" panose="02000500000000020004" pitchFamily="2" charset="0"/>
              </a:rPr>
              <a:t>হয়</a:t>
            </a:r>
            <a:r>
              <a:rPr lang="as-IN" sz="2800" b="0" i="0" dirty="0">
                <a:solidFill>
                  <a:srgbClr val="333333"/>
                </a:solidFill>
                <a:effectLst/>
                <a:latin typeface="Siyam Rupali" panose="02000500000000020004" pitchFamily="2" charset="0"/>
              </a:rPr>
              <a:t>। এর ফলে </a:t>
            </a:r>
            <a:r>
              <a:rPr lang="en-US" sz="2800" b="0" i="0" dirty="0" err="1">
                <a:solidFill>
                  <a:srgbClr val="333333"/>
                </a:solidFill>
                <a:effectLst/>
                <a:latin typeface="Siyam Rupali" panose="02000500000000020004" pitchFamily="2" charset="0"/>
              </a:rPr>
              <a:t>বাংলায়</a:t>
            </a:r>
            <a:r>
              <a:rPr lang="en-US" sz="2800" b="0" i="0" dirty="0">
                <a:solidFill>
                  <a:srgbClr val="333333"/>
                </a:solidFill>
                <a:effectLst/>
                <a:latin typeface="Siyam Rupali" panose="02000500000000020004" pitchFamily="2" charset="0"/>
              </a:rPr>
              <a:t> </a:t>
            </a:r>
            <a:r>
              <a:rPr lang="as-IN" sz="2800" b="0" i="0" dirty="0">
                <a:solidFill>
                  <a:srgbClr val="333333"/>
                </a:solidFill>
                <a:effectLst/>
                <a:latin typeface="Siyam Rupali" panose="02000500000000020004" pitchFamily="2" charset="0"/>
              </a:rPr>
              <a:t>ব্রিটিশ শাসনের ভিত্তি প্রতিষ্ঠিত </a:t>
            </a:r>
            <a:r>
              <a:rPr lang="en-US" sz="2800" b="0" i="0" dirty="0" err="1">
                <a:solidFill>
                  <a:srgbClr val="333333"/>
                </a:solidFill>
                <a:effectLst/>
                <a:latin typeface="Siyam Rupali" panose="02000500000000020004" pitchFamily="2" charset="0"/>
              </a:rPr>
              <a:t>হয়</a:t>
            </a:r>
            <a:r>
              <a:rPr lang="as-IN" sz="2800" b="0" i="0" dirty="0">
                <a:solidFill>
                  <a:srgbClr val="333333"/>
                </a:solidFill>
                <a:effectLst/>
                <a:latin typeface="Siyam Rupali" panose="02000500000000020004" pitchFamily="2" charset="0"/>
              </a:rPr>
              <a:t>। ইংরেজ ইস্ট </a:t>
            </a:r>
            <a:r>
              <a:rPr lang="en-US" sz="2800" b="0" i="0" dirty="0" err="1">
                <a:solidFill>
                  <a:srgbClr val="333333"/>
                </a:solidFill>
                <a:effectLst/>
                <a:latin typeface="Siyam Rupali" panose="02000500000000020004" pitchFamily="2" charset="0"/>
              </a:rPr>
              <a:t>ইন্ডিয়া</a:t>
            </a:r>
            <a:r>
              <a:rPr lang="as-IN" sz="2800" b="0" i="0" dirty="0">
                <a:solidFill>
                  <a:srgbClr val="333333"/>
                </a:solidFill>
                <a:effectLst/>
                <a:latin typeface="Siyam Rupali" panose="02000500000000020004" pitchFamily="2" charset="0"/>
              </a:rPr>
              <a:t> কোম্পানির জন্য বাংলা অনেকটা স্প্রিং বোর্ডের মতো কাজ করে, যেখান থেকে ক্রমা</a:t>
            </a:r>
            <a:r>
              <a:rPr lang="en-US" sz="2800" b="0" i="0" dirty="0" err="1">
                <a:solidFill>
                  <a:srgbClr val="333333"/>
                </a:solidFill>
                <a:effectLst/>
                <a:latin typeface="Siyam Rupali" panose="02000500000000020004" pitchFamily="2" charset="0"/>
              </a:rPr>
              <a:t>ন্বয়ে</a:t>
            </a:r>
            <a:r>
              <a:rPr lang="as-IN" sz="2800" b="0" i="0" dirty="0">
                <a:solidFill>
                  <a:srgbClr val="333333"/>
                </a:solidFill>
                <a:effectLst/>
                <a:latin typeface="Siyam Rupali" panose="02000500000000020004" pitchFamily="2" charset="0"/>
              </a:rPr>
              <a:t> ব্রিটিশ শক্তি আধিপত্য বিস্তার করে করে অবশেষে সাম্রাজ্য স্থাপনে সক্ষম হ</a:t>
            </a:r>
            <a:r>
              <a:rPr lang="en-US" sz="2800" b="0" i="0" dirty="0">
                <a:solidFill>
                  <a:srgbClr val="333333"/>
                </a:solidFill>
                <a:effectLst/>
                <a:latin typeface="Siyam Rupali" panose="02000500000000020004" pitchFamily="2" charset="0"/>
              </a:rPr>
              <a:t>য়</a:t>
            </a:r>
            <a:r>
              <a:rPr lang="as-IN" sz="2800" b="0" i="0" dirty="0">
                <a:solidFill>
                  <a:srgbClr val="333333"/>
                </a:solidFill>
                <a:effectLst/>
                <a:latin typeface="Siyam Rupali" panose="02000500000000020004" pitchFamily="2" charset="0"/>
              </a:rPr>
              <a:t>। ব্রিটিশ সাম্রাজ্য </a:t>
            </a:r>
            <a:r>
              <a:rPr lang="en-US" sz="2800" b="0" i="0" dirty="0" err="1">
                <a:solidFill>
                  <a:srgbClr val="333333"/>
                </a:solidFill>
                <a:effectLst/>
                <a:latin typeface="Siyam Rupali" panose="02000500000000020004" pitchFamily="2" charset="0"/>
              </a:rPr>
              <a:t>প্রায়</a:t>
            </a:r>
            <a:r>
              <a:rPr lang="as-IN" sz="2800" b="0" i="0" dirty="0">
                <a:solidFill>
                  <a:srgbClr val="333333"/>
                </a:solidFill>
                <a:effectLst/>
                <a:latin typeface="Siyam Rupali" panose="02000500000000020004" pitchFamily="2" charset="0"/>
              </a:rPr>
              <a:t> সমগ্র ভারতবর্ষ গ্রাস করে এবং চূড়ান্ত প</a:t>
            </a:r>
            <a:r>
              <a:rPr lang="en-US" sz="2800" b="0" i="0" dirty="0" err="1">
                <a:solidFill>
                  <a:srgbClr val="333333"/>
                </a:solidFill>
                <a:effectLst/>
                <a:latin typeface="Siyam Rupali" panose="02000500000000020004" pitchFamily="2" charset="0"/>
              </a:rPr>
              <a:t>র্যায়ে</a:t>
            </a:r>
            <a:r>
              <a:rPr lang="as-IN" sz="2800" b="0" i="0" dirty="0">
                <a:solidFill>
                  <a:srgbClr val="333333"/>
                </a:solidFill>
                <a:effectLst/>
                <a:latin typeface="Siyam Rupali" panose="02000500000000020004" pitchFamily="2" charset="0"/>
              </a:rPr>
              <a:t> এ</a:t>
            </a:r>
            <a:r>
              <a:rPr lang="en-US" sz="2800" b="0" i="0" dirty="0" err="1">
                <a:solidFill>
                  <a:srgbClr val="333333"/>
                </a:solidFill>
                <a:effectLst/>
                <a:latin typeface="Siyam Rupali" panose="02000500000000020004" pitchFamily="2" charset="0"/>
              </a:rPr>
              <a:t>শিয়া</a:t>
            </a:r>
            <a:r>
              <a:rPr lang="as-IN" sz="2800" b="0" i="0" dirty="0">
                <a:solidFill>
                  <a:srgbClr val="333333"/>
                </a:solidFill>
                <a:effectLst/>
                <a:latin typeface="Siyam Rupali" panose="02000500000000020004" pitchFamily="2" charset="0"/>
              </a:rPr>
              <a:t>র অন্যান্য অনেক অংশও এর অধীনস্থ </a:t>
            </a:r>
            <a:r>
              <a:rPr lang="en-US" sz="2800" b="0" i="0" dirty="0" err="1">
                <a:solidFill>
                  <a:srgbClr val="333333"/>
                </a:solidFill>
                <a:effectLst/>
                <a:latin typeface="Siyam Rupali" panose="02000500000000020004" pitchFamily="2" charset="0"/>
              </a:rPr>
              <a:t>হয়</a:t>
            </a:r>
            <a:r>
              <a:rPr lang="as-IN" sz="2800" b="0" i="0" dirty="0">
                <a:solidFill>
                  <a:srgbClr val="333333"/>
                </a:solidFill>
                <a:effectLst/>
                <a:latin typeface="Siyam Rupali" panose="02000500000000020004" pitchFamily="2" charset="0"/>
              </a:rPr>
              <a:t>।</a:t>
            </a:r>
            <a:r>
              <a:rPr lang="en-US" sz="2800" b="0" i="0" dirty="0">
                <a:solidFill>
                  <a:srgbClr val="333333"/>
                </a:solidFill>
                <a:effectLst/>
                <a:latin typeface="Siyam Rupali" panose="02000500000000020004" pitchFamily="2" charset="0"/>
              </a:rPr>
              <a:t> </a:t>
            </a:r>
            <a:endParaRPr lang="en-SG" sz="2800" dirty="0"/>
          </a:p>
        </p:txBody>
      </p:sp>
    </p:spTree>
    <p:extLst>
      <p:ext uri="{BB962C8B-B14F-4D97-AF65-F5344CB8AC3E}">
        <p14:creationId xmlns:p14="http://schemas.microsoft.com/office/powerpoint/2010/main" val="1634342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14065" y="0"/>
            <a:ext cx="12192000" cy="6858000"/>
            <a:chOff x="-966429" y="-1190171"/>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29" y="-1190171"/>
              <a:ext cx="12192000" cy="6858000"/>
            </a:xfrm>
            <a:prstGeom prst="rect">
              <a:avLst/>
            </a:prstGeom>
          </p:spPr>
        </p:pic>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6" y="-1024876"/>
              <a:ext cx="11789395" cy="6527410"/>
            </a:xfrm>
            <a:prstGeom prst="rect">
              <a:avLst/>
            </a:prstGeom>
          </p:spPr>
        </p:pic>
      </p:grpSp>
      <p:sp>
        <p:nvSpPr>
          <p:cNvPr id="2" name="Rectangle: Rounded Corners 1">
            <a:extLst>
              <a:ext uri="{FF2B5EF4-FFF2-40B4-BE49-F238E27FC236}">
                <a16:creationId xmlns:a16="http://schemas.microsoft.com/office/drawing/2014/main" id="{E31C8A90-5A4C-47D9-B939-09553BF028FC}"/>
              </a:ext>
            </a:extLst>
          </p:cNvPr>
          <p:cNvSpPr/>
          <p:nvPr/>
        </p:nvSpPr>
        <p:spPr>
          <a:xfrm>
            <a:off x="661182" y="548640"/>
            <a:ext cx="10803987" cy="58802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as-IN" sz="2000" b="1" i="1" dirty="0">
                <a:solidFill>
                  <a:srgbClr val="333333"/>
                </a:solidFill>
                <a:effectLst/>
                <a:latin typeface="Siyam Rupali" panose="02000500000000020004" pitchFamily="2" charset="0"/>
              </a:rPr>
              <a:t>পটভূমি</a:t>
            </a:r>
            <a:r>
              <a:rPr lang="as-IN" sz="2000" b="0" i="0" dirty="0">
                <a:solidFill>
                  <a:srgbClr val="333333"/>
                </a:solidFill>
                <a:effectLst/>
                <a:latin typeface="Siyam Rupali" panose="02000500000000020004" pitchFamily="2" charset="0"/>
              </a:rPr>
              <a:t> </a:t>
            </a:r>
            <a:r>
              <a:rPr lang="en-SG" sz="2000" b="0" i="0" dirty="0">
                <a:solidFill>
                  <a:srgbClr val="333333"/>
                </a:solidFill>
                <a:effectLst/>
                <a:latin typeface="Siyam Rupali" panose="02000500000000020004" pitchFamily="2" charset="0"/>
              </a:rPr>
              <a:t>:</a:t>
            </a:r>
            <a:r>
              <a:rPr lang="as-IN" sz="2000" b="0" i="0" dirty="0">
                <a:solidFill>
                  <a:srgbClr val="333333"/>
                </a:solidFill>
                <a:effectLst/>
                <a:latin typeface="Siyam Rupali" panose="02000500000000020004" pitchFamily="2" charset="0"/>
              </a:rPr>
              <a:t>পলাশী যুদ্ধের এক সুদীর্ঘ পটভূমি আছে। ১৬৫০ এর দশকের প্রথম থেকে ইস্ট ই</a:t>
            </a:r>
            <a:r>
              <a:rPr lang="en-US" sz="2000" b="0" i="0" dirty="0" err="1">
                <a:solidFill>
                  <a:srgbClr val="333333"/>
                </a:solidFill>
                <a:effectLst/>
                <a:latin typeface="Siyam Rupali" panose="02000500000000020004" pitchFamily="2" charset="0"/>
              </a:rPr>
              <a:t>ন্ডিয়া</a:t>
            </a:r>
            <a:r>
              <a:rPr lang="as-IN" sz="2000" b="0" i="0" dirty="0">
                <a:solidFill>
                  <a:srgbClr val="333333"/>
                </a:solidFill>
                <a:effectLst/>
                <a:latin typeface="Siyam Rupali" panose="02000500000000020004" pitchFamily="2" charset="0"/>
              </a:rPr>
              <a:t> কোম্পানি যখন বাং</a:t>
            </a:r>
            <a:r>
              <a:rPr lang="en-US" sz="2000" b="0" i="0" dirty="0" err="1">
                <a:solidFill>
                  <a:srgbClr val="333333"/>
                </a:solidFill>
                <a:effectLst/>
                <a:latin typeface="Siyam Rupali" panose="02000500000000020004" pitchFamily="2" charset="0"/>
              </a:rPr>
              <a:t>লায়</a:t>
            </a:r>
            <a:r>
              <a:rPr lang="as-IN" sz="2000" b="0" i="0" dirty="0">
                <a:solidFill>
                  <a:srgbClr val="333333"/>
                </a:solidFill>
                <a:effectLst/>
                <a:latin typeface="Siyam Rupali" panose="02000500000000020004" pitchFamily="2" charset="0"/>
              </a:rPr>
              <a:t> </a:t>
            </a:r>
            <a:r>
              <a:rPr lang="en-US" sz="2000" b="0" i="0" dirty="0" err="1">
                <a:solidFill>
                  <a:srgbClr val="333333"/>
                </a:solidFill>
                <a:effectLst/>
                <a:latin typeface="Siyam Rupali" panose="02000500000000020004" pitchFamily="2" charset="0"/>
              </a:rPr>
              <a:t>স্থায়ীভাবে</a:t>
            </a:r>
            <a:r>
              <a:rPr lang="as-IN" sz="2000" b="0" i="0" dirty="0">
                <a:solidFill>
                  <a:srgbClr val="333333"/>
                </a:solidFill>
                <a:effectLst/>
                <a:latin typeface="Siyam Rupali" panose="02000500000000020004" pitchFamily="2" charset="0"/>
              </a:rPr>
              <a:t> বসবাস শুরু করে তখন, থেকে এ পটভূমির সূচনা </a:t>
            </a:r>
            <a:r>
              <a:rPr lang="en-US" sz="2000" b="0" i="0" dirty="0" err="1">
                <a:solidFill>
                  <a:srgbClr val="333333"/>
                </a:solidFill>
                <a:effectLst/>
                <a:latin typeface="Siyam Rupali" panose="02000500000000020004" pitchFamily="2" charset="0"/>
              </a:rPr>
              <a:t>হয়</a:t>
            </a:r>
            <a:r>
              <a:rPr lang="as-IN" sz="2000" b="0" i="0" dirty="0">
                <a:solidFill>
                  <a:srgbClr val="333333"/>
                </a:solidFill>
                <a:effectLst/>
                <a:latin typeface="Siyam Rupali" panose="02000500000000020004" pitchFamily="2" charset="0"/>
              </a:rPr>
              <a:t> বললে বেশি বলা হবে না। বাংলার মুগল শাসকগণ ইস্ট ই</a:t>
            </a:r>
            <a:r>
              <a:rPr lang="en-US" sz="2000" b="0" i="0" dirty="0" err="1">
                <a:solidFill>
                  <a:srgbClr val="333333"/>
                </a:solidFill>
                <a:effectLst/>
                <a:latin typeface="Siyam Rupali" panose="02000500000000020004" pitchFamily="2" charset="0"/>
              </a:rPr>
              <a:t>ন্ডিয়া</a:t>
            </a:r>
            <a:r>
              <a:rPr lang="as-IN" sz="2000" b="0" i="0" dirty="0">
                <a:solidFill>
                  <a:srgbClr val="333333"/>
                </a:solidFill>
                <a:effectLst/>
                <a:latin typeface="Siyam Rupali" panose="02000500000000020004" pitchFamily="2" charset="0"/>
              </a:rPr>
              <a:t> কোম্পানিকে বাং</a:t>
            </a:r>
            <a:r>
              <a:rPr lang="en-US" sz="2000" b="0" i="0" dirty="0" err="1">
                <a:solidFill>
                  <a:srgbClr val="333333"/>
                </a:solidFill>
                <a:effectLst/>
                <a:latin typeface="Siyam Rupali" panose="02000500000000020004" pitchFamily="2" charset="0"/>
              </a:rPr>
              <a:t>লায়</a:t>
            </a:r>
            <a:r>
              <a:rPr lang="as-IN" sz="2000" b="0" i="0" dirty="0">
                <a:solidFill>
                  <a:srgbClr val="333333"/>
                </a:solidFill>
                <a:effectLst/>
                <a:latin typeface="Siyam Rupali" panose="02000500000000020004" pitchFamily="2" charset="0"/>
              </a:rPr>
              <a:t> বসবাসের অনুমতি দেন এবং বছরে মাত্র তিন হাজার টাকা প্রদানের বিনি</a:t>
            </a:r>
            <a:r>
              <a:rPr lang="en-US" sz="2000" b="0" i="0" dirty="0" err="1">
                <a:solidFill>
                  <a:srgbClr val="333333"/>
                </a:solidFill>
                <a:effectLst/>
                <a:latin typeface="Siyam Rupali" panose="02000500000000020004" pitchFamily="2" charset="0"/>
              </a:rPr>
              <a:t>ময়ে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তারা শুল্কমুক্ত বাণিজ্য করার অধিকার </a:t>
            </a:r>
            <a:r>
              <a:rPr lang="en-US" sz="2000" b="0" i="0" dirty="0" err="1">
                <a:solidFill>
                  <a:srgbClr val="333333"/>
                </a:solidFill>
                <a:effectLst/>
                <a:latin typeface="Siyam Rupali" panose="02000500000000020004" pitchFamily="2" charset="0"/>
              </a:rPr>
              <a:t>পায়</a:t>
            </a:r>
            <a:r>
              <a:rPr lang="as-IN" sz="2000" b="0" i="0" dirty="0">
                <a:solidFill>
                  <a:srgbClr val="333333"/>
                </a:solidFill>
                <a:effectLst/>
                <a:latin typeface="Siyam Rupali" panose="02000500000000020004" pitchFamily="2" charset="0"/>
              </a:rPr>
              <a:t>। </a:t>
            </a:r>
            <a:r>
              <a:rPr lang="en-US" sz="2000" b="0" i="0" cap="small" dirty="0" err="1">
                <a:solidFill>
                  <a:srgbClr val="0C2B63"/>
                </a:solidFill>
                <a:effectLst/>
                <a:latin typeface="Siyam Rupali" panose="02000500000000020004" pitchFamily="2" charset="0"/>
              </a:rPr>
              <a:t>হুগিলী</a:t>
            </a:r>
            <a:r>
              <a:rPr lang="as-IN" sz="2000" b="0" i="0" dirty="0">
                <a:solidFill>
                  <a:srgbClr val="333333"/>
                </a:solidFill>
                <a:effectLst/>
                <a:latin typeface="Siyam Rupali" panose="02000500000000020004" pitchFamily="2" charset="0"/>
              </a:rPr>
              <a:t> ও কাসিমবাজারে বাণিজ্যকেন্দ্র গড়ে তোলার </a:t>
            </a:r>
            <a:r>
              <a:rPr lang="en-US" sz="2000" b="0" i="0" dirty="0" err="1">
                <a:solidFill>
                  <a:srgbClr val="333333"/>
                </a:solidFill>
                <a:effectLst/>
                <a:latin typeface="Siyam Rupali" panose="02000500000000020004" pitchFamily="2" charset="0"/>
              </a:rPr>
              <a:t>কয়ে</a:t>
            </a:r>
            <a:r>
              <a:rPr lang="as-IN" sz="2000" b="0" i="0" dirty="0">
                <a:solidFill>
                  <a:srgbClr val="333333"/>
                </a:solidFill>
                <a:effectLst/>
                <a:latin typeface="Siyam Rupali" panose="02000500000000020004" pitchFamily="2" charset="0"/>
              </a:rPr>
              <a:t>ক বছরের মধ্যেই আকারে এবং মূলধন নিয়োগে কোম্পানির ব্যবসা-বাণিজ্য দ্রুত বাড়তে থাকে। কিন্তু সপ্তদশ শতাব্দীর দ্বি</a:t>
            </a:r>
            <a:r>
              <a:rPr lang="en-US" sz="2000" b="0" i="0" dirty="0" err="1">
                <a:solidFill>
                  <a:srgbClr val="333333"/>
                </a:solidFill>
                <a:effectLst/>
                <a:latin typeface="Siyam Rupali" panose="02000500000000020004" pitchFamily="2" charset="0"/>
              </a:rPr>
              <a:t>তীয়া</a:t>
            </a:r>
            <a:r>
              <a:rPr lang="as-IN" sz="2000" b="0" i="0" dirty="0">
                <a:solidFill>
                  <a:srgbClr val="333333"/>
                </a:solidFill>
                <a:effectLst/>
                <a:latin typeface="Siyam Rupali" panose="02000500000000020004" pitchFamily="2" charset="0"/>
              </a:rPr>
              <a:t>র্ধে বাংলার অভ্যন্তরীণ বাণিজ্যে তাদের অনুপ্রবেশ বাংলার সুবাহদার </a:t>
            </a:r>
            <a:r>
              <a:rPr lang="en-US" sz="2000" b="0" i="0" cap="small" dirty="0" err="1">
                <a:solidFill>
                  <a:srgbClr val="0C2B63"/>
                </a:solidFill>
                <a:effectLst/>
                <a:latin typeface="Siyam Rupali" panose="02000500000000020004" pitchFamily="2" charset="0"/>
              </a:rPr>
              <a:t>শায়েস্তা</a:t>
            </a:r>
            <a:r>
              <a:rPr lang="as-IN" sz="2000" b="0" i="0" u="none" strike="noStrike" cap="small" dirty="0">
                <a:solidFill>
                  <a:srgbClr val="0563C1"/>
                </a:solidFill>
                <a:effectLst/>
                <a:latin typeface="Siyam Rupali" panose="02000500000000020004" pitchFamily="2" charset="0"/>
                <a:hlinkClick r:id="rId4" tooltip="শায়েস্তা খান">
                  <a:extLst>
                    <a:ext uri="{A12FA001-AC4F-418D-AE19-62706E023703}">
                      <ahyp:hlinkClr xmlns:ahyp="http://schemas.microsoft.com/office/drawing/2018/hyperlinkcolor" val="tx"/>
                    </a:ext>
                  </a:extLst>
                </a:hlinkClick>
              </a:rPr>
              <a:t> </a:t>
            </a:r>
            <a:r>
              <a:rPr lang="as-IN" sz="2000" b="0" i="0" u="none" strike="noStrike" cap="small" dirty="0">
                <a:solidFill>
                  <a:schemeClr val="tx1"/>
                </a:solidFill>
                <a:effectLst/>
                <a:latin typeface="Siyam Rupali" panose="02000500000000020004" pitchFamily="2" charset="0"/>
                <a:hlinkClick r:id="rId4" tooltip="শায়েস্তা খান">
                  <a:extLst>
                    <a:ext uri="{A12FA001-AC4F-418D-AE19-62706E023703}">
                      <ahyp:hlinkClr xmlns:ahyp="http://schemas.microsoft.com/office/drawing/2018/hyperlinkcolor" val="tx"/>
                    </a:ext>
                  </a:extLst>
                </a:hlinkClick>
              </a:rPr>
              <a:t>খান</a:t>
            </a:r>
            <a:r>
              <a:rPr lang="as-IN" sz="2000" b="0" i="0" dirty="0">
                <a:solidFill>
                  <a:srgbClr val="333333"/>
                </a:solidFill>
                <a:effectLst/>
                <a:latin typeface="Siyam Rupali" panose="02000500000000020004" pitchFamily="2" charset="0"/>
              </a:rPr>
              <a:t> ও ইংরেজদের মধ্যে দ্বন্দ্বের কারণ </a:t>
            </a:r>
            <a:r>
              <a:rPr lang="en-US" sz="2000" b="0" i="0" dirty="0" err="1">
                <a:solidFill>
                  <a:srgbClr val="333333"/>
                </a:solidFill>
                <a:effectLst/>
                <a:latin typeface="Siyam Rupali" panose="02000500000000020004" pitchFamily="2" charset="0"/>
              </a:rPr>
              <a:t>হয়ে</a:t>
            </a:r>
            <a:r>
              <a:rPr lang="en-US" sz="2000" b="0" i="0" dirty="0">
                <a:solidFill>
                  <a:srgbClr val="333333"/>
                </a:solidFill>
                <a:effectLst/>
                <a:latin typeface="Siyam Rupali" panose="02000500000000020004" pitchFamily="2" charset="0"/>
              </a:rPr>
              <a:t> </a:t>
            </a:r>
            <a:r>
              <a:rPr lang="en-US" sz="2000" b="0" i="0" dirty="0" err="1">
                <a:solidFill>
                  <a:srgbClr val="333333"/>
                </a:solidFill>
                <a:effectLst/>
                <a:latin typeface="Siyam Rupali" panose="02000500000000020004" pitchFamily="2" charset="0"/>
              </a:rPr>
              <a:t>দাঁড়ায়</a:t>
            </a:r>
            <a:r>
              <a:rPr lang="as-IN" sz="2000" b="0" i="0" dirty="0">
                <a:solidFill>
                  <a:srgbClr val="333333"/>
                </a:solidFill>
                <a:effectLst/>
                <a:latin typeface="Siyam Rupali" panose="02000500000000020004" pitchFamily="2" charset="0"/>
              </a:rPr>
              <a:t>। </a:t>
            </a:r>
            <a:r>
              <a:rPr lang="en-US" sz="2000" b="0" i="0" cap="small" dirty="0" err="1">
                <a:solidFill>
                  <a:srgbClr val="0C2B63"/>
                </a:solidFill>
                <a:effectLst/>
                <a:latin typeface="Siyam Rupali" panose="02000500000000020004" pitchFamily="2" charset="0"/>
              </a:rPr>
              <a:t>শায়েস্তা</a:t>
            </a:r>
            <a:r>
              <a:rPr lang="en-US" sz="2000" b="0" i="0" cap="small" dirty="0">
                <a:solidFill>
                  <a:srgbClr val="0C2B6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খান পরবর্তীসময়ে ইংরেজরা কল</a:t>
            </a:r>
            <a:r>
              <a:rPr lang="en-US" sz="2000" b="0" i="0" dirty="0" err="1">
                <a:solidFill>
                  <a:srgbClr val="333333"/>
                </a:solidFill>
                <a:effectLst/>
                <a:latin typeface="Siyam Rupali" panose="02000500000000020004" pitchFamily="2" charset="0"/>
              </a:rPr>
              <a:t>কাতায়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বসবাস করার অধিকার </a:t>
            </a:r>
            <a:r>
              <a:rPr lang="en-US" sz="2000" dirty="0" err="1">
                <a:solidFill>
                  <a:srgbClr val="333333"/>
                </a:solidFill>
                <a:latin typeface="Siyam Rupali" panose="02000500000000020004" pitchFamily="2" charset="0"/>
              </a:rPr>
              <a:t>পায়</a:t>
            </a:r>
            <a:r>
              <a:rPr lang="en-US" sz="2000" dirty="0">
                <a:solidFill>
                  <a:srgbClr val="333333"/>
                </a:solidFill>
                <a:latin typeface="Siyam Rupali" panose="02000500000000020004" pitchFamily="2" charset="0"/>
              </a:rPr>
              <a:t> </a:t>
            </a:r>
            <a:r>
              <a:rPr lang="as-IN" sz="2000" b="0" i="0" dirty="0">
                <a:solidFill>
                  <a:srgbClr val="333333"/>
                </a:solidFill>
                <a:effectLst/>
                <a:latin typeface="Siyam Rupali" panose="02000500000000020004" pitchFamily="2" charset="0"/>
              </a:rPr>
              <a:t>এবং কলকাতা, গোবিন্দপুর ও সুতানটি নামে তিনটি গ্রাম কিনে তারা প্রথম জমিদারি প্রতিষ্ঠিত করে। ইংরেজরা কলকা</a:t>
            </a:r>
            <a:r>
              <a:rPr lang="en-US" sz="2000" b="0" i="0" dirty="0" err="1">
                <a:solidFill>
                  <a:srgbClr val="333333"/>
                </a:solidFill>
                <a:effectLst/>
                <a:latin typeface="Siyam Rupali" panose="02000500000000020004" pitchFamily="2" charset="0"/>
              </a:rPr>
              <a:t>তায়</a:t>
            </a:r>
            <a:r>
              <a:rPr lang="en-US" sz="2000" b="0" i="0" dirty="0">
                <a:solidFill>
                  <a:srgbClr val="333333"/>
                </a:solidFill>
                <a:effectLst/>
                <a:latin typeface="Siyam Rupali" panose="02000500000000020004" pitchFamily="2" charset="0"/>
              </a:rPr>
              <a:t> </a:t>
            </a:r>
            <a:r>
              <a:rPr lang="as-IN" sz="2000" b="0" i="0" u="none" strike="noStrike" cap="small" dirty="0">
                <a:solidFill>
                  <a:schemeClr val="tx1"/>
                </a:solidFill>
                <a:effectLst/>
                <a:latin typeface="Siyam Rupali" panose="02000500000000020004" pitchFamily="2" charset="0"/>
                <a:hlinkClick r:id="rId5" tooltip="ফোর্ট উইলিয়ম">
                  <a:extLst>
                    <a:ext uri="{A12FA001-AC4F-418D-AE19-62706E023703}">
                      <ahyp:hlinkClr xmlns:ahyp="http://schemas.microsoft.com/office/drawing/2018/hyperlinkcolor" val="tx"/>
                    </a:ext>
                  </a:extLst>
                </a:hlinkClick>
              </a:rPr>
              <a:t>ফোর্ট উই</a:t>
            </a:r>
            <a:r>
              <a:rPr lang="en-US" sz="2000" b="0" i="0" u="none" strike="noStrike" cap="small" dirty="0" err="1">
                <a:solidFill>
                  <a:schemeClr val="tx1"/>
                </a:solidFill>
                <a:effectLst/>
                <a:latin typeface="Siyam Rupali" panose="02000500000000020004" pitchFamily="2" charset="0"/>
                <a:hlinkClick r:id="rId5" tooltip="ফোর্ট উইলিয়ম">
                  <a:extLst>
                    <a:ext uri="{A12FA001-AC4F-418D-AE19-62706E023703}">
                      <ahyp:hlinkClr xmlns:ahyp="http://schemas.microsoft.com/office/drawing/2018/hyperlinkcolor" val="tx"/>
                    </a:ext>
                  </a:extLst>
                </a:hlinkClick>
              </a:rPr>
              <a:t>লিয়া</a:t>
            </a:r>
            <a:r>
              <a:rPr lang="as-IN" sz="2000" b="0" i="0" u="none" strike="noStrike" cap="small" dirty="0">
                <a:solidFill>
                  <a:schemeClr val="tx1"/>
                </a:solidFill>
                <a:effectLst/>
                <a:latin typeface="Siyam Rupali" panose="02000500000000020004" pitchFamily="2" charset="0"/>
                <a:hlinkClick r:id="rId5" tooltip="ফোর্ট উইলিয়ম">
                  <a:extLst>
                    <a:ext uri="{A12FA001-AC4F-418D-AE19-62706E023703}">
                      <ahyp:hlinkClr xmlns:ahyp="http://schemas.microsoft.com/office/drawing/2018/hyperlinkcolor" val="tx"/>
                    </a:ext>
                  </a:extLst>
                </a:hlinkClick>
              </a:rPr>
              <a:t>ম</a:t>
            </a:r>
            <a:r>
              <a:rPr lang="as-IN" sz="2000" b="0" i="0" dirty="0">
                <a:solidFill>
                  <a:schemeClr val="tx1"/>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নামে একটি দুর্গও নির্মাণ করে।</a:t>
            </a:r>
          </a:p>
          <a:p>
            <a:pPr algn="l"/>
            <a:r>
              <a:rPr lang="as-IN" sz="2000" b="0" i="0" dirty="0">
                <a:solidFill>
                  <a:srgbClr val="333333"/>
                </a:solidFill>
                <a:effectLst/>
                <a:latin typeface="Siyam Rupali" panose="02000500000000020004" pitchFamily="2" charset="0"/>
              </a:rPr>
              <a:t>জমিদারি </a:t>
            </a:r>
            <a:r>
              <a:rPr lang="en-US" sz="2000" b="0" i="0" dirty="0" err="1">
                <a:solidFill>
                  <a:srgbClr val="333333"/>
                </a:solidFill>
                <a:effectLst/>
                <a:latin typeface="Siyam Rupali" panose="02000500000000020004" pitchFamily="2" charset="0"/>
              </a:rPr>
              <a:t>ক্রয়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ও ফোর্ট </a:t>
            </a:r>
            <a:r>
              <a:rPr lang="as-IN" sz="2000" b="0" i="0" u="sng" strike="noStrike" cap="small" dirty="0">
                <a:solidFill>
                  <a:schemeClr val="tx1"/>
                </a:solidFill>
                <a:effectLst/>
                <a:latin typeface="Siyam Rupali" panose="02000500000000020004" pitchFamily="2" charset="0"/>
              </a:rPr>
              <a:t>উই</a:t>
            </a:r>
            <a:r>
              <a:rPr lang="en-US" sz="2000" b="0" i="0" u="sng" strike="noStrike" cap="small" dirty="0" err="1">
                <a:solidFill>
                  <a:schemeClr val="tx1"/>
                </a:solidFill>
                <a:effectLst/>
                <a:latin typeface="Siyam Rupali" panose="02000500000000020004" pitchFamily="2" charset="0"/>
              </a:rPr>
              <a:t>লিয়া</a:t>
            </a:r>
            <a:r>
              <a:rPr lang="as-IN" sz="2000" b="0" i="0" u="sng" strike="noStrike" cap="small" dirty="0">
                <a:solidFill>
                  <a:schemeClr val="tx1"/>
                </a:solidFill>
                <a:effectLst/>
                <a:latin typeface="Siyam Rupali" panose="02000500000000020004" pitchFamily="2" charset="0"/>
              </a:rPr>
              <a:t>ম</a:t>
            </a:r>
            <a:r>
              <a:rPr lang="as-IN" sz="2000" b="0" i="0" u="sng" dirty="0">
                <a:solidFill>
                  <a:schemeClr val="tx1"/>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প্রতিষ্ঠা ইস্ট ই</a:t>
            </a:r>
            <a:r>
              <a:rPr lang="en-US" sz="2000" b="0" i="0" dirty="0" err="1">
                <a:solidFill>
                  <a:srgbClr val="333333"/>
                </a:solidFill>
                <a:effectLst/>
                <a:latin typeface="Siyam Rupali" panose="02000500000000020004" pitchFamily="2" charset="0"/>
              </a:rPr>
              <a:t>ন্ডিয়া</a:t>
            </a:r>
            <a:r>
              <a:rPr lang="as-IN" sz="2000" b="0" i="0" dirty="0">
                <a:solidFill>
                  <a:srgbClr val="333333"/>
                </a:solidFill>
                <a:effectLst/>
                <a:latin typeface="Siyam Rupali" panose="02000500000000020004" pitchFamily="2" charset="0"/>
              </a:rPr>
              <a:t> কোম্পানির জন্য খুবই সুবিধাজনক বলে প্রমাণিত </a:t>
            </a:r>
            <a:r>
              <a:rPr lang="en-US" sz="2000" b="0" i="0" dirty="0" err="1">
                <a:solidFill>
                  <a:srgbClr val="333333"/>
                </a:solidFill>
                <a:effectLst/>
                <a:latin typeface="Siyam Rupali" panose="02000500000000020004" pitchFamily="2" charset="0"/>
              </a:rPr>
              <a:t>হয়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এবং এগুলির মাধ্যমে যে </a:t>
            </a:r>
            <a:r>
              <a:rPr lang="en-US" sz="2000" b="0" i="0" dirty="0" err="1">
                <a:solidFill>
                  <a:srgbClr val="333333"/>
                </a:solidFill>
                <a:effectLst/>
                <a:latin typeface="Siyam Rupali" panose="02000500000000020004" pitchFamily="2" charset="0"/>
              </a:rPr>
              <a:t>কায়েমী</a:t>
            </a:r>
            <a:r>
              <a:rPr lang="as-IN" sz="2000" b="0" i="0" dirty="0">
                <a:solidFill>
                  <a:srgbClr val="333333"/>
                </a:solidFill>
                <a:effectLst/>
                <a:latin typeface="Siyam Rupali" panose="02000500000000020004" pitchFamily="2" charset="0"/>
              </a:rPr>
              <a:t> স্বার্থের জন্ম </a:t>
            </a:r>
            <a:r>
              <a:rPr lang="en-US" sz="2000" b="0" i="0" dirty="0" err="1">
                <a:solidFill>
                  <a:srgbClr val="333333"/>
                </a:solidFill>
                <a:effectLst/>
                <a:latin typeface="Siyam Rupali" panose="02000500000000020004" pitchFamily="2" charset="0"/>
              </a:rPr>
              <a:t>নেয়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তা কোম্পানিকে কলকাতার আশেপাশে আরও জমিদারি (৩৮ টি গ্রাম) কিনতে উৎসাহিত করে। ইতোমধ্যে বাণিজ্যিক সুবিধার অপব্যবহারের দরুণ বাংলার ন</a:t>
            </a:r>
            <a:r>
              <a:rPr lang="en-US" sz="2000" b="0" i="0" dirty="0" err="1">
                <a:solidFill>
                  <a:srgbClr val="333333"/>
                </a:solidFill>
                <a:effectLst/>
                <a:latin typeface="Siyam Rupali" panose="02000500000000020004" pitchFamily="2" charset="0"/>
              </a:rPr>
              <a:t>বা</a:t>
            </a:r>
            <a:r>
              <a:rPr lang="as-IN" sz="2000" b="0" i="0" dirty="0">
                <a:solidFill>
                  <a:srgbClr val="333333"/>
                </a:solidFill>
                <a:effectLst/>
                <a:latin typeface="Siyam Rupali" panose="02000500000000020004" pitchFamily="2" charset="0"/>
              </a:rPr>
              <a:t>বদের সঙ্গে তাদের সম্পর্কের দ্রুত অবনতি ঘটে। কলকাতার কোম্পানি কর্তৃপক্ষ এ সকল অ</a:t>
            </a:r>
            <a:r>
              <a:rPr lang="en-US" sz="2000" b="0" i="0" dirty="0" err="1">
                <a:solidFill>
                  <a:srgbClr val="333333"/>
                </a:solidFill>
                <a:effectLst/>
                <a:latin typeface="Siyam Rupali" panose="02000500000000020004" pitchFamily="2" charset="0"/>
              </a:rPr>
              <a:t>ন্যায়</a:t>
            </a:r>
            <a:r>
              <a:rPr lang="en-US" sz="2000" b="0" i="0" dirty="0">
                <a:solidFill>
                  <a:srgbClr val="333333"/>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কাজ বন্ধের জন্য পরিচালক সভার নির্দেশাবলির প্রতি কোন গুরুত্বই দিচ্ছিল না এবং </a:t>
            </a:r>
            <a:r>
              <a:rPr lang="as-IN" sz="2000" b="0" i="0" u="none" strike="noStrike" cap="small" dirty="0">
                <a:solidFill>
                  <a:schemeClr val="tx1"/>
                </a:solidFill>
                <a:effectLst/>
                <a:latin typeface="Siyam Rupali" panose="02000500000000020004" pitchFamily="2" charset="0"/>
                <a:hlinkClick r:id="rId6" tooltip="দস্তক">
                  <a:extLst>
                    <a:ext uri="{A12FA001-AC4F-418D-AE19-62706E023703}">
                      <ahyp:hlinkClr xmlns:ahyp="http://schemas.microsoft.com/office/drawing/2018/hyperlinkcolor" val="tx"/>
                    </a:ext>
                  </a:extLst>
                </a:hlinkClick>
              </a:rPr>
              <a:t>দস্তক</a:t>
            </a:r>
            <a:r>
              <a:rPr lang="as-IN" sz="2000" b="0" i="0" dirty="0">
                <a:solidFill>
                  <a:schemeClr val="tx1"/>
                </a:solidFill>
                <a:effectLst/>
                <a:latin typeface="Siyam Rupali" panose="02000500000000020004" pitchFamily="2" charset="0"/>
              </a:rPr>
              <a:t> </a:t>
            </a:r>
            <a:r>
              <a:rPr lang="as-IN" sz="2000" b="0" i="0" dirty="0">
                <a:solidFill>
                  <a:srgbClr val="333333"/>
                </a:solidFill>
                <a:effectLst/>
                <a:latin typeface="Siyam Rupali" panose="02000500000000020004" pitchFamily="2" charset="0"/>
              </a:rPr>
              <a:t>এর সুবিধাদি আমদানি রপ্তানি বাণিজ্য ক্ষেত্রের বাইরে অভ্যন্তরীণ বাণিজ্যেও অবৈধভাবে তারা ব্যবহার করতে থাকে। একই সঙ্গে কোম্পানির কর্মচারীগণ বাণিজ্যের ছাড়পত্র তাদের ব্যক্তিগত ব্যবসার ক্ষেত্রে ব্যবহার শুরু করে।</a:t>
            </a:r>
          </a:p>
        </p:txBody>
      </p:sp>
    </p:spTree>
    <p:extLst>
      <p:ext uri="{BB962C8B-B14F-4D97-AF65-F5344CB8AC3E}">
        <p14:creationId xmlns:p14="http://schemas.microsoft.com/office/powerpoint/2010/main" val="761473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DE103D-9A53-4495-BF4C-66804F109935}"/>
              </a:ext>
            </a:extLst>
          </p:cNvPr>
          <p:cNvGrpSpPr/>
          <p:nvPr/>
        </p:nvGrpSpPr>
        <p:grpSpPr>
          <a:xfrm>
            <a:off x="0" y="-1"/>
            <a:ext cx="12192000" cy="6858000"/>
            <a:chOff x="98474" y="-1"/>
            <a:chExt cx="12192000" cy="6858000"/>
          </a:xfrm>
        </p:grpSpPr>
        <p:pic>
          <p:nvPicPr>
            <p:cNvPr id="3" name="Picture 2">
              <a:extLst>
                <a:ext uri="{FF2B5EF4-FFF2-40B4-BE49-F238E27FC236}">
                  <a16:creationId xmlns:a16="http://schemas.microsoft.com/office/drawing/2014/main" id="{8F4DDC44-DAE5-40FA-B233-F6BF171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1"/>
              <a:ext cx="12192000" cy="6858000"/>
            </a:xfrm>
            <a:prstGeom prst="rect">
              <a:avLst/>
            </a:prstGeom>
          </p:spPr>
        </p:pic>
        <p:sp>
          <p:nvSpPr>
            <p:cNvPr id="7" name="Rectangle 6">
              <a:extLst>
                <a:ext uri="{FF2B5EF4-FFF2-40B4-BE49-F238E27FC236}">
                  <a16:creationId xmlns:a16="http://schemas.microsoft.com/office/drawing/2014/main" id="{9C38BECC-95D6-4FCA-B312-A8E4AEFC06EB}"/>
                </a:ext>
              </a:extLst>
            </p:cNvPr>
            <p:cNvSpPr/>
            <p:nvPr/>
          </p:nvSpPr>
          <p:spPr>
            <a:xfrm>
              <a:off x="1448972" y="534572"/>
              <a:ext cx="9692640" cy="589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a:extLst>
                <a:ext uri="{FF2B5EF4-FFF2-40B4-BE49-F238E27FC236}">
                  <a16:creationId xmlns:a16="http://schemas.microsoft.com/office/drawing/2014/main" id="{9DBCF499-9575-4822-8EC6-2A3D2ADA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249701"/>
              <a:ext cx="11521439" cy="6358597"/>
            </a:xfrm>
            <a:prstGeom prst="rect">
              <a:avLst/>
            </a:prstGeom>
          </p:spPr>
        </p:pic>
      </p:grpSp>
      <p:sp>
        <p:nvSpPr>
          <p:cNvPr id="2" name="Rectangle: Rounded Corners 1">
            <a:extLst>
              <a:ext uri="{FF2B5EF4-FFF2-40B4-BE49-F238E27FC236}">
                <a16:creationId xmlns:a16="http://schemas.microsoft.com/office/drawing/2014/main" id="{7059B502-AE3E-4453-96B4-D4501F0744E7}"/>
              </a:ext>
            </a:extLst>
          </p:cNvPr>
          <p:cNvSpPr/>
          <p:nvPr/>
        </p:nvSpPr>
        <p:spPr>
          <a:xfrm>
            <a:off x="916742" y="664699"/>
            <a:ext cx="10126396" cy="5243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rgbClr val="333333"/>
                </a:solidFill>
                <a:latin typeface="Siyam Rupali" panose="02000500000000020004" pitchFamily="2" charset="0"/>
              </a:rPr>
              <a:t>কোম্পানি আরও অধিক সুযোগ-সুবিধা আ</a:t>
            </a:r>
            <a:r>
              <a:rPr lang="en-US" sz="2400" dirty="0" err="1">
                <a:solidFill>
                  <a:srgbClr val="333333"/>
                </a:solidFill>
                <a:latin typeface="Siyam Rupali" panose="02000500000000020004" pitchFamily="2" charset="0"/>
              </a:rPr>
              <a:t>দায়ের</a:t>
            </a:r>
            <a:r>
              <a:rPr lang="as-IN" sz="2400" dirty="0">
                <a:solidFill>
                  <a:srgbClr val="333333"/>
                </a:solidFill>
                <a:latin typeface="Siyam Rupali" panose="02000500000000020004" pitchFamily="2" charset="0"/>
              </a:rPr>
              <a:t> প্রচে</a:t>
            </a:r>
            <a:r>
              <a:rPr lang="en-US" sz="2400" dirty="0" err="1">
                <a:solidFill>
                  <a:srgbClr val="333333"/>
                </a:solidFill>
                <a:latin typeface="Siyam Rupali" panose="02000500000000020004" pitchFamily="2" charset="0"/>
              </a:rPr>
              <a:t>ষ্টায়</a:t>
            </a:r>
            <a:r>
              <a:rPr lang="en-US" sz="2400" dirty="0">
                <a:solidFill>
                  <a:srgbClr val="333333"/>
                </a:solidFill>
                <a:latin typeface="Siyam Rupali" panose="02000500000000020004" pitchFamily="2" charset="0"/>
              </a:rPr>
              <a:t> </a:t>
            </a:r>
            <a:r>
              <a:rPr lang="as-IN" sz="2400" dirty="0">
                <a:solidFill>
                  <a:srgbClr val="333333"/>
                </a:solidFill>
                <a:latin typeface="Siyam Rupali" panose="02000500000000020004" pitchFamily="2" charset="0"/>
              </a:rPr>
              <a:t>মুগল সম্রাট </a:t>
            </a:r>
            <a:r>
              <a:rPr lang="as-IN" sz="2400" cap="small" dirty="0">
                <a:solidFill>
                  <a:schemeClr val="tx1"/>
                </a:solidFill>
                <a:latin typeface="Siyam Rupali" panose="02000500000000020004" pitchFamily="2" charset="0"/>
                <a:hlinkClick r:id="rId4" tooltip="ফররুখ সিয়ার">
                  <a:extLst>
                    <a:ext uri="{A12FA001-AC4F-418D-AE19-62706E023703}">
                      <ahyp:hlinkClr xmlns:ahyp="http://schemas.microsoft.com/office/drawing/2018/hyperlinkcolor" val="tx"/>
                    </a:ext>
                  </a:extLst>
                </a:hlinkClick>
              </a:rPr>
              <a:t>ফররুখ</a:t>
            </a:r>
            <a:r>
              <a:rPr lang="as-IN" sz="2400" cap="small" dirty="0">
                <a:solidFill>
                  <a:srgbClr val="0563C1"/>
                </a:solidFill>
                <a:latin typeface="Siyam Rupali" panose="02000500000000020004" pitchFamily="2" charset="0"/>
                <a:hlinkClick r:id="rId4" tooltip="ফররুখ সিয়ার">
                  <a:extLst>
                    <a:ext uri="{A12FA001-AC4F-418D-AE19-62706E023703}">
                      <ahyp:hlinkClr xmlns:ahyp="http://schemas.microsoft.com/office/drawing/2018/hyperlinkcolor" val="tx"/>
                    </a:ext>
                  </a:extLst>
                </a:hlinkClick>
              </a:rPr>
              <a:t> </a:t>
            </a:r>
            <a:r>
              <a:rPr lang="en-US" sz="2400" cap="small" dirty="0" err="1">
                <a:solidFill>
                  <a:srgbClr val="0C2B63"/>
                </a:solidFill>
                <a:latin typeface="Siyam Rupali" panose="02000500000000020004" pitchFamily="2" charset="0"/>
              </a:rPr>
              <a:t>শিয়ার</a:t>
            </a:r>
            <a:r>
              <a:rPr lang="en-US" sz="2400" cap="small" dirty="0">
                <a:solidFill>
                  <a:srgbClr val="0C2B63"/>
                </a:solidFill>
                <a:latin typeface="Siyam Rupali" panose="02000500000000020004" pitchFamily="2" charset="0"/>
              </a:rPr>
              <a:t> </a:t>
            </a:r>
            <a:r>
              <a:rPr lang="as-IN" sz="2400" dirty="0">
                <a:solidFill>
                  <a:srgbClr val="333333"/>
                </a:solidFill>
                <a:latin typeface="Siyam Rupali" panose="02000500000000020004" pitchFamily="2" charset="0"/>
              </a:rPr>
              <a:t>এর নিকট ধর্ণা </a:t>
            </a:r>
            <a:r>
              <a:rPr lang="en-US" sz="2400" dirty="0" err="1">
                <a:solidFill>
                  <a:srgbClr val="333333"/>
                </a:solidFill>
                <a:latin typeface="Siyam Rupali" panose="02000500000000020004" pitchFamily="2" charset="0"/>
              </a:rPr>
              <a:t>দেয়</a:t>
            </a:r>
            <a:r>
              <a:rPr lang="as-IN" sz="2400" dirty="0">
                <a:solidFill>
                  <a:srgbClr val="333333"/>
                </a:solidFill>
                <a:latin typeface="Siyam Rupali" panose="02000500000000020004" pitchFamily="2" charset="0"/>
              </a:rPr>
              <a:t>। তিনি এক </a:t>
            </a:r>
            <a:r>
              <a:rPr lang="as-IN" sz="2400" cap="small" dirty="0">
                <a:solidFill>
                  <a:schemeClr val="tx1"/>
                </a:solidFill>
                <a:latin typeface="Siyam Rupali" panose="02000500000000020004" pitchFamily="2" charset="0"/>
                <a:hlinkClick r:id="rId5" tooltip="ফরমান">
                  <a:extLst>
                    <a:ext uri="{A12FA001-AC4F-418D-AE19-62706E023703}">
                      <ahyp:hlinkClr xmlns:ahyp="http://schemas.microsoft.com/office/drawing/2018/hyperlinkcolor" val="tx"/>
                    </a:ext>
                  </a:extLst>
                </a:hlinkClick>
              </a:rPr>
              <a:t>ফরমান</a:t>
            </a:r>
            <a:r>
              <a:rPr lang="as-IN" sz="2400" dirty="0">
                <a:solidFill>
                  <a:srgbClr val="333333"/>
                </a:solidFill>
                <a:latin typeface="Siyam Rupali" panose="02000500000000020004" pitchFamily="2" charset="0"/>
              </a:rPr>
              <a:t> এর মাধ্যমে (১৭১৭) ইংরেজ ইস্ট</a:t>
            </a:r>
            <a:r>
              <a:rPr lang="en-US" sz="2400" dirty="0">
                <a:solidFill>
                  <a:srgbClr val="333333"/>
                </a:solidFill>
                <a:latin typeface="Siyam Rupali" panose="02000500000000020004" pitchFamily="2" charset="0"/>
              </a:rPr>
              <a:t> </a:t>
            </a:r>
            <a:r>
              <a:rPr lang="en-US" sz="2400" dirty="0" err="1">
                <a:solidFill>
                  <a:srgbClr val="333333"/>
                </a:solidFill>
                <a:latin typeface="Siyam Rupali" panose="02000500000000020004" pitchFamily="2" charset="0"/>
              </a:rPr>
              <a:t>ইন্ডিয়া</a:t>
            </a:r>
            <a:r>
              <a:rPr lang="as-IN" sz="2400" dirty="0">
                <a:solidFill>
                  <a:srgbClr val="333333"/>
                </a:solidFill>
                <a:latin typeface="Siyam Rupali" panose="02000500000000020004" pitchFamily="2" charset="0"/>
              </a:rPr>
              <a:t> কোম্পানিকে কিছু গুরুত্বপূর্ণ সুবিধা প্রদান করেন। এ সকল সুবিধার মধ্যে ছিল শুল্কমুক্ত বাণিজ্য, কলকা</a:t>
            </a:r>
            <a:r>
              <a:rPr lang="en-US" sz="2400" dirty="0" err="1">
                <a:solidFill>
                  <a:srgbClr val="333333"/>
                </a:solidFill>
                <a:latin typeface="Siyam Rupali" panose="02000500000000020004" pitchFamily="2" charset="0"/>
              </a:rPr>
              <a:t>্তায়</a:t>
            </a:r>
            <a:r>
              <a:rPr lang="en-US" sz="2400" dirty="0">
                <a:solidFill>
                  <a:srgbClr val="333333"/>
                </a:solidFill>
                <a:latin typeface="Siyam Rupali" panose="02000500000000020004" pitchFamily="2" charset="0"/>
              </a:rPr>
              <a:t> </a:t>
            </a:r>
            <a:r>
              <a:rPr lang="as-IN" sz="2400" dirty="0">
                <a:solidFill>
                  <a:srgbClr val="333333"/>
                </a:solidFill>
                <a:latin typeface="Siyam Rupali" panose="02000500000000020004" pitchFamily="2" charset="0"/>
              </a:rPr>
              <a:t>টাকশাল স্থাপন এবং কিছু শর্ত সাপেক্ষে ৩৮টি গ্রাম </a:t>
            </a:r>
            <a:r>
              <a:rPr lang="en-US" sz="2400" dirty="0" err="1">
                <a:solidFill>
                  <a:srgbClr val="333333"/>
                </a:solidFill>
                <a:latin typeface="Siyam Rupali" panose="02000500000000020004" pitchFamily="2" charset="0"/>
              </a:rPr>
              <a:t>ক্রয়</a:t>
            </a:r>
            <a:r>
              <a:rPr lang="en-US" sz="2400" dirty="0">
                <a:solidFill>
                  <a:srgbClr val="333333"/>
                </a:solidFill>
                <a:latin typeface="Siyam Rupali" panose="02000500000000020004" pitchFamily="2" charset="0"/>
              </a:rPr>
              <a:t> </a:t>
            </a:r>
            <a:r>
              <a:rPr lang="as-IN" sz="2400" dirty="0">
                <a:solidFill>
                  <a:srgbClr val="333333"/>
                </a:solidFill>
                <a:latin typeface="Siyam Rupali" panose="02000500000000020004" pitchFamily="2" charset="0"/>
              </a:rPr>
              <a:t>করার অধিকার। যেহেতু অন্যান্য ব্যব</a:t>
            </a:r>
            <a:r>
              <a:rPr lang="en-US" sz="2400" dirty="0" err="1">
                <a:solidFill>
                  <a:srgbClr val="333333"/>
                </a:solidFill>
                <a:latin typeface="Siyam Rupali" panose="02000500000000020004" pitchFamily="2" charset="0"/>
              </a:rPr>
              <a:t>সায়ী</a:t>
            </a:r>
            <a:r>
              <a:rPr lang="as-IN" sz="2400" dirty="0">
                <a:solidFill>
                  <a:srgbClr val="333333"/>
                </a:solidFill>
                <a:latin typeface="Siyam Rupali" panose="02000500000000020004" pitchFamily="2" charset="0"/>
              </a:rPr>
              <a:t>দের নির্দিষ্ট হারে শুল্ক দিতে হতো, আর </a:t>
            </a:r>
            <a:r>
              <a:rPr lang="as-IN" sz="2400" cap="small" dirty="0">
                <a:solidFill>
                  <a:schemeClr val="tx1"/>
                </a:solidFill>
                <a:latin typeface="Siyam Rupali" panose="02000500000000020004" pitchFamily="2" charset="0"/>
                <a:hlinkClick r:id="rId6" tooltip="ইংরেজ">
                  <a:extLst>
                    <a:ext uri="{A12FA001-AC4F-418D-AE19-62706E023703}">
                      <ahyp:hlinkClr xmlns:ahyp="http://schemas.microsoft.com/office/drawing/2018/hyperlinkcolor" val="tx"/>
                    </a:ext>
                  </a:extLst>
                </a:hlinkClick>
              </a:rPr>
              <a:t>ইংরেজ</a:t>
            </a:r>
            <a:r>
              <a:rPr lang="as-IN" sz="2400" dirty="0">
                <a:solidFill>
                  <a:srgbClr val="333333"/>
                </a:solidFill>
                <a:latin typeface="Siyam Rupali" panose="02000500000000020004" pitchFamily="2" charset="0"/>
              </a:rPr>
              <a:t> ও তাদের সহযোগীরা শুল্কমুক্ত বাণিজ্য করত, তাই স্থা</a:t>
            </a:r>
            <a:r>
              <a:rPr lang="en-US" sz="2400" dirty="0" err="1">
                <a:solidFill>
                  <a:srgbClr val="333333"/>
                </a:solidFill>
                <a:latin typeface="Siyam Rupali" panose="02000500000000020004" pitchFamily="2" charset="0"/>
              </a:rPr>
              <a:t>নীয়</a:t>
            </a:r>
            <a:r>
              <a:rPr lang="as-IN" sz="2400" dirty="0">
                <a:solidFill>
                  <a:srgbClr val="333333"/>
                </a:solidFill>
                <a:latin typeface="Siyam Rupali" panose="02000500000000020004" pitchFamily="2" charset="0"/>
              </a:rPr>
              <a:t> ব্যব</a:t>
            </a:r>
            <a:r>
              <a:rPr lang="en-US" sz="2400" dirty="0" err="1">
                <a:solidFill>
                  <a:srgbClr val="333333"/>
                </a:solidFill>
                <a:latin typeface="Siyam Rupali" panose="02000500000000020004" pitchFamily="2" charset="0"/>
              </a:rPr>
              <a:t>সায়ী</a:t>
            </a:r>
            <a:r>
              <a:rPr lang="as-IN" sz="2400" dirty="0">
                <a:solidFill>
                  <a:srgbClr val="333333"/>
                </a:solidFill>
                <a:latin typeface="Siyam Rupali" panose="02000500000000020004" pitchFamily="2" charset="0"/>
              </a:rPr>
              <a:t>দের অভ্যন্তরীণ বাণিজ্য থেকে উৎখাত হ</a:t>
            </a:r>
            <a:r>
              <a:rPr lang="en-US" sz="2400" dirty="0" err="1">
                <a:solidFill>
                  <a:srgbClr val="333333"/>
                </a:solidFill>
                <a:latin typeface="Siyam Rupali" panose="02000500000000020004" pitchFamily="2" charset="0"/>
              </a:rPr>
              <a:t>ওয়া</a:t>
            </a:r>
            <a:r>
              <a:rPr lang="as-IN" sz="2400" dirty="0">
                <a:solidFill>
                  <a:srgbClr val="333333"/>
                </a:solidFill>
                <a:latin typeface="Siyam Rupali" panose="02000500000000020004" pitchFamily="2" charset="0"/>
              </a:rPr>
              <a:t>র </a:t>
            </a:r>
            <a:r>
              <a:rPr lang="en-US" sz="2400" dirty="0" err="1">
                <a:solidFill>
                  <a:srgbClr val="333333"/>
                </a:solidFill>
                <a:latin typeface="Siyam Rupali" panose="02000500000000020004" pitchFamily="2" charset="0"/>
              </a:rPr>
              <a:t>ভয়</a:t>
            </a:r>
            <a:r>
              <a:rPr lang="as-IN" sz="2400" dirty="0">
                <a:solidFill>
                  <a:srgbClr val="333333"/>
                </a:solidFill>
                <a:latin typeface="Siyam Rupali" panose="02000500000000020004" pitchFamily="2" charset="0"/>
              </a:rPr>
              <a:t> দেখা </a:t>
            </a:r>
            <a:r>
              <a:rPr lang="en-US" sz="2400" dirty="0" err="1">
                <a:solidFill>
                  <a:srgbClr val="333333"/>
                </a:solidFill>
                <a:latin typeface="Siyam Rupali" panose="02000500000000020004" pitchFamily="2" charset="0"/>
              </a:rPr>
              <a:t>দেয়</a:t>
            </a:r>
            <a:r>
              <a:rPr lang="as-IN" sz="2400" dirty="0">
                <a:solidFill>
                  <a:srgbClr val="333333"/>
                </a:solidFill>
                <a:latin typeface="Siyam Rupali" panose="02000500000000020004" pitchFamily="2" charset="0"/>
              </a:rPr>
              <a:t>। নওয়াব </a:t>
            </a:r>
            <a:r>
              <a:rPr lang="as-IN" sz="2400" cap="small" dirty="0">
                <a:solidFill>
                  <a:schemeClr val="tx1"/>
                </a:solidFill>
                <a:latin typeface="Siyam Rupali" panose="02000500000000020004" pitchFamily="2" charset="0"/>
                <a:hlinkClick r:id="rId7" tooltip="মুর্শিদকুলী খান">
                  <a:extLst>
                    <a:ext uri="{A12FA001-AC4F-418D-AE19-62706E023703}">
                      <ahyp:hlinkClr xmlns:ahyp="http://schemas.microsoft.com/office/drawing/2018/hyperlinkcolor" val="tx"/>
                    </a:ext>
                  </a:extLst>
                </a:hlinkClick>
              </a:rPr>
              <a:t>মুর্শিদকুলী খান</a:t>
            </a:r>
            <a:r>
              <a:rPr lang="as-IN" sz="2400" dirty="0">
                <a:solidFill>
                  <a:schemeClr val="tx1"/>
                </a:solidFill>
                <a:latin typeface="Siyam Rupali" panose="02000500000000020004" pitchFamily="2" charset="0"/>
              </a:rPr>
              <a:t> </a:t>
            </a:r>
            <a:r>
              <a:rPr lang="as-IN" sz="2400" dirty="0">
                <a:solidFill>
                  <a:srgbClr val="333333"/>
                </a:solidFill>
                <a:latin typeface="Siyam Rupali" panose="02000500000000020004" pitchFamily="2" charset="0"/>
              </a:rPr>
              <a:t>ফরমানের বাস্ত</a:t>
            </a:r>
            <a:r>
              <a:rPr lang="en-US" sz="2400" dirty="0" err="1">
                <a:solidFill>
                  <a:srgbClr val="333333"/>
                </a:solidFill>
                <a:latin typeface="Siyam Rupali" panose="02000500000000020004" pitchFamily="2" charset="0"/>
              </a:rPr>
              <a:t>বায়</a:t>
            </a:r>
            <a:r>
              <a:rPr lang="as-IN" sz="2400" dirty="0">
                <a:solidFill>
                  <a:srgbClr val="333333"/>
                </a:solidFill>
                <a:latin typeface="Siyam Rupali" panose="02000500000000020004" pitchFamily="2" charset="0"/>
              </a:rPr>
              <a:t>নে বাধা দেন। তিনি অনুভব করেন যে, কোম্পানির আমদানি-রপ্তানি বাণিজ্য বহুগুণে বৃদ্ধি পেলেও এ ব্যব</a:t>
            </a:r>
            <a:r>
              <a:rPr lang="en-US" sz="2400" dirty="0" err="1">
                <a:solidFill>
                  <a:srgbClr val="333333"/>
                </a:solidFill>
                <a:latin typeface="Siyam Rupali" panose="02000500000000020004" pitchFamily="2" charset="0"/>
              </a:rPr>
              <a:t>স্থায়</a:t>
            </a:r>
            <a:r>
              <a:rPr lang="en-US" sz="2400" dirty="0">
                <a:solidFill>
                  <a:srgbClr val="333333"/>
                </a:solidFill>
                <a:latin typeface="Siyam Rupali" panose="02000500000000020004" pitchFamily="2" charset="0"/>
              </a:rPr>
              <a:t> </a:t>
            </a:r>
            <a:r>
              <a:rPr lang="as-IN" sz="2400" dirty="0">
                <a:solidFill>
                  <a:srgbClr val="333333"/>
                </a:solidFill>
                <a:latin typeface="Siyam Rupali" panose="02000500000000020004" pitchFamily="2" charset="0"/>
              </a:rPr>
              <a:t>কোম্পানি নামমাত্র বার্ষিক তিন হাজার টাকা সরকারকে দিবে এবং কোম্পানির এ বিশেষ সুবিধার ফলে সরকার তার আইনানুগ বাণিজ্য শুল্ক ও টাকশালের উপর প্রাপ্য কর থেকে বঞ্চিত হবে।</a:t>
            </a:r>
          </a:p>
        </p:txBody>
      </p:sp>
    </p:spTree>
    <p:extLst>
      <p:ext uri="{BB962C8B-B14F-4D97-AF65-F5344CB8AC3E}">
        <p14:creationId xmlns:p14="http://schemas.microsoft.com/office/powerpoint/2010/main" val="3165754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2431</Words>
  <Application>Microsoft Office PowerPoint</Application>
  <PresentationFormat>Widescreen</PresentationFormat>
  <Paragraphs>48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NikoshBAN</vt:lpstr>
      <vt:lpstr>Siyam Rupali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JML</dc:creator>
  <cp:lastModifiedBy>Abu Jamal</cp:lastModifiedBy>
  <cp:revision>94</cp:revision>
  <dcterms:created xsi:type="dcterms:W3CDTF">2020-07-06T10:41:20Z</dcterms:created>
  <dcterms:modified xsi:type="dcterms:W3CDTF">2021-07-08T13:58:20Z</dcterms:modified>
</cp:coreProperties>
</file>