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287" r:id="rId9"/>
    <p:sldId id="262" r:id="rId10"/>
    <p:sldId id="268" r:id="rId11"/>
    <p:sldId id="265" r:id="rId12"/>
    <p:sldId id="294" r:id="rId13"/>
    <p:sldId id="266" r:id="rId14"/>
    <p:sldId id="264" r:id="rId15"/>
    <p:sldId id="291" r:id="rId16"/>
    <p:sldId id="283" r:id="rId17"/>
    <p:sldId id="290" r:id="rId18"/>
    <p:sldId id="267" r:id="rId19"/>
    <p:sldId id="269" r:id="rId20"/>
    <p:sldId id="270" r:id="rId21"/>
    <p:sldId id="271" r:id="rId22"/>
    <p:sldId id="304" r:id="rId23"/>
    <p:sldId id="273" r:id="rId24"/>
    <p:sldId id="305" r:id="rId25"/>
    <p:sldId id="293" r:id="rId26"/>
    <p:sldId id="306" r:id="rId27"/>
    <p:sldId id="309" r:id="rId28"/>
    <p:sldId id="272" r:id="rId29"/>
    <p:sldId id="30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000066"/>
    <a:srgbClr val="660066"/>
    <a:srgbClr val="660033"/>
    <a:srgbClr val="336600"/>
    <a:srgbClr val="00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9" autoAdjust="0"/>
    <p:restoredTop sz="94660"/>
  </p:normalViewPr>
  <p:slideViewPr>
    <p:cSldViewPr>
      <p:cViewPr>
        <p:scale>
          <a:sx n="69" d="100"/>
          <a:sy n="69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BB8-6C72-48E7-BCC8-26EC1CF43E47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88-52A5-4876-A2BA-0A1C3CEE838A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8E39-75C0-4694-94FD-CCF1C476120A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F32-E7F7-4ED8-8E7A-78B36DCBFB23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9C7D-C2AF-49B6-8EF6-89051B5D145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FB58-3B61-44B2-894C-5A1F39557294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611528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0"/>
            <a:ext cx="25146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5486400" y="304800"/>
            <a:ext cx="2667000" cy="304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3429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‘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আখিরাত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’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শব্দের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অর্থ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72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সংক্ষেপে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আখিরাতের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পরিচয়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বল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।  </a:t>
            </a:r>
            <a:endParaRPr lang="en-US" sz="4400" b="1" dirty="0">
              <a:solidFill>
                <a:srgbClr val="33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514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733800"/>
            <a:ext cx="6629400" cy="1066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ounded Rectangle 15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/>
              </a:rPr>
              <a:t>আখিরাতে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বিশ্বাসের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গুরুত্ব</a:t>
            </a:r>
            <a:r>
              <a:rPr lang="en-US" sz="5400" b="1" dirty="0" smtClean="0">
                <a:latin typeface="NikoshBAN"/>
              </a:rPr>
              <a:t> </a:t>
            </a:r>
            <a:endParaRPr lang="en-US" sz="5400" b="1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19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আখিরাতে 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বিশ্বাস করলে মানুষ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মুমিন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মুত্তাকি</a:t>
            </a:r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হতে পারে না।</a:t>
            </a:r>
            <a:endParaRPr lang="en-US" sz="40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 সম্পর্কে মহান আল্লাহ বলেন-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76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 তারা 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মুত্তাকিগণ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আখিরাতের ওপর দৃঢ় বিশ্বাস রাখে। </a:t>
            </a:r>
            <a:endParaRPr lang="en-US" sz="40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আয়াত-৪)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পরকালীন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জীবনের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সফলতা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জান্নাত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লাভ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জন্যও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আখিরাতের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প্রতি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বিশ্বাস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স্থাপন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করতে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হবে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আখিরাতে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বিশ্বাস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না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করলে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মানুষ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সত্যপথ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দূরে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সরে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যায়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পথভ্রষ্ট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হয়ে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পড়বে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তায়ালা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বলেন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----- </a:t>
            </a:r>
            <a:endParaRPr lang="en-US" sz="32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8" name="Picture 7" descr="20210328_17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14048" y="-1199448"/>
            <a:ext cx="1715904" cy="91440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42672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কেউ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তাঁর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ফেরেশতাগণ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তাঁর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কিতাবসমুহ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তাঁর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রাসূলগ্ণ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এবং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আখিরাত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দিবসের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প্রতি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অবিশ্বাস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করলে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তো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ভীষণভাবে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পথভ্রষ্ট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হয়ে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পড়বে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”।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                                                      (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সূরা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আন-নিসা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আয়াত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১৩৬) </a:t>
            </a:r>
            <a:endParaRPr lang="en-US" sz="2400" b="1" dirty="0">
              <a:solidFill>
                <a:srgbClr val="00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38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48006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077" y="76200"/>
            <a:ext cx="8900523" cy="197607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দুনিয়া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আখিরাতের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শস্যক্ষেত্র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মডেল কন্টেন এর ছবি\pad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199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0" y="0"/>
            <a:ext cx="4587294" cy="9727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উদাহরন স্বরুপ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ield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00" y="1295401"/>
            <a:ext cx="4345800" cy="40385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5486400"/>
            <a:ext cx="41910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বীজের চারা রূপণ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hoto0180.jpg"/>
          <p:cNvPicPr>
            <a:picLocks noChangeAspect="1"/>
          </p:cNvPicPr>
          <p:nvPr/>
        </p:nvPicPr>
        <p:blipFill>
          <a:blip r:embed="rId3" cstate="print"/>
          <a:srcRect l="2620" t="10361" r="20769" b="5555"/>
          <a:stretch>
            <a:fillRect/>
          </a:stretch>
        </p:blipFill>
        <p:spPr>
          <a:xfrm>
            <a:off x="0" y="1066800"/>
            <a:ext cx="4419600" cy="434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4419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0" y="5486400"/>
            <a:ext cx="4191000" cy="1066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ফসল প্রাপ্তি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5486400"/>
            <a:ext cx="41910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কলার চারা রূপণ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an-marcos-banana-tree-san-pedro-la-laguna.jpg"/>
          <p:cNvPicPr>
            <a:picLocks noChangeAspect="1"/>
          </p:cNvPicPr>
          <p:nvPr/>
        </p:nvPicPr>
        <p:blipFill>
          <a:blip r:embed="rId5"/>
          <a:srcRect r="48708" b="9406"/>
          <a:stretch>
            <a:fillRect/>
          </a:stretch>
        </p:blipFill>
        <p:spPr>
          <a:xfrm>
            <a:off x="4724400" y="1066800"/>
            <a:ext cx="4343400" cy="4343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724401" y="5486400"/>
            <a:ext cx="4190999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কলা প্রাপ্তি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62400" cy="41148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10698" y="0"/>
            <a:ext cx="4771102" cy="1000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উদাহরন স্বরুপ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5410200"/>
            <a:ext cx="40386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লিচুর চারা রূপণ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5410200"/>
            <a:ext cx="40386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 লিচু প্রাপ্তি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7"/>
          <a:stretch/>
        </p:blipFill>
        <p:spPr>
          <a:xfrm>
            <a:off x="410498" y="1219200"/>
            <a:ext cx="3932902" cy="4114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77412"/>
            <a:ext cx="3962400" cy="4080388"/>
          </a:xfrm>
          <a:prstGeom prst="rect">
            <a:avLst/>
          </a:prstGeom>
        </p:spPr>
      </p:pic>
      <p:pic>
        <p:nvPicPr>
          <p:cNvPr id="14" name="Picture 2" descr="C:\Users\Computer City\Pictures\cocon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143000"/>
            <a:ext cx="3943349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953000" y="5410200"/>
            <a:ext cx="388619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নারিকেলের চারা রুপন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5410200"/>
            <a:ext cx="3886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ফল লাভ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38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67000" y="1"/>
            <a:ext cx="4419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উদাহরন স্বরুপ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ec41_clip_image004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451244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228600" y="5505379"/>
            <a:ext cx="4267200" cy="7430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টমেটো চারা রুপণ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Computer City\Pictures\Landscapes\15135734_1872359282993849_879708211517643510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495800" cy="4092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8600" y="5486400"/>
            <a:ext cx="4267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টমেটো প্রাপ্তি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t="12903"/>
          <a:stretch>
            <a:fillRect/>
          </a:stretch>
        </p:blipFill>
        <p:spPr>
          <a:xfrm>
            <a:off x="4953000" y="1219200"/>
            <a:ext cx="4038600" cy="409267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953000" y="5486400"/>
            <a:ext cx="4038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মরিচের চারা রূপণ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wheat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268" y="1219200"/>
            <a:ext cx="4044332" cy="409267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953000" y="5486400"/>
            <a:ext cx="4038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উদ্দেশ্য মরিচ প্রাপ্তি 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 descr="zxzxz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0" y="1143000"/>
            <a:ext cx="4164990" cy="44196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04800" y="5867400"/>
            <a:ext cx="39624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মানুষ হত্যা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0" y="5943600"/>
            <a:ext cx="2743200" cy="6096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জাহান্নাম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4800600" cy="9906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যে ব্যক্তি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01392" y="0"/>
            <a:ext cx="3009208" cy="9906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তার স্থান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Computer City\Pictures\15941243_392054951174272_84865353497190936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2496"/>
            <a:ext cx="2133600" cy="446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omputer City\Pictures\15940723_392054977840936_68832108541146772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72496"/>
            <a:ext cx="2383783" cy="446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dfyg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85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038600" cy="5257800"/>
          </a:xfrm>
          <a:prstGeom prst="rect">
            <a:avLst/>
          </a:prstGeom>
          <a:noFill/>
        </p:spPr>
      </p:pic>
      <p:pic>
        <p:nvPicPr>
          <p:cNvPr id="10" name="Picture 9" descr="mangos_269724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685800"/>
            <a:ext cx="4394200" cy="5105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54880" y="0"/>
            <a:ext cx="327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তাঁর স্থান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94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জান্নাতের নিয়ামত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অতএব যে ব্যক্তি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63102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নামাজ আদায় করে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:\Nipu\CAKE\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685800"/>
            <a:ext cx="4495800" cy="51816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95"/>
          <a:stretch/>
        </p:blipFill>
        <p:spPr>
          <a:xfrm>
            <a:off x="0" y="685800"/>
            <a:ext cx="4038600" cy="52578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155993" cy="518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019800"/>
            <a:ext cx="4267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অসহায় কে সাহায্য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77000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76201"/>
            <a:ext cx="3266064" cy="6740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algn="ctr"/>
            <a:r>
              <a:rPr lang="bn-BD" sz="4800" b="1" dirty="0"/>
              <a:t>উল্লেখ্য যে, আখিরাতে নিজের সমস্ত অঙ্গপ্রত্যঙ্গ নিজের বিরুদ্ধে সাক্ষ্য দিবে </a:t>
            </a:r>
            <a:endParaRPr lang="en-US" sz="4800" b="1" dirty="0"/>
          </a:p>
        </p:txBody>
      </p:sp>
      <p:pic>
        <p:nvPicPr>
          <p:cNvPr id="13" name="Picture 102" descr="C:\Users\Computer City\Pictures\আয়াতে কুরআন\16830867_231660177298011_44522570458244809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334000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9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18000" b="1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5181600"/>
            <a:ext cx="28956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শাফায়াত 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3276600"/>
            <a:ext cx="2590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হাশর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pic>
        <p:nvPicPr>
          <p:cNvPr id="13" name="Picture 12" descr="as.jpg"/>
          <p:cNvPicPr>
            <a:picLocks noChangeAspect="1"/>
          </p:cNvPicPr>
          <p:nvPr/>
        </p:nvPicPr>
        <p:blipFill>
          <a:blip r:embed="rId2"/>
          <a:srcRect l="8065" t="-14815" r="43548" b="14815"/>
          <a:stretch>
            <a:fillRect/>
          </a:stretch>
        </p:blipFill>
        <p:spPr>
          <a:xfrm rot="5400000">
            <a:off x="690769" y="843169"/>
            <a:ext cx="1590261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ba0e51c69702a742065f0abe1a8d1bf1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27896"/>
            <a:ext cx="2209800" cy="1424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tabletop_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94382"/>
            <a:ext cx="2057400" cy="1325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201209251817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04918"/>
            <a:ext cx="2438400" cy="1414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6952628374_70faf7efa9_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181600"/>
            <a:ext cx="2819400" cy="1431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5" y="5134388"/>
            <a:ext cx="2466975" cy="128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hd 1 (5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867188"/>
            <a:ext cx="2466975" cy="128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Oval 24"/>
          <p:cNvSpPr/>
          <p:nvPr/>
        </p:nvSpPr>
        <p:spPr>
          <a:xfrm>
            <a:off x="381000" y="1023730"/>
            <a:ext cx="2133600" cy="16432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/>
                <a:cs typeface="NikoshBAN" pitchFamily="2" charset="0"/>
              </a:rPr>
              <a:t>মৃত্যু</a:t>
            </a:r>
            <a:r>
              <a:rPr lang="en-US" sz="3200" b="1" dirty="0" smtClean="0">
                <a:latin typeface="NikoshBAN"/>
                <a:cs typeface="NikoshBAN" pitchFamily="2" charset="0"/>
              </a:rPr>
              <a:t> 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200" y="838200"/>
            <a:ext cx="2362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কবর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19800" y="831574"/>
            <a:ext cx="2590800" cy="13782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কিয়ামত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00400" y="3041374"/>
            <a:ext cx="2362200" cy="13782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মীযান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96000" y="2895600"/>
            <a:ext cx="2438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সিরাত</a:t>
            </a:r>
            <a:endParaRPr lang="en-US" sz="3200" b="1" dirty="0">
              <a:latin typeface="NikoshBAN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5145156"/>
            <a:ext cx="2819400" cy="14842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জান্নাত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24600" y="5029200"/>
            <a:ext cx="26670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জাহান্নাম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2600" y="0"/>
            <a:ext cx="609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পর্যায় সমূহ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5" grpId="0" animBg="1"/>
      <p:bldP spid="28" grpId="0" animBg="1"/>
      <p:bldP spid="31" grpId="0" animBg="1"/>
      <p:bldP spid="34" grpId="0" animBg="1"/>
      <p:bldP spid="36" grpId="0" animBg="1"/>
      <p:bldP spid="38" grpId="0" animBg="1"/>
      <p:bldP spid="41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05200"/>
            <a:ext cx="5922818" cy="1143000"/>
          </a:xfrm>
          <a:prstGeom prst="roundRect">
            <a:avLst>
              <a:gd name="adj" fmla="val 364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1771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আখিরাত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বা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পরকালীন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জীবনের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শুরু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হয়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মৃত্যুর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মাধ্যমে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আল্লাহ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বলেন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--- </a:t>
            </a:r>
            <a:endParaRPr lang="en-US" sz="36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0" y="152400"/>
            <a:ext cx="3657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/>
              </a:rPr>
              <a:t>মৃত্যু</a:t>
            </a:r>
            <a:r>
              <a:rPr lang="en-US" sz="6000" b="1" dirty="0" smtClean="0">
                <a:latin typeface="NikoshBAN"/>
              </a:rPr>
              <a:t> </a:t>
            </a:r>
            <a:endParaRPr lang="en-US" sz="6000" b="1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প্রত্যেক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প্রাণীই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মৃত্যুর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স্বাদ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গ্রহণ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</a:rPr>
              <a:t>করবে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</a:rPr>
              <a:t>।” 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(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সূরা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আল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ইমরান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আয়াত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১৮৫) </a:t>
            </a:r>
            <a:endParaRPr lang="en-US" sz="2800" b="1" dirty="0">
              <a:solidFill>
                <a:srgbClr val="00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22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দুনিয়ার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কোনো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প্রাণীই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মৃত্যুর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হাত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রেহাই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পাবে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না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ছোট-বড়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ধনী-দরিদ্র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সুস্থ-অসুস্থ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শাসক-শাসিত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কেউই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মৃত্যুকে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এড়াতে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পারবে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না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মানুষ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ছাড়াও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অন্যান্য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প্রাণীরও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মৃত্যু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অনিবার্য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33"/>
                </a:solidFill>
                <a:latin typeface="NikoshBAN"/>
              </a:rPr>
              <a:t>এ </a:t>
            </a:r>
            <a:r>
              <a:rPr lang="en-US" sz="3200" b="1" dirty="0" err="1" smtClean="0">
                <a:solidFill>
                  <a:srgbClr val="660033"/>
                </a:solidFill>
                <a:latin typeface="NikoshBAN"/>
              </a:rPr>
              <a:t>প্রসঙ্গে</a:t>
            </a:r>
            <a:r>
              <a:rPr lang="en-US" sz="32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/>
              </a:rPr>
              <a:t>মহান</a:t>
            </a:r>
            <a:r>
              <a:rPr lang="en-US" sz="32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/>
              </a:rPr>
              <a:t>বলেন</a:t>
            </a:r>
            <a:r>
              <a:rPr lang="en-US" sz="3200" b="1" dirty="0" smtClean="0">
                <a:solidFill>
                  <a:srgbClr val="660033"/>
                </a:solidFill>
                <a:latin typeface="NikoshBAN"/>
              </a:rPr>
              <a:t> , , , , , , </a:t>
            </a:r>
            <a:endParaRPr lang="en-US" sz="3200" b="1" dirty="0">
              <a:solidFill>
                <a:srgbClr val="660033"/>
              </a:solidFill>
              <a:latin typeface="NikoshBAN"/>
            </a:endParaRPr>
          </a:p>
        </p:txBody>
      </p:sp>
      <p:pic>
        <p:nvPicPr>
          <p:cNvPr id="7" name="Picture 6" descr="20210331_10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26119" y="-50681"/>
            <a:ext cx="1168162" cy="6858000"/>
          </a:xfrm>
          <a:prstGeom prst="roundRect">
            <a:avLst>
              <a:gd name="adj" fmla="val 441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4114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তোমরা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যেখানেই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থাক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কেন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মৃত্যু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তোমাদের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নাগাল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পাবেই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এমনকি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সুউচ্চ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সুদৃঢ়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দুর্গে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অবস্থান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করলেও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।”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                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সূরা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আন-নিসা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আয়াত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৭৮) </a:t>
            </a:r>
            <a:endParaRPr lang="en-US" sz="2400" b="1" dirty="0">
              <a:solidFill>
                <a:srgbClr val="00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9" name="Picture 28" descr="ba0e51c69702a742065f0abe1a8d1bf1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5181600" cy="41910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819400" y="0"/>
            <a:ext cx="3352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কবর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মৃত্যুর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পর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থেকে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পুনরুত্থান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পর্যন্ত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সময়কে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কবরের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জীবন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বলা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হয়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এর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অপর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নাম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বারযাখ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। </a:t>
            </a:r>
            <a:endParaRPr lang="en-US" sz="3200" b="1" dirty="0">
              <a:solidFill>
                <a:srgbClr val="33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24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কবরের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জীবন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প্রসঙ্গে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মহান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বলেন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, , , , </a:t>
            </a:r>
            <a:endParaRPr lang="en-US" sz="3200" b="1" dirty="0">
              <a:solidFill>
                <a:srgbClr val="000066"/>
              </a:solidFill>
              <a:latin typeface="NikoshBAN"/>
            </a:endParaRPr>
          </a:p>
        </p:txBody>
      </p:sp>
      <p:pic>
        <p:nvPicPr>
          <p:cNvPr id="6" name="Picture 5" descr="20210331_105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1"/>
            <a:ext cx="9144000" cy="13716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2286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“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তাদের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সামনে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বারযাখ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থাকবে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পুনরুত্থান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দিবস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পর্যন্ত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।” 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সূরা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আল-মুমিনুন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আয়াত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১০০) </a:t>
            </a:r>
            <a:endParaRPr lang="en-US" sz="2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কবরে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মুনকার-নাকির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নামক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দুজন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ফেরেশতা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মৃত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ব্যক্তিকে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তিনটি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প্রশ্ন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করবে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- - - </a:t>
            </a:r>
            <a:endParaRPr lang="en-US" sz="32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১।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তোমার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রব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? </a:t>
            </a:r>
          </a:p>
          <a:p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২।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তোমার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দ্বীন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কী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? </a:t>
            </a:r>
          </a:p>
          <a:p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৩।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তোমার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নবি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?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অথবা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ইনি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? 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রাসুল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সঃ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  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দেখিয়ে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40"/>
          <p:cNvGrpSpPr/>
          <p:nvPr/>
        </p:nvGrpSpPr>
        <p:grpSpPr>
          <a:xfrm>
            <a:off x="3124200" y="76200"/>
            <a:ext cx="2514600" cy="1981200"/>
            <a:chOff x="5334000" y="457200"/>
            <a:chExt cx="1981200" cy="1752600"/>
          </a:xfrm>
        </p:grpSpPr>
        <p:sp>
          <p:nvSpPr>
            <p:cNvPr id="8" name="Oval 7"/>
            <p:cNvSpPr/>
            <p:nvPr/>
          </p:nvSpPr>
          <p:spPr>
            <a:xfrm>
              <a:off x="5334000" y="457200"/>
              <a:ext cx="1981200" cy="1752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990600"/>
              <a:ext cx="1371600" cy="644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838200" y="29718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মহা প্রলয়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9718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দাঁড়ান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16200000" flipH="1">
            <a:off x="1257300" y="800100"/>
            <a:ext cx="18288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5581650" y="857250"/>
            <a:ext cx="18669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c22_22415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4191000" cy="2895600"/>
          </a:xfrm>
          <a:prstGeom prst="rect">
            <a:avLst/>
          </a:prstGeom>
        </p:spPr>
      </p:pic>
      <p:pic>
        <p:nvPicPr>
          <p:cNvPr id="15" name="Picture 14" descr="JAPAN-QU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7200"/>
            <a:ext cx="4419600" cy="2895600"/>
          </a:xfrm>
          <a:prstGeom prst="rect">
            <a:avLst/>
          </a:prstGeom>
        </p:spPr>
      </p:pic>
      <p:pic>
        <p:nvPicPr>
          <p:cNvPr id="16" name="Picture 15" descr="tsuna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4191000" cy="2971800"/>
          </a:xfrm>
          <a:prstGeom prst="rect">
            <a:avLst/>
          </a:prstGeom>
        </p:spPr>
      </p:pic>
      <p:pic>
        <p:nvPicPr>
          <p:cNvPr id="17" name="Picture 16" descr="earthquak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429000"/>
            <a:ext cx="4419600" cy="297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26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আকাঈদ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শাস্ত্রে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কিয়ামত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বলতে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দুইটি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অবস্থাকে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বোঝানো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হয়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799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প্রথমতঃ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কিয়ামত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অর্থ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মহাপ্রলয়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যখন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পৃথিবীতে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সবাই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গোমরাহি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হয়ে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যাবে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আল্লাহর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নাম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নেওয়ার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মত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তখন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আল্লাহর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নির্দেশে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হযরত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ইস্রাফিল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আঃ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শিঙ্গা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ফুঁক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দিবেন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তখন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এই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পৃথিবীর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সকল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মানুষ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মারা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যাবে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গোটা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পৃথিবী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ধব্বংস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হয়ে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যাবে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পৃথিবী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ধব্বংসের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এ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মহাপ্রলয়ের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নাম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336600"/>
                </a:solidFill>
                <a:latin typeface="NikoshBAN"/>
              </a:rPr>
              <a:t>কিয়ামত</a:t>
            </a:r>
            <a:r>
              <a:rPr lang="en-US" sz="2800" b="1" dirty="0" smtClean="0">
                <a:solidFill>
                  <a:srgbClr val="336600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3366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দ্বিতীয়তঃ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কিয়ামতের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অন্য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অর্থ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দাঁড়ানো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। 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পৃথিবী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ধব্বংসের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বহুদিন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পর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আবার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আল্লাহ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নির্দেশে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হযরত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ইস্রাফিল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আঃ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শিঙ্গা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ফুঁক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দিবেন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তখন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মানুষ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পুনরায়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জীবিত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হয়ে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কবর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থেকে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উঠে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হাশরের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ময়দানে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সমবেত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হবে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। ঐ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সময়ে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কবর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থেকে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উঠে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দাঁড়ানোকে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বলা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হয়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কিয়ামত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একে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‘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ইয়াওমুল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আছ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’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বা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পুনরুত্থান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দিবস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NikoshBAN"/>
              </a:rPr>
              <a:t>বলে</a:t>
            </a:r>
            <a:r>
              <a:rPr lang="en-US" sz="2800" b="1" dirty="0" smtClean="0">
                <a:solidFill>
                  <a:srgbClr val="660066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27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কিয়ামতের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এ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উভয়বিধ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অবস্থা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প্রসঙ্গে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আল্লাহ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তায়ালা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latin typeface="NikoshBAN"/>
              </a:rPr>
              <a:t>বলেন</a:t>
            </a:r>
            <a:r>
              <a:rPr lang="en-US" sz="3600" b="1" dirty="0" smtClean="0">
                <a:solidFill>
                  <a:srgbClr val="333300"/>
                </a:solidFill>
                <a:latin typeface="NikoshBAN"/>
              </a:rPr>
              <a:t>--- </a:t>
            </a:r>
            <a:endParaRPr lang="en-US" sz="3600" b="1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6" name="Picture 5" descr="20210331_105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581399" y="-2209801"/>
            <a:ext cx="1981201" cy="9144000"/>
          </a:xfrm>
          <a:prstGeom prst="roundRect">
            <a:avLst>
              <a:gd name="adj" fmla="val 204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343001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শিঙ্গায়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ফুঁক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দেওয়া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ফলে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যাদের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ইচ্ছা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করেন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ব্যতীত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আকাশমণ্ডলী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পৃথিবীর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সকলেই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মূর্ছিত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হয়ে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পড়বে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অতঃপর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আবার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শিঙ্গায়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ফুঁক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দেওয়া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তখনই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দণ্ডায়মান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হয়ে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তাকাতে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থাকবে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।”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সূরা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/>
              </a:rPr>
              <a:t>আয-যুমার</a:t>
            </a:r>
            <a:r>
              <a:rPr lang="en-US" sz="2400" b="1" dirty="0" smtClean="0">
                <a:solidFill>
                  <a:srgbClr val="000066"/>
                </a:solidFill>
                <a:latin typeface="NikoshBAN"/>
              </a:rPr>
              <a:t>, আয়াত-৬৮) </a:t>
            </a:r>
            <a:endParaRPr lang="en-US" sz="2400" b="1" dirty="0">
              <a:solidFill>
                <a:srgbClr val="00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" name="Picture 16" descr="mujdalifa17.JPG"/>
          <p:cNvPicPr>
            <a:picLocks noChangeAspect="1"/>
          </p:cNvPicPr>
          <p:nvPr/>
        </p:nvPicPr>
        <p:blipFill>
          <a:blip r:embed="rId2"/>
          <a:srcRect l="11765" t="17647" r="17647" b="23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mujdalifa7.JPG"/>
          <p:cNvPicPr>
            <a:picLocks noChangeAspect="1"/>
          </p:cNvPicPr>
          <p:nvPr/>
        </p:nvPicPr>
        <p:blipFill>
          <a:blip r:embed="rId3"/>
          <a:srcRect r="6000" b="6667"/>
          <a:stretch>
            <a:fillRect/>
          </a:stretch>
        </p:blipFill>
        <p:spPr>
          <a:xfrm>
            <a:off x="3810000" y="1143000"/>
            <a:ext cx="4724400" cy="4953000"/>
          </a:xfrm>
          <a:prstGeom prst="rect">
            <a:avLst/>
          </a:prstGeom>
        </p:spPr>
      </p:pic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7939">
            <a:off x="3962039" y="1322204"/>
            <a:ext cx="2071687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4"/>
          <p:cNvGrpSpPr/>
          <p:nvPr/>
        </p:nvGrpSpPr>
        <p:grpSpPr>
          <a:xfrm>
            <a:off x="533400" y="381000"/>
            <a:ext cx="1981200" cy="1752600"/>
            <a:chOff x="609600" y="2209800"/>
            <a:chExt cx="1981200" cy="1752600"/>
          </a:xfrm>
        </p:grpSpPr>
        <p:sp>
          <p:nvSpPr>
            <p:cNvPr id="22" name="Oval 21"/>
            <p:cNvSpPr/>
            <p:nvPr/>
          </p:nvSpPr>
          <p:spPr>
            <a:xfrm>
              <a:off x="609600" y="2209800"/>
              <a:ext cx="1981200" cy="1752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2743200"/>
              <a:ext cx="119269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Up-Down Arrow 23"/>
          <p:cNvSpPr/>
          <p:nvPr/>
        </p:nvSpPr>
        <p:spPr>
          <a:xfrm rot="19024164">
            <a:off x="6356343" y="2108186"/>
            <a:ext cx="683589" cy="1928265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১হাত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29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হাশর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হলো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মহাসমাবেশ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আল্লাহর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নির্দেশে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সকল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মানুষ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প্রাণীকূল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মৃত্যুরপর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পুনরায়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আবার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জীবিত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হয়ে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হাশরের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ময়দানে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সমবেত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হবে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এ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মহাসমাবেশকেই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হাশর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বলা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দিন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তায়ালা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হবেন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একমাত্র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বিচারক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32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তায়ালা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বলেন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------- </a:t>
            </a:r>
            <a:endParaRPr lang="en-US" sz="3200" b="1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20210331_165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79989" y="792015"/>
            <a:ext cx="1507828" cy="6934199"/>
          </a:xfrm>
          <a:prstGeom prst="roundRect">
            <a:avLst>
              <a:gd name="adj" fmla="val 435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518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/>
              </a:rPr>
              <a:t>“</a:t>
            </a:r>
            <a:r>
              <a:rPr lang="en-US" sz="3200" b="1" dirty="0" err="1" smtClean="0">
                <a:latin typeface="NikoshBAN"/>
              </a:rPr>
              <a:t>তিনি</a:t>
            </a:r>
            <a:r>
              <a:rPr lang="en-US" sz="3200" b="1" dirty="0" smtClean="0">
                <a:latin typeface="NikoshBAN"/>
              </a:rPr>
              <a:t> (</a:t>
            </a:r>
            <a:r>
              <a:rPr lang="en-US" sz="3200" b="1" dirty="0" err="1" smtClean="0">
                <a:latin typeface="NikoshBAN"/>
              </a:rPr>
              <a:t>আল্লাহ</a:t>
            </a:r>
            <a:r>
              <a:rPr lang="en-US" sz="3200" b="1" dirty="0" smtClean="0">
                <a:latin typeface="NikoshBAN"/>
              </a:rPr>
              <a:t>) </a:t>
            </a:r>
            <a:r>
              <a:rPr lang="en-US" sz="3200" b="1" dirty="0" err="1" smtClean="0">
                <a:latin typeface="NikoshBAN"/>
              </a:rPr>
              <a:t>বিচার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দিনের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মালিক</a:t>
            </a:r>
            <a:r>
              <a:rPr lang="en-US" sz="3200" b="1" dirty="0" smtClean="0">
                <a:latin typeface="NikoshBAN"/>
              </a:rPr>
              <a:t>।” </a:t>
            </a:r>
          </a:p>
          <a:p>
            <a:pPr algn="ctr"/>
            <a:r>
              <a:rPr lang="en-US" sz="3200" b="1" dirty="0" smtClean="0">
                <a:latin typeface="NikoshBAN"/>
              </a:rPr>
              <a:t> </a:t>
            </a:r>
            <a:r>
              <a:rPr lang="en-US" sz="2400" b="1" dirty="0" smtClean="0">
                <a:latin typeface="NikoshBAN"/>
              </a:rPr>
              <a:t>(</a:t>
            </a:r>
            <a:r>
              <a:rPr lang="en-US" sz="2400" b="1" dirty="0" err="1" smtClean="0">
                <a:latin typeface="NikoshBAN"/>
              </a:rPr>
              <a:t>সূরা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আল-ফাতিহা</a:t>
            </a:r>
            <a:r>
              <a:rPr lang="en-US" sz="2400" b="1" dirty="0" smtClean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আয়াত</a:t>
            </a:r>
            <a:r>
              <a:rPr lang="en-US" sz="2400" b="1" dirty="0" smtClean="0">
                <a:latin typeface="NikoshBAN"/>
              </a:rPr>
              <a:t> ৩)</a:t>
            </a:r>
            <a:endParaRPr lang="en-US" sz="2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5029199" cy="306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449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2766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৯ম-১০ম  </a:t>
            </a:r>
            <a:endParaRPr lang="bn-BD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পাঠ-১৩-১৪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9794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0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0606" y="4953000"/>
            <a:ext cx="3048794" cy="79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8D8F876-EA5C-9E41-972D-FF53668D1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477" y="228600"/>
            <a:ext cx="2123523" cy="2667000"/>
          </a:xfrm>
          <a:prstGeom prst="roundRect">
            <a:avLst>
              <a:gd name="adj" fmla="val 183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20210321_084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2146663" cy="2590800"/>
          </a:xfrm>
          <a:prstGeom prst="roundRect">
            <a:avLst>
              <a:gd name="adj" fmla="val 182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914400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6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আখিরাতের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স্তর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হিসেবে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কবরের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জীবন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30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আখিরাতে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বিশ্বাসের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209800" y="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6" y="76200"/>
            <a:ext cx="2295524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8636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‘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এর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প্রথম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স্তর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কোনটি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মৃত্যু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      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কবর</a:t>
            </a:r>
            <a:endParaRPr lang="en-US" sz="28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</a:t>
            </a: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মিযান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    ঘ)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হাশর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133600"/>
            <a:ext cx="685800" cy="59471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3579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২) “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তাদের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সামনে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বারযাখ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থাকবে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পুনরুত্থান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দিবস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পর্যন্ত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এটি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সূরার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আয়াত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আন-নিসা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আল-মুমিনুন</a:t>
            </a:r>
            <a:endParaRPr lang="en-US" sz="24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আলে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ইমরান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আল-ফাতিহা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257800"/>
            <a:ext cx="685800" cy="59471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32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৩)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আকাইদ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শাস্ত্রে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কিয়ামতের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কয়টি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অবস্থার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কথা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বলা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হয়েছে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?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42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দুইটি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তিনটি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চারটি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পাঁচটি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0" y="3200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পরকালের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প্রতি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বিশ্বাস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স্থাপনের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শরয়ী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হুকুম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--------- 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71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ক) </a:t>
            </a:r>
            <a:r>
              <a:rPr lang="en-US" sz="2400" dirty="0" err="1" smtClean="0">
                <a:latin typeface="NikoshBAN"/>
              </a:rPr>
              <a:t>সুন্নত</a:t>
            </a:r>
            <a:r>
              <a:rPr lang="en-US" sz="2400" dirty="0" smtClean="0">
                <a:latin typeface="NikoshBAN"/>
              </a:rPr>
              <a:t>                                                খ) </a:t>
            </a:r>
            <a:r>
              <a:rPr lang="en-US" sz="2400" dirty="0" err="1" smtClean="0">
                <a:latin typeface="NikoshBAN"/>
              </a:rPr>
              <a:t>ওয়াজিব</a:t>
            </a:r>
            <a:r>
              <a:rPr lang="en-US" sz="2400" dirty="0" smtClean="0">
                <a:latin typeface="NikoshBAN"/>
              </a:rPr>
              <a:t>  </a:t>
            </a:r>
          </a:p>
          <a:p>
            <a:r>
              <a:rPr lang="en-US" sz="2400" dirty="0" smtClean="0">
                <a:latin typeface="NikoshBAN"/>
              </a:rPr>
              <a:t>  </a:t>
            </a:r>
          </a:p>
          <a:p>
            <a:r>
              <a:rPr lang="en-US" sz="2400" dirty="0" smtClean="0">
                <a:latin typeface="NikoshBAN"/>
              </a:rPr>
              <a:t>গ) </a:t>
            </a:r>
            <a:r>
              <a:rPr lang="en-US" sz="2400" dirty="0" err="1" smtClean="0">
                <a:latin typeface="NikoshBAN"/>
              </a:rPr>
              <a:t>ফরজ</a:t>
            </a:r>
            <a:r>
              <a:rPr lang="en-US" sz="2400" dirty="0" smtClean="0">
                <a:latin typeface="NikoshBAN"/>
              </a:rPr>
              <a:t>                                                ঘ) </a:t>
            </a:r>
            <a:r>
              <a:rPr lang="en-US" sz="2400" dirty="0" err="1" smtClean="0">
                <a:latin typeface="NikoshBAN"/>
              </a:rPr>
              <a:t>মুস্তাহাব</a:t>
            </a:r>
            <a:r>
              <a:rPr lang="en-US" sz="2400" dirty="0" smtClean="0">
                <a:latin typeface="NikoshBAN"/>
              </a:rPr>
              <a:t>  </a:t>
            </a:r>
            <a:endParaRPr lang="en-US" sz="2400" dirty="0">
              <a:latin typeface="NikoshBAN"/>
            </a:endParaRP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6388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90600" y="0"/>
            <a:ext cx="73152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শাস্ত্রের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91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000066"/>
                </a:solidFill>
                <a:latin typeface="NikoshBAN"/>
              </a:rPr>
              <a:t>ধন্যবাদ</a:t>
            </a:r>
            <a:r>
              <a:rPr lang="en-US" sz="18000" b="1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18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Friday, July 9,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ভালো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লক্ষ্য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5715000"/>
            <a:ext cx="4343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ওজন করার যন্ত্র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715000"/>
            <a:ext cx="419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419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99670325-565x376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77000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নিচের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দৃশ্যগুলো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কোন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সময়কে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ইঙ্গিত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?</a:t>
            </a:r>
            <a:endParaRPr lang="en-US" sz="5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পরকালকে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114800"/>
          </a:xfrm>
          <a:prstGeom prst="rect">
            <a:avLst/>
          </a:prstGeom>
        </p:spPr>
      </p:pic>
      <p:pic>
        <p:nvPicPr>
          <p:cNvPr id="17" name="Picture 16" descr="Jannat-Top20161115152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572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660066"/>
                </a:solidFill>
                <a:latin typeface="NikoshBAN"/>
              </a:rPr>
              <a:t>আজকের</a:t>
            </a:r>
            <a:r>
              <a:rPr lang="en-US" sz="10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660066"/>
                </a:solidFill>
                <a:latin typeface="NikoshBAN"/>
              </a:rPr>
              <a:t>পাঠ</a:t>
            </a:r>
            <a:r>
              <a:rPr lang="en-US" sz="100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100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87901"/>
            <a:ext cx="91440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পরকাল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600" b="1" dirty="0" smtClean="0">
                <a:solidFill>
                  <a:srgbClr val="003300"/>
                </a:solidFill>
                <a:latin typeface="NikoshBAN"/>
              </a:rPr>
              <a:t>(১ম </a:t>
            </a:r>
            <a:r>
              <a:rPr lang="en-US" sz="6600" b="1" dirty="0" err="1" smtClean="0">
                <a:solidFill>
                  <a:srgbClr val="003300"/>
                </a:solidFill>
                <a:latin typeface="NikoshBAN"/>
              </a:rPr>
              <a:t>অংশ</a:t>
            </a:r>
            <a:r>
              <a:rPr lang="en-US" sz="6600" b="1" dirty="0" smtClean="0">
                <a:solidFill>
                  <a:srgbClr val="003300"/>
                </a:solidFill>
                <a:latin typeface="NikoshBAN"/>
              </a:rPr>
              <a:t>)   </a:t>
            </a:r>
            <a:endParaRPr lang="en-US" sz="66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09" y="0"/>
            <a:ext cx="42584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388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54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----- </a:t>
            </a:r>
            <a:endParaRPr lang="bn-BD" sz="5400" b="1" dirty="0" smtClean="0">
              <a:ln w="11430"/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08227"/>
            <a:ext cx="9143999" cy="3487773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 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 এর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সম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 চিহ্নিত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।</a:t>
            </a:r>
            <a:endParaRPr lang="bn-BD" sz="4400" b="1" dirty="0">
              <a:solidFill>
                <a:srgbClr val="000066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574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492240"/>
            <a:ext cx="49530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3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‘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আখিরাত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’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আরবি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শব্দ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।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এর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অর্থ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পরকাল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endParaRPr lang="en-US" sz="5400" b="1" dirty="0">
              <a:solidFill>
                <a:srgbClr val="800000"/>
              </a:solidFill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মৃত্যুর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জীবনকে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আখিরাত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মানবজীবনের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পর্যায়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দুইটি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ইহকাল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ইহকাল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দুনিয়ার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মৃত্যুর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আখিরাত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 </a:t>
            </a:r>
            <a:endParaRPr lang="en-US" sz="4400" b="1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77000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838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543800" cy="1066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76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আখিরাত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অনন্তকালের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জীবন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, এ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জীবনের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শুরু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আছে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শেষ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নাই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এটি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মানুষের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চিরস্থায়ী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আবাস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0293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এ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প্রসঙ্গে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পবিত্র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কুরআনে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মহান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বলেন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, , , , , , ,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4801" y="4648200"/>
            <a:ext cx="8381999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3200" b="1" i="0" u="none" strike="noStrike" normalizeH="0" baseline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‘এ দুনিয়ার জীবন</a:t>
            </a:r>
            <a:r>
              <a:rPr kumimoji="0" lang="bn-BD" sz="3200" b="1" i="0" u="none" strike="noStrike" normalizeH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তো অস্থায়ী উপভোগের বস্তুমাত্র ,আর নিঃসন্দেহে আখিরাতই হলো চিরস্থায়ী আবাস’। </a:t>
            </a:r>
            <a:r>
              <a:rPr kumimoji="0" lang="bn-BD" sz="2800" b="1" i="0" u="none" strike="noStrike" normalizeH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(সূরা মূমিনুন -৩৯)</a:t>
            </a:r>
            <a:endParaRPr kumimoji="0" lang="en-US" sz="2800" b="1" i="0" u="none" strike="noStrike" normalizeH="0" baseline="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4306</TotalTime>
  <Words>1454</Words>
  <Application>Microsoft Office PowerPoint</Application>
  <PresentationFormat>On-screen Show (4:3)</PresentationFormat>
  <Paragraphs>234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446</cp:revision>
  <dcterms:created xsi:type="dcterms:W3CDTF">2006-08-16T00:00:00Z</dcterms:created>
  <dcterms:modified xsi:type="dcterms:W3CDTF">2021-07-09T13:38:49Z</dcterms:modified>
</cp:coreProperties>
</file>