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77" r:id="rId14"/>
    <p:sldId id="266" r:id="rId15"/>
    <p:sldId id="276" r:id="rId16"/>
    <p:sldId id="267" r:id="rId17"/>
    <p:sldId id="270" r:id="rId18"/>
    <p:sldId id="268" r:id="rId19"/>
    <p:sldId id="269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78D6-8E59-0946-AD80-A7D833634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F6F4E-65BC-4D4B-B216-6325364A2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087DC-4624-9C45-A7D4-777ED84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E04E-1762-D547-8915-638DC8B6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43B54-04F9-A34A-AEA1-337D0C28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7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AB8A-E1D8-CA4D-ABCC-25746AD4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90339-5787-CD48-A6D5-7F8F0B8E2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2446E-2A83-694A-A3C1-95B164A9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AEA98-82BA-9A4E-BEFD-93C3240B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0CC4-C8EE-264D-90C0-285F00C7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2761F-49B6-EA4B-B1A0-3EB9A5993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729B1-B87B-E642-93C7-1F2B42A2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190B-4C7D-B247-9BAE-060C549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91BA7-66AC-F04F-8F9F-96B4230C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A749B-F734-264A-9CAB-87F9A648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A854-DA9C-EE47-B0C6-62B80E25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D19A-C700-1C40-8AFD-6ACFBF6F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3C269-3EAA-6142-9197-D6136680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7E24-E81A-8D47-B494-03D0A731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3F8F-0F83-D142-A895-CCC445CC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94BC-58F2-8D41-8CDB-2FFE5C00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F6EAA-EA4D-7F4D-8497-B7E4839A0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C115-1C55-914F-842F-9079EEA2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9F995-C071-E64D-971B-294B6D78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A1282-ACD9-2E44-80CE-CE1C8105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3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DD44-DC6C-5C4B-9EB1-4A2158D8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454F-A393-4F4B-8169-ECF56EF8C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E8A6F-F063-4242-B50D-044F4B586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6A9B-D85B-664D-BD7E-F0E6D4C2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A8D23-3A5D-0140-B5DA-25CB5AAB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36357-80FB-0F4A-8412-9EA7844A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EC27-2813-5E4F-B0C5-F55790B7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F0B73-A7DA-CB43-BD03-C715F390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EBF21-DFDA-CF46-AD03-D6528C448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FC02F-EC9D-CC41-B340-DDF9FF575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7C625-4607-8844-9BD1-8BA302E56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B1F78-8CCC-5B4F-BC1F-0D25FB09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CFCFC-763F-E042-8BB8-FD42CE40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3C652-96E4-CE4F-9520-1AB73752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BB66-D1EE-AD4F-96EA-9F73BFFF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B384F-C6A4-1C44-927D-52ED0E18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C8691-998C-DE43-BD5B-7F3A903C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CD799-EB9D-1341-9E6C-365C7E44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4E061-1484-BF4E-AEFB-3DFA8F37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23D07-318F-024E-B9D3-E4EB0D40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5CA8C-2687-4647-9FB4-15B211BD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33FA-9E8B-1E4B-B2A4-0115F2E7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B079-BA39-A14D-B11B-BDDA95A0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8B949-2B13-C547-B169-48C7E403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D5A65-0216-5E46-9E69-9CFC1657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5FB19-2CD8-9245-9BAF-B8717DAA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6D6C6-E795-034A-9BD6-6E0EA886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A6D8-BD7C-3A40-9443-DCB72103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F295F-73EF-B643-BED0-16E541AAC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9E92-B904-3440-9C32-BA6E949EF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9C407-0659-9441-8A80-74919150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AF02D-17AC-674B-877C-76D48D02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75D65-AB50-2842-BEBA-25D37931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FCCB9-9356-D84C-BD8D-5F1920F6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23E7-1408-9746-9EB6-640F03CD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79C95-5250-1341-93A4-8E41C4FA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4235-ED47-184A-8426-768615EB6ACC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F85F6-10C3-B841-A2A8-3BA3986D3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373E1-4B6A-464F-95FA-5D1319930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AF58-A967-A648-8481-7161353296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453D-DA5B-BD40-8C3B-A9E3EADC8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318"/>
            <a:ext cx="12191999" cy="14295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8800" b="1">
                <a:solidFill>
                  <a:schemeClr val="accent2">
                    <a:lumMod val="50000"/>
                  </a:schemeClr>
                </a:solidFill>
              </a:rPr>
              <a:t>সবাইকে স্বাগতম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884E68-68C1-9648-8C06-A7A8C7769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69" y="1732360"/>
            <a:ext cx="7911704" cy="50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0736-86D0-AC4A-929B-60B2F270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091" y="329406"/>
            <a:ext cx="6609159" cy="122435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b="1"/>
              <a:t>মুদ্রার ইতিহাস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4A72-18CC-7844-B6E3-D592C091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11983641" cy="43513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en-US" sz="3600" b="1"/>
              <a:t>মুদ্রার ইতিহাস খুবই বিচিত্র। </a:t>
            </a:r>
          </a:p>
          <a:p>
            <a:pPr algn="just"/>
            <a:r>
              <a:rPr lang="en-US" sz="3600" b="1"/>
              <a:t>  গ্রাম থেকে গ্রাম, গ্রাম থেকে শহর এবং দেশ থেকে দেশে দ্রব্য বিনিময়ের ক্ষেত্রে একটি বিনিময় মাধ্যমের প্রয়োজনীয়তা প্রবলভাবে অনুভব হতে থাকে।</a:t>
            </a:r>
          </a:p>
          <a:p>
            <a:pPr algn="just"/>
            <a:r>
              <a:rPr lang="en-US" sz="3600" b="1"/>
              <a:t>বিনিময় মাধ্যম ছাড়াও সঞ্চয়ের ভান্ডার৷ এবং মূল্যের পরিমাপক হিসেবে মুদ্রার প্রয়োজনীয়তা মুদ্রা সৃষ্টিতে ব্যাপক ভূমিকা রাখে।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154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0247-534A-4B40-9601-051CAEB74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680765"/>
            <a:ext cx="11572875" cy="346273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en-US" sz="3600" b="1"/>
              <a:t>ইতিহাস থেকে দেখা যায় বিভিন্ন সময় বিভিন্ন আকার  এবং প্রকৃতির মুদ্রা বিভিন্ন দেশে ব্যবহৃত হতো       </a:t>
            </a:r>
          </a:p>
        </p:txBody>
      </p:sp>
    </p:spTree>
    <p:extLst>
      <p:ext uri="{BB962C8B-B14F-4D97-AF65-F5344CB8AC3E}">
        <p14:creationId xmlns:p14="http://schemas.microsoft.com/office/powerpoint/2010/main" val="282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1DE9-9340-6A48-8409-9F00B9F1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0659" cy="147439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7030A0"/>
                </a:solidFill>
              </a:rPr>
              <a:t>প্রাচীন কালের মুদ্রার ছবি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EC3C92-3F8E-3148-994E-AB7CAFD58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0" y="2576511"/>
            <a:ext cx="4053909" cy="3430191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F5FB06B-7C57-0E4E-B5D0-2EE0FE9F9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6" y="2576512"/>
            <a:ext cx="3343275" cy="326350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14D1322-9354-6942-9931-1BFB7BCA9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57" y="195261"/>
            <a:ext cx="3324225" cy="258127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51D586A-0CB1-0C43-A8FD-0AF87C814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22" y="2776536"/>
            <a:ext cx="2603727" cy="32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7387-B0A5-B741-8B62-8472EB7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4" y="196454"/>
            <a:ext cx="6607968" cy="149423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 b="1"/>
              <a:t>দলগত কাজ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EF8CC5-59B7-E64C-99BA-09D967956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82" y="1500189"/>
            <a:ext cx="3161108" cy="4992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8333D9-F15A-5A44-827F-46C81BDF6C3E}"/>
              </a:ext>
            </a:extLst>
          </p:cNvPr>
          <p:cNvSpPr txBox="1"/>
          <p:nvPr/>
        </p:nvSpPr>
        <p:spPr>
          <a:xfrm rot="10800000" flipV="1">
            <a:off x="357188" y="2456468"/>
            <a:ext cx="8072437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600" b="1"/>
              <a:t>মুদ্রার ইতিহাসের বর্ণনা কর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AB0A2-0D59-9546-B5A8-835761AD896B}"/>
              </a:ext>
            </a:extLst>
          </p:cNvPr>
          <p:cNvSpPr txBox="1"/>
          <p:nvPr/>
        </p:nvSpPr>
        <p:spPr>
          <a:xfrm>
            <a:off x="494110" y="4880967"/>
            <a:ext cx="551557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সময়ঃ ১৫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18573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510F-991D-784D-8ECB-F599B8F2A0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প্রাচীন কালে ব্যবহৃত মুদ্রার নাম   </a:t>
            </a: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338CBF83-A0A0-2D49-997F-9A503A26EC21}"/>
              </a:ext>
            </a:extLst>
          </p:cNvPr>
          <p:cNvSpPr/>
          <p:nvPr/>
        </p:nvSpPr>
        <p:spPr>
          <a:xfrm>
            <a:off x="3500440" y="3160106"/>
            <a:ext cx="4107654" cy="2073321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</a:rPr>
              <a:t>মুদ্রা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658A8-342E-B344-8B5F-5FC5C85E9A91}"/>
              </a:ext>
            </a:extLst>
          </p:cNvPr>
          <p:cNvSpPr txBox="1"/>
          <p:nvPr/>
        </p:nvSpPr>
        <p:spPr>
          <a:xfrm rot="10800000" flipH="1" flipV="1">
            <a:off x="2911077" y="2513775"/>
            <a:ext cx="139303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কড়ি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1B476-13FC-C644-9F4F-CE241D8E3F97}"/>
              </a:ext>
            </a:extLst>
          </p:cNvPr>
          <p:cNvSpPr txBox="1"/>
          <p:nvPr/>
        </p:nvSpPr>
        <p:spPr>
          <a:xfrm>
            <a:off x="4532707" y="2180160"/>
            <a:ext cx="263009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হাঙ্গরের দাঁত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A96D7-CB7E-E64B-8C1E-8D50E280EA10}"/>
              </a:ext>
            </a:extLst>
          </p:cNvPr>
          <p:cNvSpPr txBox="1"/>
          <p:nvPr/>
        </p:nvSpPr>
        <p:spPr>
          <a:xfrm>
            <a:off x="6988372" y="2876462"/>
            <a:ext cx="22925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হাতির দাঁত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8CF7B-6754-0C4C-9034-8F05DDA7950D}"/>
              </a:ext>
            </a:extLst>
          </p:cNvPr>
          <p:cNvSpPr txBox="1"/>
          <p:nvPr/>
        </p:nvSpPr>
        <p:spPr>
          <a:xfrm rot="10800000" flipV="1">
            <a:off x="1648419" y="3408858"/>
            <a:ext cx="17270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পাথর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839F5-7453-EC46-BF2F-BFF37C53C684}"/>
              </a:ext>
            </a:extLst>
          </p:cNvPr>
          <p:cNvSpPr txBox="1"/>
          <p:nvPr/>
        </p:nvSpPr>
        <p:spPr>
          <a:xfrm rot="10800000" flipV="1">
            <a:off x="1812725" y="4409206"/>
            <a:ext cx="17270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ঝিনুক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BF9AB-DBDB-FF48-A79A-EAC904E0A3F9}"/>
              </a:ext>
            </a:extLst>
          </p:cNvPr>
          <p:cNvSpPr txBox="1"/>
          <p:nvPr/>
        </p:nvSpPr>
        <p:spPr>
          <a:xfrm>
            <a:off x="7305677" y="3857447"/>
            <a:ext cx="248125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পোড়া মাটি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32EEC-1CB1-1540-A10F-8024713B740F}"/>
              </a:ext>
            </a:extLst>
          </p:cNvPr>
          <p:cNvSpPr txBox="1"/>
          <p:nvPr/>
        </p:nvSpPr>
        <p:spPr>
          <a:xfrm rot="7687662" flipV="1">
            <a:off x="3036488" y="5269827"/>
            <a:ext cx="14020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তামা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3CBFF-E978-7845-AC59-75CA2118385F}"/>
              </a:ext>
            </a:extLst>
          </p:cNvPr>
          <p:cNvSpPr txBox="1"/>
          <p:nvPr/>
        </p:nvSpPr>
        <p:spPr>
          <a:xfrm>
            <a:off x="4806553" y="5454940"/>
            <a:ext cx="139422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রুপা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7805F-6E5D-BF44-8D51-134ECCE39844}"/>
              </a:ext>
            </a:extLst>
          </p:cNvPr>
          <p:cNvSpPr txBox="1"/>
          <p:nvPr/>
        </p:nvSpPr>
        <p:spPr>
          <a:xfrm rot="1614759">
            <a:off x="6988373" y="5184576"/>
            <a:ext cx="1828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</a:rPr>
              <a:t>সোনা</a:t>
            </a:r>
          </a:p>
        </p:txBody>
      </p:sp>
    </p:spTree>
    <p:extLst>
      <p:ext uri="{BB962C8B-B14F-4D97-AF65-F5344CB8AC3E}">
        <p14:creationId xmlns:p14="http://schemas.microsoft.com/office/powerpoint/2010/main" val="18352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8B02-FB4A-9B44-AA82-4345847E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731" y="392908"/>
            <a:ext cx="7966472" cy="156567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 b="1">
                <a:solidFill>
                  <a:srgbClr val="FF0000"/>
                </a:solidFill>
              </a:rPr>
              <a:t>জোড়ায় কাজ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C662E-1939-244E-BCFE-DE94FA063EBF}"/>
              </a:ext>
            </a:extLst>
          </p:cNvPr>
          <p:cNvSpPr txBox="1"/>
          <p:nvPr/>
        </p:nvSpPr>
        <p:spPr>
          <a:xfrm>
            <a:off x="47625" y="3036094"/>
            <a:ext cx="9132094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600" b="1"/>
              <a:t>কাগজি মুদ্রার ব্যবহারের সুবিধসমূহ উল্লেখ কর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4BADA-5486-194E-89B1-881DDD4CE6F6}"/>
              </a:ext>
            </a:extLst>
          </p:cNvPr>
          <p:cNvSpPr txBox="1"/>
          <p:nvPr/>
        </p:nvSpPr>
        <p:spPr>
          <a:xfrm>
            <a:off x="1380527" y="5733037"/>
            <a:ext cx="5995395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সময়ঃ ৮ মিনিট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4C7FDA4-37D0-1740-91E0-F35ADFD03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23" y="1875234"/>
            <a:ext cx="3282552" cy="40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AB3B-FDAB-9A4D-9B0E-9C83AA0C36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4800" b="1">
                <a:solidFill>
                  <a:srgbClr val="7030A0"/>
                </a:solidFill>
              </a:rPr>
              <a:t>কেন ধাতব মুদ্রার ব্যবহার বেশিদিন স্থায়িত্ব পায়নি?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28AE-C899-9746-8445-F381CFFA8A4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/>
              <a:t>ব্যবহার, স্থানান্তর, বহন এবংঅন্যান্য প্রয়োজনের কারণে</a:t>
            </a:r>
          </a:p>
          <a:p>
            <a:pPr marL="0" indent="0">
              <a:buNone/>
            </a:pPr>
            <a:endParaRPr lang="en-US" sz="4400" b="1"/>
          </a:p>
          <a:p>
            <a:pPr marL="0" indent="0">
              <a:buNone/>
            </a:pPr>
            <a:endParaRPr lang="en-US" sz="4400" b="1"/>
          </a:p>
          <a:p>
            <a:r>
              <a:rPr lang="en-US" sz="4400" b="1"/>
              <a:t>ধাতব পদার্থ সরবরাহের ঘাটতির কারণে </a:t>
            </a:r>
          </a:p>
        </p:txBody>
      </p:sp>
    </p:spTree>
    <p:extLst>
      <p:ext uri="{BB962C8B-B14F-4D97-AF65-F5344CB8AC3E}">
        <p14:creationId xmlns:p14="http://schemas.microsoft.com/office/powerpoint/2010/main" val="25894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81E0-0881-024D-AA49-04196085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39960" y="0"/>
            <a:ext cx="10002441" cy="1946671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/>
              <a:t>কাগজি মুদ্রার ছবি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E22B87-4DD8-334A-943A-73A5797F4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8" y="2356247"/>
            <a:ext cx="4654153" cy="387667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ACC45C7-CE4E-C94A-83D6-3560387F2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53" y="2356247"/>
            <a:ext cx="5895975" cy="40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49D9-14DC-E048-BF51-EB76588D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কাগজি মুদ্রা প্রচলন ও ব্যবহারের সুবিধা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B7ABB-1CFF-1F41-82D7-20211F19FE0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just"/>
            <a:r>
              <a:rPr lang="en-US" sz="4800" b="1"/>
              <a:t>মুদ্রা প্রচলন উনবিংশ শতাব্দীতে শুরু হয়।</a:t>
            </a:r>
          </a:p>
          <a:p>
            <a:pPr marL="0" indent="0" algn="just">
              <a:buNone/>
            </a:pPr>
            <a:endParaRPr lang="en-US" sz="4800" b="1"/>
          </a:p>
          <a:p>
            <a:pPr algn="just"/>
            <a:r>
              <a:rPr lang="en-US" sz="3600" b="1"/>
              <a:t>কাগজের সহজলভ্যতা,সহজে বহনযোগ্য হওয়া এবং বিভিন্ন রকমের নিরাপত্তা নিশ্চিত হওয়ায় কাগজি মুদ্রার ব্যাপক  প্রসার লাভ করেছে।          </a:t>
            </a:r>
          </a:p>
        </p:txBody>
      </p:sp>
    </p:spTree>
    <p:extLst>
      <p:ext uri="{BB962C8B-B14F-4D97-AF65-F5344CB8AC3E}">
        <p14:creationId xmlns:p14="http://schemas.microsoft.com/office/powerpoint/2010/main" val="29929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321C-4BD0-734B-9E74-BC2BFC7D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820713" y="0"/>
            <a:ext cx="6126957" cy="1625203"/>
          </a:xfrm>
          <a:solidFill>
            <a:srgbClr val="00B0F0"/>
          </a:solidFill>
        </p:spPr>
        <p:txBody>
          <a:bodyPr anchor="ctr">
            <a:noAutofit/>
          </a:bodyPr>
          <a:lstStyle/>
          <a:p>
            <a:pPr algn="ctr"/>
            <a:r>
              <a:rPr lang="en-US" sz="6000" b="1"/>
              <a:t>মুদ্রা কাকে বলে? </a:t>
            </a:r>
            <a:br>
              <a:rPr lang="en-US" sz="6000" b="1"/>
            </a:br>
            <a:r>
              <a:rPr lang="en-US" sz="6000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5EC2-F209-FF46-8890-F047B2AB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726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7030A0"/>
                </a:solidFill>
              </a:rPr>
              <a:t>মুদ্রা একটি বিনিময় মাধ্যম,  যা সবার নিকট গ্রহণীয় এবং যা মূল্যের পরিমাপক ও সঞ্চয়ের বাহন হিসেবে কাজ করে।  </a:t>
            </a:r>
          </a:p>
        </p:txBody>
      </p:sp>
    </p:spTree>
    <p:extLst>
      <p:ext uri="{BB962C8B-B14F-4D97-AF65-F5344CB8AC3E}">
        <p14:creationId xmlns:p14="http://schemas.microsoft.com/office/powerpoint/2010/main" val="3864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DD38-E167-0543-895A-DE4E9681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04645" y="285752"/>
            <a:ext cx="7739418" cy="160391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800" b="1">
                <a:solidFill>
                  <a:schemeClr val="accent2">
                    <a:lumMod val="50000"/>
                  </a:schemeClr>
                </a:solidFill>
              </a:rPr>
              <a:t>শিক্ষক পরিচিতি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DDC838-F4AC-6049-94C1-C5A092763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53" y="2479021"/>
            <a:ext cx="3150087" cy="37856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03131-46F1-4D4A-A7E7-89B0D0B9A553}"/>
              </a:ext>
            </a:extLst>
          </p:cNvPr>
          <p:cNvSpPr txBox="1"/>
          <p:nvPr/>
        </p:nvSpPr>
        <p:spPr>
          <a:xfrm>
            <a:off x="250033" y="2318287"/>
            <a:ext cx="8161734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chemeClr val="accent5">
                    <a:lumMod val="75000"/>
                  </a:schemeClr>
                </a:solidFill>
              </a:rPr>
              <a:t>মোসাঃরওশনআরা খানম   </a:t>
            </a:r>
          </a:p>
          <a:p>
            <a:pPr algn="l"/>
            <a:r>
              <a:rPr lang="en-US" sz="6000" b="1">
                <a:solidFill>
                  <a:schemeClr val="accent5">
                    <a:lumMod val="75000"/>
                  </a:schemeClr>
                </a:solidFill>
              </a:rPr>
              <a:t>সহকারি শিক্ষক</a:t>
            </a:r>
          </a:p>
          <a:p>
            <a:pPr algn="l"/>
            <a:r>
              <a:rPr lang="en-US" sz="6000" b="1">
                <a:solidFill>
                  <a:schemeClr val="accent5">
                    <a:lumMod val="75000"/>
                  </a:schemeClr>
                </a:solidFill>
              </a:rPr>
              <a:t>শিমরাইল উচ্চ বিদ্যালয়</a:t>
            </a:r>
          </a:p>
          <a:p>
            <a:pPr algn="l"/>
            <a:r>
              <a:rPr lang="en-US" sz="6000" b="1">
                <a:solidFill>
                  <a:schemeClr val="accent5">
                    <a:lumMod val="75000"/>
                  </a:schemeClr>
                </a:solidFill>
              </a:rPr>
              <a:t>কসবা ব্রাহ্মণবাড়িয়া     </a:t>
            </a:r>
          </a:p>
        </p:txBody>
      </p:sp>
    </p:spTree>
    <p:extLst>
      <p:ext uri="{BB962C8B-B14F-4D97-AF65-F5344CB8AC3E}">
        <p14:creationId xmlns:p14="http://schemas.microsoft.com/office/powerpoint/2010/main" val="2504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4873-69BB-CF4D-94D0-6E4C44E5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366" y="155512"/>
            <a:ext cx="3010181" cy="145756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6600" b="1"/>
              <a:t>মূল্যায়ন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0F07-3CD0-EE4C-ABF7-F45D669B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075"/>
            <a:ext cx="12032602" cy="501451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C00000"/>
                </a:solidFill>
              </a:rPr>
              <a:t>১.মুদ্রা কাকে বলে? </a:t>
            </a:r>
          </a:p>
          <a:p>
            <a:pPr marL="0" indent="0">
              <a:buNone/>
            </a:pPr>
            <a:r>
              <a:rPr lang="en-US" sz="4400" b="1">
                <a:solidFill>
                  <a:srgbClr val="C00000"/>
                </a:solidFill>
              </a:rPr>
              <a:t>২. বিনিময় প্রথা কাকে বলে? </a:t>
            </a:r>
          </a:p>
          <a:p>
            <a:pPr marL="0" indent="0">
              <a:buNone/>
            </a:pPr>
            <a:r>
              <a:rPr lang="en-US" sz="4400" b="1">
                <a:solidFill>
                  <a:srgbClr val="C00000"/>
                </a:solidFill>
              </a:rPr>
              <a:t>৩.কেন ধাতব মুদ্রার বেশিদিন স্থায়িত্ব পায়নি? </a:t>
            </a:r>
          </a:p>
          <a:p>
            <a:pPr marL="0" indent="0">
              <a:buNone/>
            </a:pPr>
            <a:r>
              <a:rPr lang="en-US" sz="4400" b="1">
                <a:solidFill>
                  <a:srgbClr val="C00000"/>
                </a:solidFill>
              </a:rPr>
              <a:t>৪.কখন মুদ্রা প্রচলন শুরু হয়?</a:t>
            </a:r>
          </a:p>
          <a:p>
            <a:pPr marL="0" indent="0">
              <a:buNone/>
            </a:pPr>
            <a:r>
              <a:rPr lang="en-US" sz="4400" b="1">
                <a:solidFill>
                  <a:srgbClr val="C00000"/>
                </a:solidFill>
              </a:rPr>
              <a:t>৫. কাগজি মুদ্রা ব্যবহারের সুবিধা উল্লেখ কর?</a:t>
            </a:r>
          </a:p>
          <a:p>
            <a:pPr marL="0" indent="0">
              <a:buNone/>
            </a:pPr>
            <a:r>
              <a:rPr lang="en-US" sz="4400" b="1">
                <a:solidFill>
                  <a:srgbClr val="C00000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9258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B9B3-1348-A448-9C06-4D6587D9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53" y="196454"/>
            <a:ext cx="5930504" cy="146447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8000" b="1">
                <a:solidFill>
                  <a:schemeClr val="accent2">
                    <a:lumMod val="50000"/>
                  </a:schemeClr>
                </a:solidFill>
              </a:rPr>
              <a:t>বাড়ির কাজ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B9BC-90AB-1F40-B363-A91153A21B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00B0F0"/>
                </a:solidFill>
              </a:rPr>
              <a:t>ধাতব মুদ্রা ও কাগজি মুদ্রার মধ্যে পার্থক্য উল্লেখ কর</a:t>
            </a:r>
          </a:p>
          <a:p>
            <a:r>
              <a:rPr lang="en-US" sz="6000" b="1">
                <a:solidFill>
                  <a:srgbClr val="00B0F0"/>
                </a:solidFill>
              </a:rPr>
              <a:t>মুদ্রা কোন কোন কর্ম সম্পাদন করে?      </a:t>
            </a:r>
          </a:p>
        </p:txBody>
      </p:sp>
    </p:spTree>
    <p:extLst>
      <p:ext uri="{BB962C8B-B14F-4D97-AF65-F5344CB8AC3E}">
        <p14:creationId xmlns:p14="http://schemas.microsoft.com/office/powerpoint/2010/main" val="18644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6055-8C7B-A14D-A06C-65C6D1DD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28" y="347267"/>
            <a:ext cx="8430816" cy="109934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8000" b="1">
                <a:solidFill>
                  <a:srgbClr val="7030A0"/>
                </a:solidFill>
              </a:rPr>
              <a:t>সবাইকে ধন্যবাদ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493362-B188-1A46-AE79-82A93C775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8" y="1446611"/>
            <a:ext cx="11244858" cy="50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08D1-4736-8145-8B60-F6F82A18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602" y="0"/>
            <a:ext cx="7665913" cy="1928813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>
            <a:noAutofit/>
          </a:bodyPr>
          <a:lstStyle/>
          <a:p>
            <a:pPr algn="ctr"/>
            <a:r>
              <a:rPr lang="en-US" sz="9600" b="1">
                <a:solidFill>
                  <a:srgbClr val="7030A0"/>
                </a:solidFill>
              </a:rPr>
              <a:t>পাঠ পরিচিতি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9AD-CC8F-F747-B503-B98B4BB1E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2053827"/>
            <a:ext cx="7858124" cy="4429125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b="1">
                <a:solidFill>
                  <a:schemeClr val="accent5">
                    <a:lumMod val="75000"/>
                  </a:schemeClr>
                </a:solidFill>
              </a:rPr>
              <a:t>বিষয়ঃ ফিন্যান্স ও ব্যাংকিং</a:t>
            </a:r>
          </a:p>
          <a:p>
            <a:pPr marL="0" indent="0">
              <a:buNone/>
            </a:pPr>
            <a:r>
              <a:rPr lang="en-US" sz="4800" b="1">
                <a:solidFill>
                  <a:schemeClr val="accent5">
                    <a:lumMod val="75000"/>
                  </a:schemeClr>
                </a:solidFill>
              </a:rPr>
              <a:t>অধ্যায়ঃ অষ্টম</a:t>
            </a:r>
          </a:p>
          <a:p>
            <a:pPr marL="0" indent="0">
              <a:buNone/>
            </a:pPr>
            <a:r>
              <a:rPr lang="en-US" sz="4800" b="1">
                <a:solidFill>
                  <a:schemeClr val="accent5">
                    <a:lumMod val="75000"/>
                  </a:schemeClr>
                </a:solidFill>
              </a:rPr>
              <a:t>পাঠ শিরোনামঃ মুদ্রা, ব্যাংক ও ব্যাংকিং</a:t>
            </a:r>
          </a:p>
          <a:p>
            <a:pPr marL="0" indent="0">
              <a:buNone/>
            </a:pPr>
            <a:r>
              <a:rPr lang="en-US" sz="4800" b="1">
                <a:solidFill>
                  <a:schemeClr val="accent5">
                    <a:lumMod val="75000"/>
                  </a:schemeClr>
                </a:solidFill>
              </a:rPr>
              <a:t>শ্রেণিঃ নবম/দশম </a:t>
            </a:r>
          </a:p>
          <a:p>
            <a:pPr marL="0" indent="0">
              <a:buNone/>
            </a:pPr>
            <a:r>
              <a:rPr lang="en-US" sz="4800" b="1">
                <a:solidFill>
                  <a:schemeClr val="accent5">
                    <a:lumMod val="75000"/>
                  </a:schemeClr>
                </a:solidFill>
              </a:rPr>
              <a:t>সময়ঃ১ঘণ্টা</a:t>
            </a:r>
          </a:p>
          <a:p>
            <a:pPr marL="0" indent="0">
              <a:buNone/>
            </a:pPr>
            <a:r>
              <a:rPr lang="en-US" sz="4800" b="1">
                <a:solidFill>
                  <a:schemeClr val="accent5">
                    <a:lumMod val="75000"/>
                  </a:schemeClr>
                </a:solidFill>
              </a:rPr>
              <a:t>তারিখঃ ০৯/০৭/২০২১খ্রিঃ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685D48-1533-954A-AD12-53A7EDD3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98" y="2018110"/>
            <a:ext cx="3551559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60F3-F478-954F-89E7-1B6FD966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0"/>
            <a:ext cx="6591300" cy="169068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 b="1">
                <a:solidFill>
                  <a:srgbClr val="FF0000"/>
                </a:solidFill>
              </a:rPr>
              <a:t>শিখনফল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A501A-8BB1-F24F-96AD-2644CB8D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16" y="1825625"/>
            <a:ext cx="12066984" cy="4351338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/>
              <a:t>এই পাঠ শেষে শিক্ষার্থীরা………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/>
              <a:t>মুদ্রা কী তা বলতে পারবে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/>
              <a:t>বিনিময় প্রথা কাকে বলে তা বলতে পারবে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/>
              <a:t>মুদ্রার ইতিহাস বর্ণনা করতে পারবে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818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ADBB-5FAE-1745-A075-96B553BC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09536"/>
            <a:ext cx="6359128" cy="1308499"/>
          </a:xfrm>
          <a:solidFill>
            <a:srgbClr val="92D050"/>
          </a:solidFill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ছবিতে কী দেখতে পাচ্ছো?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DD53FB-6F9B-C143-A23D-9D9D87318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7" y="1690688"/>
            <a:ext cx="3400425" cy="181927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6072614-60AE-6942-AF0A-A151398C6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71" y="1800225"/>
            <a:ext cx="2828925" cy="16573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CACFE0-979E-374C-84ED-A7581C26F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52" y="1804988"/>
            <a:ext cx="3143250" cy="17049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7E51380-6E67-1E4F-896E-7B0F98EDF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653631"/>
            <a:ext cx="7197328" cy="302736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10EB7AC-39EC-F94F-A32D-8A929C855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3892153"/>
            <a:ext cx="3486150" cy="27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7CF6-DD60-E34B-9ADA-A87365C5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65125"/>
            <a:ext cx="10853737" cy="122435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8000" b="1">
                <a:solidFill>
                  <a:schemeClr val="accent5">
                    <a:lumMod val="50000"/>
                  </a:schemeClr>
                </a:solidFill>
              </a:rPr>
              <a:t>আজকের পাঠ শিরোনাম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C2D7-4E0C-E34A-9730-1D7A332C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529" y="2736454"/>
            <a:ext cx="2572941" cy="163909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/>
              <a:t>মুদ্রা </a:t>
            </a:r>
          </a:p>
        </p:txBody>
      </p:sp>
    </p:spTree>
    <p:extLst>
      <p:ext uri="{BB962C8B-B14F-4D97-AF65-F5344CB8AC3E}">
        <p14:creationId xmlns:p14="http://schemas.microsoft.com/office/powerpoint/2010/main" val="14948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EDCE-BBE5-CD48-B29A-FDE74807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334" y="222250"/>
            <a:ext cx="6841331" cy="124221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accent5">
                    <a:lumMod val="50000"/>
                  </a:schemeClr>
                </a:solidFill>
              </a:rPr>
              <a:t>ছবিতে কী দেখতে পাচ্ছো?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F60F17-9411-E54B-BE66-2D3943C56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1762948"/>
            <a:ext cx="10304858" cy="396557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B2BC6-C44A-6D44-BCDF-20A6424B07DF}"/>
              </a:ext>
            </a:extLst>
          </p:cNvPr>
          <p:cNvSpPr txBox="1"/>
          <p:nvPr/>
        </p:nvSpPr>
        <p:spPr>
          <a:xfrm>
            <a:off x="3321545" y="6027003"/>
            <a:ext cx="55489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rgbClr val="7030A0"/>
                </a:solidFill>
              </a:rPr>
              <a:t>দ্রব্যের বিনিময় দ্রব্য  </a:t>
            </a:r>
          </a:p>
        </p:txBody>
      </p:sp>
    </p:spTree>
    <p:extLst>
      <p:ext uri="{BB962C8B-B14F-4D97-AF65-F5344CB8AC3E}">
        <p14:creationId xmlns:p14="http://schemas.microsoft.com/office/powerpoint/2010/main" val="33176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822A-307D-104D-A491-5E34381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083" y="125015"/>
            <a:ext cx="9552090" cy="1339454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7200"/>
              <a:t>বিনিময় প্রথার ধারণা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C8A2-F0A5-C04D-A9ED-A00DEA7E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2" y="1678780"/>
            <a:ext cx="12126515" cy="517922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just"/>
            <a:r>
              <a:rPr lang="en-US" sz="4000" b="1"/>
              <a:t>মানব  সৃষ্টি ও সভ্যতার  বিবর্তনের সাথে সাথে মানুষের প্রয়োজন, কর্মকাণ্ড এবং সামাজিক বন্ধনের পরিধি প্রসার লাভ করতে থাকে । </a:t>
            </a:r>
          </a:p>
          <a:p>
            <a:pPr algn="just"/>
            <a:r>
              <a:rPr lang="en-US" sz="4000" b="1"/>
              <a:t>প্রথমে মানুষের চাহিদা ছিল খুব সীমিত এবং পরস্পরের  মধ্যে তার প্রয়োজনের অতিরিক্ত দ্রব্যাদি বিনিময়ের মাধ্যমে নিজের চাহিদা নির্বাহ করতো।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</a:rPr>
              <a:t>“দ্রব্যের</a:t>
            </a:r>
            <a:r>
              <a:rPr lang="en-US" sz="4000" b="1"/>
              <a:t>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</a:rPr>
              <a:t>বিনিময়</a:t>
            </a:r>
            <a:r>
              <a:rPr lang="en-US" sz="4000" b="1"/>
              <a:t> 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</a:rPr>
              <a:t>দ্রব্য</a:t>
            </a:r>
            <a:r>
              <a:rPr lang="en-US" sz="4000" b="1"/>
              <a:t> ‘’ এই প্রথাটি বিনিময় প্রথা(</a:t>
            </a:r>
            <a:r>
              <a:rPr lang="en-US" sz="4000" b="1">
                <a:solidFill>
                  <a:srgbClr val="7030A0"/>
                </a:solidFill>
              </a:rPr>
              <a:t>Barter </a:t>
            </a:r>
            <a:r>
              <a:rPr lang="en-US" sz="4000" b="1"/>
              <a:t> </a:t>
            </a:r>
            <a:r>
              <a:rPr lang="en-US" sz="4000" b="1">
                <a:solidFill>
                  <a:srgbClr val="7030A0"/>
                </a:solidFill>
              </a:rPr>
              <a:t>System ) </a:t>
            </a:r>
            <a:r>
              <a:rPr lang="en-US" sz="4000" b="1"/>
              <a:t>হিসাবে পরিচিতি। </a:t>
            </a:r>
          </a:p>
        </p:txBody>
      </p:sp>
    </p:spTree>
    <p:extLst>
      <p:ext uri="{BB962C8B-B14F-4D97-AF65-F5344CB8AC3E}">
        <p14:creationId xmlns:p14="http://schemas.microsoft.com/office/powerpoint/2010/main" val="24059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CEB6-EC26-9E43-A07A-F75F20E5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746" y="20240"/>
            <a:ext cx="5805488" cy="134898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একক কাজ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74CE8F-9407-074F-9778-85B6F96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234" y="1500188"/>
            <a:ext cx="3048000" cy="4661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D36F6-5676-6D49-A2A6-09400F26CF08}"/>
              </a:ext>
            </a:extLst>
          </p:cNvPr>
          <p:cNvSpPr txBox="1"/>
          <p:nvPr/>
        </p:nvSpPr>
        <p:spPr>
          <a:xfrm rot="10800000" flipH="1" flipV="1">
            <a:off x="0" y="1780223"/>
            <a:ext cx="8393906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600" b="1"/>
              <a:t>বিনিময় প্রথা কাকে বলে? 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884A3-799D-6B4C-8FC7-ADA186ED9FEF}"/>
              </a:ext>
            </a:extLst>
          </p:cNvPr>
          <p:cNvSpPr txBox="1"/>
          <p:nvPr/>
        </p:nvSpPr>
        <p:spPr>
          <a:xfrm>
            <a:off x="1589484" y="5661422"/>
            <a:ext cx="57328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rgbClr val="FF0000"/>
                </a:solidFill>
              </a:rPr>
              <a:t>সময়ঃ৫ 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39435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সবাইকে স্বাগতম  </vt:lpstr>
      <vt:lpstr>শিক্ষক পরিচিতি </vt:lpstr>
      <vt:lpstr>পাঠ পরিচিতি </vt:lpstr>
      <vt:lpstr>শিখনফল</vt:lpstr>
      <vt:lpstr>ছবিতে কী দেখতে পাচ্ছো?</vt:lpstr>
      <vt:lpstr>আজকের পাঠ শিরোনাম  </vt:lpstr>
      <vt:lpstr>ছবিতে কী দেখতে পাচ্ছো?</vt:lpstr>
      <vt:lpstr>বিনিময় প্রথার ধারণা</vt:lpstr>
      <vt:lpstr>একক কাজ</vt:lpstr>
      <vt:lpstr>মুদ্রার ইতিহাস </vt:lpstr>
      <vt:lpstr>PowerPoint Presentation</vt:lpstr>
      <vt:lpstr>প্রাচীন কালের মুদ্রার ছবি  </vt:lpstr>
      <vt:lpstr>দলগত কাজ </vt:lpstr>
      <vt:lpstr>প্রাচীন কালে ব্যবহৃত মুদ্রার নাম   </vt:lpstr>
      <vt:lpstr>জোড়ায় কাজ </vt:lpstr>
      <vt:lpstr>কেন ধাতব মুদ্রার ব্যবহার বেশিদিন স্থায়িত্ব পায়নি?  </vt:lpstr>
      <vt:lpstr>কাগজি মুদ্রার ছবি </vt:lpstr>
      <vt:lpstr>কাগজি মুদ্রা প্রচলন ও ব্যবহারের সুবিধা</vt:lpstr>
      <vt:lpstr>মুদ্রা কাকে বলে?   </vt:lpstr>
      <vt:lpstr>মূল্যায়ন</vt:lpstr>
      <vt:lpstr>বাড়ির কাজ </vt:lpstr>
      <vt:lpstr>সবাইকে 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  </dc:title>
  <dc:creator>Mst. Rowshanara Khanam</dc:creator>
  <cp:lastModifiedBy>Mst. Rowshanara Khanam</cp:lastModifiedBy>
  <cp:revision>16</cp:revision>
  <dcterms:created xsi:type="dcterms:W3CDTF">2021-05-27T15:28:31Z</dcterms:created>
  <dcterms:modified xsi:type="dcterms:W3CDTF">2021-07-09T09:44:11Z</dcterms:modified>
</cp:coreProperties>
</file>