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2" r:id="rId7"/>
    <p:sldId id="264" r:id="rId8"/>
    <p:sldId id="267" r:id="rId9"/>
    <p:sldId id="273" r:id="rId10"/>
    <p:sldId id="266" r:id="rId11"/>
    <p:sldId id="268" r:id="rId12"/>
    <p:sldId id="270" r:id="rId13"/>
    <p:sldId id="269" r:id="rId14"/>
    <p:sldId id="271" r:id="rId15"/>
    <p:sldId id="274" r:id="rId16"/>
    <p:sldId id="265" r:id="rId17"/>
    <p:sldId id="275" r:id="rId18"/>
    <p:sldId id="263" r:id="rId19"/>
    <p:sldId id="261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D9C2-9FC4-1144-9E27-8B7B43544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34CA5-60E6-204B-A6D2-A3286092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26D0-AFA0-004A-BE47-3A36CAA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0051-BAEB-514B-B154-B18984D5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DC28F-244A-0840-8D4D-6D3406B0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1E2B-3B47-4D40-803A-9C09193D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4C2BD-1EEC-C944-9D1C-4434DA25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E6755-B52E-F547-9B27-906AE0F3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F102-4050-9846-80C5-36051D4D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40F12-9242-DE47-A7C3-754AA8F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E6F97-DA72-A84F-BE18-1B0F34ED7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F5A03-A1CA-7949-BAE7-E89DE88DF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18DC3-2DEE-564A-B85C-14646722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687E2-EDB2-A244-9871-2EACF4F7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6F8D-1FE5-B145-97D6-3EC4F0E3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9F9E-A6B7-B949-9E87-553E0BA8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49EC8-1F7C-714D-8352-496612A11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9EC25-0C58-AE4F-BE8C-1F2AC61A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569FC-82AB-7D49-9121-6546FEE6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CE1AE-1005-D849-B9E6-B681887E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FFDB-8A4D-514F-9A63-D518839D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E0AA7-BADE-D840-B35D-BE739DA84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5834-F888-8445-B15B-157EE512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5D11E-1399-2F43-A1D4-213045B4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82A39-9809-D847-BC46-5F8CDD7D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7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6FA0-9FF8-2741-BF73-EF0F65B7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11B7-1BB1-4A47-8B98-EDCFE4801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B613A-16F8-1648-B805-786114953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8966A-EE49-A94B-8E5C-FA4F2699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60CCA-BC1A-9541-988B-FA54989A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F5D38-E741-5D49-BACF-56593719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AE09-C1F8-A045-BFE8-1CE1F6B3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43A2F-3B7F-5543-A896-321686A6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FA7E2-0C41-924D-A1BE-79E400BA4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9CF18-C4DA-5249-8F55-16A4378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EAC3B-CD16-F543-9079-0D5022A3E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3F6DB-E461-A84B-87F6-841AFE31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C734D-5C9F-5B4E-930C-B1729EFD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9F3E1-F8D5-FA41-A167-B255A31C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54B5-A466-5241-95FE-01673526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C4B0E-9DBB-2B4E-A8CF-10B2FAC2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50612-BC6F-9C46-B948-FFDDDDC0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17A28-6827-4C47-B8DA-56EF9C29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18C62-F978-3C43-9456-A9561FD7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37F63-A12E-8243-9C64-FA85C5D9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EE0A-6D85-3945-BD6E-116FBE04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7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84D9-2346-2C4A-85D2-7E64659B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40B9-29FF-3444-A51D-C5BBB0F1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6F194-87C1-324C-AEE3-7A80C99F8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A3C4E-BA04-F842-851A-A16636E4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1CFD9-8ED1-1749-894F-DF7E7DE6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3AD24-124E-4A44-9C83-5C1E23E7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F56D-E65A-EF48-A298-FE097888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78FE1-433F-FD44-B15A-E751FF3EA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C80DC-DCC0-AB4A-B20E-15009E87E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5191F-0554-E141-8D8A-C982749D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FE6B0-0D4B-F74E-A38D-7C191725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F8B49-B9DA-D54A-BD3A-57D3DD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12C24-BE24-4140-87C2-B0F81BCF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2E48E-9636-BD4B-B5F4-D66ED20E4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9B668-D8B3-AE44-83C3-4F62A01B3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C0168-BF6A-244A-AFA2-1A997762163F}" type="datetimeFigureOut">
              <a:rPr lang="en-US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1DCE1-FEF7-9A49-A7F3-837B87856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10504-4A36-D540-B09E-3C8FC266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C8B5B-F51E-3E44-9B20-853A979ECB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DB19-5683-6E42-9307-5D37ECEB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0945" y="0"/>
            <a:ext cx="9144000" cy="120094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8800" b="1">
                <a:solidFill>
                  <a:srgbClr val="FF0000"/>
                </a:solidFill>
              </a:rPr>
              <a:t>সবাইকে স্বাগতম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27A6F-D9F6-6547-8CF8-3BAD1F8F0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55" y="1991915"/>
            <a:ext cx="11697890" cy="407511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EBE23F-B50E-D645-8855-1439FBB38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5" y="1535907"/>
            <a:ext cx="11944945" cy="53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A7AC-DB8C-7F4E-9999-E13EE92D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591" y="222250"/>
            <a:ext cx="7234238" cy="126007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/>
              <a:t>হিসাবের ছক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B814-B468-6441-A696-A11F9700CE7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হিসাববিজ্ঞানে হিসাব প্রস্তুতের জন্য দুই ধরনের ছক ব্যবহৃত হয়  -</a:t>
            </a:r>
          </a:p>
          <a:p>
            <a:r>
              <a:rPr lang="en-US" sz="6000" b="1">
                <a:solidFill>
                  <a:srgbClr val="7030A0"/>
                </a:solidFill>
              </a:rPr>
              <a:t>T –ছক</a:t>
            </a:r>
          </a:p>
          <a:p>
            <a:r>
              <a:rPr lang="en-US" sz="6000" b="1">
                <a:solidFill>
                  <a:srgbClr val="7030A0"/>
                </a:solidFill>
              </a:rPr>
              <a:t>চলমান জের ছক</a:t>
            </a:r>
          </a:p>
        </p:txBody>
      </p:sp>
    </p:spTree>
    <p:extLst>
      <p:ext uri="{BB962C8B-B14F-4D97-AF65-F5344CB8AC3E}">
        <p14:creationId xmlns:p14="http://schemas.microsoft.com/office/powerpoint/2010/main" val="7613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50CD-9054-A34A-9AAF-B5860314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490141"/>
            <a:ext cx="4108847" cy="108148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>
                <a:solidFill>
                  <a:srgbClr val="00B050"/>
                </a:solidFill>
              </a:rPr>
              <a:t>“T”-ছক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6CF81-168B-594D-96C4-54FA957D74AE}"/>
              </a:ext>
            </a:extLst>
          </p:cNvPr>
          <p:cNvSpPr txBox="1"/>
          <p:nvPr/>
        </p:nvSpPr>
        <p:spPr>
          <a:xfrm>
            <a:off x="3049488" y="3244334"/>
            <a:ext cx="6098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728D09F-63EC-CC41-9E6F-56A052FF1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24"/>
            <a:ext cx="11358563" cy="54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8F00-C8C4-4D4F-8CA1-B1A42954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69" y="125018"/>
            <a:ext cx="6448425" cy="103584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“T”-ছকের বৈশিষ্ট্য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7799B-50D0-BD4A-9408-BC2F7DB1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53" y="1357314"/>
            <a:ext cx="11995547" cy="537567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400" b="1"/>
              <a:t>হিসাবের একটি শিরোনাম থাকবে।</a:t>
            </a:r>
          </a:p>
          <a:p>
            <a:r>
              <a:rPr lang="en-US" sz="4400" b="1"/>
              <a:t>ছকটি ডেবিট ও ক্রেডিট দুইটি অংশে বিভক্ত।</a:t>
            </a:r>
          </a:p>
          <a:p>
            <a:r>
              <a:rPr lang="en-US" sz="4400" b="1"/>
              <a:t>উভয়৷ অংশে চারটি করে মোট আটটি কলাম থাকবে।</a:t>
            </a:r>
          </a:p>
          <a:p>
            <a:r>
              <a:rPr lang="en-US" sz="4400" b="1"/>
              <a:t>নির্দিষ্ট সময় পর পর হিসাবের উদ্বৃত্ত( ডেবিট ও ক্রেডিট দিকের যোগফলের পার্থক্য    ) নির্ণয় করতে হবে।</a:t>
            </a:r>
          </a:p>
          <a:p>
            <a:r>
              <a:rPr lang="en-US" sz="4400" b="1"/>
              <a:t>হিসাবের কোড নম্বর থাকবে।  </a:t>
            </a:r>
          </a:p>
        </p:txBody>
      </p:sp>
    </p:spTree>
    <p:extLst>
      <p:ext uri="{BB962C8B-B14F-4D97-AF65-F5344CB8AC3E}">
        <p14:creationId xmlns:p14="http://schemas.microsoft.com/office/powerpoint/2010/main" val="10516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7F07-1643-A74D-8FD4-946C0F5D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570684" y="214313"/>
            <a:ext cx="5680472" cy="11072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00B050"/>
                </a:solidFill>
              </a:rPr>
              <a:t>“চলমান জের” ছক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F7B4BD-59F7-374C-A928-BEA673EB9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1" y="1321596"/>
            <a:ext cx="11924109" cy="55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A521-0691-7646-B334-637F0651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52512" y="125016"/>
            <a:ext cx="9913144" cy="91082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“চলমান জের “ ছকের বৈশিষ্ট্য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5ED49-7E78-C440-A142-D196AC40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35844"/>
            <a:ext cx="12192000" cy="569714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/>
              <a:t>হিসাবের একটি শিরোনাম থাকবে। </a:t>
            </a:r>
          </a:p>
          <a:p>
            <a:r>
              <a:rPr lang="en-US" sz="4800" b="1"/>
              <a:t>হিসাবের কোড নম্বর উল্লেখ থাকবে। </a:t>
            </a:r>
          </a:p>
          <a:p>
            <a:r>
              <a:rPr lang="en-US" sz="4800" b="1"/>
              <a:t>তারিখ, বিবরণ ও জাবেদা পৃষ্ঠার কলাম একটি। </a:t>
            </a:r>
          </a:p>
          <a:p>
            <a:r>
              <a:rPr lang="en-US" sz="4800" b="1"/>
              <a:t>টাকার কলাম মোট চারটি।</a:t>
            </a:r>
          </a:p>
          <a:p>
            <a:r>
              <a:rPr lang="en-US" sz="4800" b="1"/>
              <a:t>ডেবিট ও ক্রেডিট টাকার কলাম পাশাপাশি অবস্থিত।</a:t>
            </a:r>
          </a:p>
          <a:p>
            <a:r>
              <a:rPr lang="en-US" sz="4800" b="1"/>
              <a:t> প্রতিটি লেনদেন লিপিবদ্ধের পর হিসাবের উদ্বৃত্ত নির্ণয় করা হয়।   </a:t>
            </a:r>
          </a:p>
        </p:txBody>
      </p:sp>
    </p:spTree>
    <p:extLst>
      <p:ext uri="{BB962C8B-B14F-4D97-AF65-F5344CB8AC3E}">
        <p14:creationId xmlns:p14="http://schemas.microsoft.com/office/powerpoint/2010/main" val="26491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C2F6-67C5-014D-AA11-AA5040A3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88" y="464344"/>
            <a:ext cx="8145066" cy="1315641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9600" b="1"/>
              <a:t>জোড়ায় কাজ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B7712C-33AB-4D49-BF03-FCFC4F4D8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37" y="2000250"/>
            <a:ext cx="3608785" cy="3839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AC14E-8BD2-BF4B-A06E-2D4F7D13EA0A}"/>
              </a:ext>
            </a:extLst>
          </p:cNvPr>
          <p:cNvSpPr txBox="1"/>
          <p:nvPr/>
        </p:nvSpPr>
        <p:spPr>
          <a:xfrm>
            <a:off x="0" y="2143125"/>
            <a:ext cx="8339137" cy="31393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600" b="1"/>
              <a:t>T –ছক ওচলমান জের ছকের মধ্যে মিল খুঁজে বের কর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A3619-0E91-FB4E-8BD6-84B697771748}"/>
              </a:ext>
            </a:extLst>
          </p:cNvPr>
          <p:cNvSpPr txBox="1"/>
          <p:nvPr/>
        </p:nvSpPr>
        <p:spPr>
          <a:xfrm rot="10800000" flipH="1" flipV="1">
            <a:off x="1075728" y="5574432"/>
            <a:ext cx="567511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সময়ঃ ৮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33287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B09F-FD52-BE4B-AEEA-17B7DE68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738" y="80975"/>
            <a:ext cx="9360098" cy="140414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8000" b="1">
                <a:solidFill>
                  <a:srgbClr val="0070C0"/>
                </a:solidFill>
              </a:rPr>
              <a:t>হিসাবের শ্রেণিবিভাগ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C97E44-7A25-A34B-9990-E3118F030E6C}"/>
              </a:ext>
            </a:extLst>
          </p:cNvPr>
          <p:cNvSpPr/>
          <p:nvPr/>
        </p:nvSpPr>
        <p:spPr>
          <a:xfrm rot="10800000" flipV="1">
            <a:off x="4569266" y="3038594"/>
            <a:ext cx="3074025" cy="140421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হিসাব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5AC12-E004-A742-B6B5-B148F92EA307}"/>
              </a:ext>
            </a:extLst>
          </p:cNvPr>
          <p:cNvSpPr txBox="1"/>
          <p:nvPr/>
        </p:nvSpPr>
        <p:spPr>
          <a:xfrm rot="10800000" flipV="1">
            <a:off x="3795735" y="2180989"/>
            <a:ext cx="2340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সম্পদ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B0B887-D9F4-2147-BE18-EAD92A4AF151}"/>
              </a:ext>
            </a:extLst>
          </p:cNvPr>
          <p:cNvSpPr txBox="1"/>
          <p:nvPr/>
        </p:nvSpPr>
        <p:spPr>
          <a:xfrm>
            <a:off x="7070527" y="2332795"/>
            <a:ext cx="193238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দায়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04100-2D45-0E41-AC9C-FD7E78CA7EC2}"/>
              </a:ext>
            </a:extLst>
          </p:cNvPr>
          <p:cNvSpPr txBox="1"/>
          <p:nvPr/>
        </p:nvSpPr>
        <p:spPr>
          <a:xfrm>
            <a:off x="4235150" y="4663020"/>
            <a:ext cx="380157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মালিকানাস্বত্ব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68BF55-A560-4246-B085-E5EB96203380}"/>
              </a:ext>
            </a:extLst>
          </p:cNvPr>
          <p:cNvSpPr txBox="1"/>
          <p:nvPr/>
        </p:nvSpPr>
        <p:spPr>
          <a:xfrm>
            <a:off x="2524738" y="3578930"/>
            <a:ext cx="18288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আয়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8C162-61FE-554B-BE84-351C00B3F58C}"/>
              </a:ext>
            </a:extLst>
          </p:cNvPr>
          <p:cNvSpPr txBox="1"/>
          <p:nvPr/>
        </p:nvSpPr>
        <p:spPr>
          <a:xfrm>
            <a:off x="7896151" y="3514725"/>
            <a:ext cx="210509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/>
              <a:t>ব্যয়</a:t>
            </a:r>
          </a:p>
        </p:txBody>
      </p:sp>
    </p:spTree>
    <p:extLst>
      <p:ext uri="{BB962C8B-B14F-4D97-AF65-F5344CB8AC3E}">
        <p14:creationId xmlns:p14="http://schemas.microsoft.com/office/powerpoint/2010/main" val="27551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FA8C-6F89-3D48-9385-DF296CF2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030" y="369094"/>
            <a:ext cx="6894908" cy="139898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9600" b="1"/>
              <a:t>দলগত কাজ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341AC2-C74D-C547-8A33-056F975DD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7" y="1125141"/>
            <a:ext cx="3286125" cy="4857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A11B4-92E9-3D4F-92A6-B2A676407B90}"/>
              </a:ext>
            </a:extLst>
          </p:cNvPr>
          <p:cNvSpPr txBox="1"/>
          <p:nvPr/>
        </p:nvSpPr>
        <p:spPr>
          <a:xfrm>
            <a:off x="1" y="2487811"/>
            <a:ext cx="8643936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হিসাবের শ্রেণিবিভাগে একটি পোস্টার তৈরি কর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28EB4-7176-DD42-B79D-3A68F7DDF9C2}"/>
              </a:ext>
            </a:extLst>
          </p:cNvPr>
          <p:cNvSpPr txBox="1"/>
          <p:nvPr/>
        </p:nvSpPr>
        <p:spPr>
          <a:xfrm>
            <a:off x="1514475" y="5356473"/>
            <a:ext cx="587930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সময়ঃ ১৫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9575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8620-2B14-4441-AA5D-6DBCC573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624" y="1"/>
            <a:ext cx="4966095" cy="166092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9600" b="1">
                <a:solidFill>
                  <a:srgbClr val="7030A0"/>
                </a:solidFill>
              </a:rPr>
              <a:t>মূল্যায়ন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47CE-4FA4-254D-A679-7610D52C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5"/>
            <a:ext cx="12037219" cy="503237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b="1"/>
              <a:t>হিসাব কাকে বলে?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/>
              <a:t>হিসাবের ছক কয় ধরণের?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/>
              <a:t>T-ছকে মোট কতটি কলাম থাকে?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/>
              <a:t>চলমান জের ছকে টাকার কলাম কয়টি?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/>
              <a:t>হিসাব কয় প্রকার ও কী কী?     </a:t>
            </a:r>
          </a:p>
        </p:txBody>
      </p:sp>
    </p:spTree>
    <p:extLst>
      <p:ext uri="{BB962C8B-B14F-4D97-AF65-F5344CB8AC3E}">
        <p14:creationId xmlns:p14="http://schemas.microsoft.com/office/powerpoint/2010/main" val="7238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7730-072D-EF47-B9CA-8E6B9CD2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434" y="257969"/>
            <a:ext cx="7216378" cy="1420813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9600" b="1"/>
              <a:t>বাড়ির কাজ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43FDE5-029F-CE43-8F5B-C473CBFAA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64" y="2035969"/>
            <a:ext cx="2797968" cy="33932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2D612C-B6C4-4647-B7C3-A458F6861D54}"/>
              </a:ext>
            </a:extLst>
          </p:cNvPr>
          <p:cNvSpPr txBox="1"/>
          <p:nvPr/>
        </p:nvSpPr>
        <p:spPr>
          <a:xfrm>
            <a:off x="321469" y="1714500"/>
            <a:ext cx="8429624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7030A0"/>
                </a:solidFill>
              </a:rPr>
              <a:t>“T” ছক ও চলমান জের ছকের মধ্যে পার্থক্য উল্লেখ কর   </a:t>
            </a:r>
          </a:p>
        </p:txBody>
      </p:sp>
    </p:spTree>
    <p:extLst>
      <p:ext uri="{BB962C8B-B14F-4D97-AF65-F5344CB8AC3E}">
        <p14:creationId xmlns:p14="http://schemas.microsoft.com/office/powerpoint/2010/main" val="9663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2CF3-A360-7C45-A9FB-2E784709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638" y="303610"/>
            <a:ext cx="7073503" cy="157162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FF0000"/>
                </a:solidFill>
              </a:rPr>
              <a:t>শিক্ষক পরিচিতি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51D366-B6B2-FA4C-8B73-A6404648C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34" y="2000250"/>
            <a:ext cx="3426249" cy="42207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D20548-E273-0941-8C6C-3B23C9F970D3}"/>
              </a:ext>
            </a:extLst>
          </p:cNvPr>
          <p:cNvSpPr txBox="1"/>
          <p:nvPr/>
        </p:nvSpPr>
        <p:spPr>
          <a:xfrm>
            <a:off x="315517" y="1875234"/>
            <a:ext cx="8134717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মোসাঃরওশনআরা খানম</a:t>
            </a:r>
          </a:p>
          <a:p>
            <a:pPr algn="l"/>
            <a:r>
              <a:rPr lang="en-US" sz="6000" b="1"/>
              <a:t>   সহকারী শিক্ষক</a:t>
            </a:r>
          </a:p>
          <a:p>
            <a:pPr algn="l"/>
            <a:r>
              <a:rPr lang="en-US" sz="6000" b="1"/>
              <a:t>শিমরাইল উচ্চ বিদ্যালয়</a:t>
            </a:r>
          </a:p>
          <a:p>
            <a:pPr algn="l"/>
            <a:r>
              <a:rPr lang="en-US" sz="6000" b="1"/>
              <a:t>কসবা, ব্রাহ্মণবাড়িয়া     </a:t>
            </a:r>
          </a:p>
        </p:txBody>
      </p:sp>
    </p:spTree>
    <p:extLst>
      <p:ext uri="{BB962C8B-B14F-4D97-AF65-F5344CB8AC3E}">
        <p14:creationId xmlns:p14="http://schemas.microsoft.com/office/powerpoint/2010/main" val="23362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AF2C-49F3-BE43-BFC8-50052C60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16" y="0"/>
            <a:ext cx="9734550" cy="142279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8800" b="1"/>
              <a:t>সবাইকে ধন্যবাদ 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F7939D6-CEB2-6D46-82A3-5E49C7F5F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4" y="1690688"/>
            <a:ext cx="10515600" cy="5167311"/>
          </a:xfrm>
        </p:spPr>
      </p:pic>
    </p:spTree>
    <p:extLst>
      <p:ext uri="{BB962C8B-B14F-4D97-AF65-F5344CB8AC3E}">
        <p14:creationId xmlns:p14="http://schemas.microsoft.com/office/powerpoint/2010/main" val="37300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7564-7422-AC44-816D-70F9242E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332" y="502443"/>
            <a:ext cx="6644878" cy="12779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FF0000"/>
                </a:solidFill>
              </a:rPr>
              <a:t>পাঠ পরিচিতি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79232A-B4C4-9942-B8C8-51B37B6B0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02" y="1780381"/>
            <a:ext cx="2992925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794007-6D1F-404F-BB40-0C86DFA91E52}"/>
              </a:ext>
            </a:extLst>
          </p:cNvPr>
          <p:cNvSpPr txBox="1"/>
          <p:nvPr/>
        </p:nvSpPr>
        <p:spPr>
          <a:xfrm>
            <a:off x="277569" y="1780381"/>
            <a:ext cx="8733233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solidFill>
                  <a:srgbClr val="00B0F0"/>
                </a:solidFill>
              </a:rPr>
              <a:t>বিষয়ঃ হিসাববিজ্ঞান </a:t>
            </a:r>
          </a:p>
          <a:p>
            <a:pPr algn="l"/>
            <a:r>
              <a:rPr lang="en-US" sz="4800" b="1">
                <a:solidFill>
                  <a:srgbClr val="00B0F0"/>
                </a:solidFill>
              </a:rPr>
              <a:t>শ্রেণিঃ দশম</a:t>
            </a:r>
          </a:p>
          <a:p>
            <a:pPr algn="l"/>
            <a:r>
              <a:rPr lang="en-US" sz="4800" b="1">
                <a:solidFill>
                  <a:srgbClr val="00B0F0"/>
                </a:solidFill>
              </a:rPr>
              <a:t> অধ্যায়ঃ পঞ্চম</a:t>
            </a:r>
          </a:p>
          <a:p>
            <a:pPr algn="l"/>
            <a:r>
              <a:rPr lang="en-US" sz="4800" b="1">
                <a:solidFill>
                  <a:srgbClr val="00B0F0"/>
                </a:solidFill>
              </a:rPr>
              <a:t>পাঠঃ হিসাব  </a:t>
            </a:r>
          </a:p>
          <a:p>
            <a:pPr algn="l"/>
            <a:r>
              <a:rPr lang="en-US" sz="4800" b="1">
                <a:solidFill>
                  <a:srgbClr val="00B0F0"/>
                </a:solidFill>
              </a:rPr>
              <a:t>সময়ঃ ১ ঘন্টা </a:t>
            </a:r>
          </a:p>
          <a:p>
            <a:pPr algn="l"/>
            <a:r>
              <a:rPr lang="en-US" sz="4800" b="1">
                <a:solidFill>
                  <a:srgbClr val="00B0F0"/>
                </a:solidFill>
              </a:rPr>
              <a:t>তারিখঃ০৭/০৭/২০২১খ্রিঃ</a:t>
            </a:r>
          </a:p>
        </p:txBody>
      </p:sp>
    </p:spTree>
    <p:extLst>
      <p:ext uri="{BB962C8B-B14F-4D97-AF65-F5344CB8AC3E}">
        <p14:creationId xmlns:p14="http://schemas.microsoft.com/office/powerpoint/2010/main" val="43752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C4FF-76BA-5543-B500-78958BF4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763" y="250031"/>
            <a:ext cx="5144690" cy="12620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FF0000"/>
                </a:solidFill>
              </a:rPr>
              <a:t>শিখনফল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96179-26B1-444B-BEA1-7E3BACB4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/>
              <a:t>এই পাঠ শেষে শিক্ষার্থীরা . …..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/>
              <a:t>হিসাব কী তা বলতে পারবে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/>
              <a:t>হিসাব প্রস্তুতের ছক অঙ্কন করতে পারবে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b="1"/>
              <a:t>হিসাবের শ্রেণিবিভাগ উল্লেখ করতে পারবে      </a:t>
            </a:r>
          </a:p>
        </p:txBody>
      </p:sp>
    </p:spTree>
    <p:extLst>
      <p:ext uri="{BB962C8B-B14F-4D97-AF65-F5344CB8AC3E}">
        <p14:creationId xmlns:p14="http://schemas.microsoft.com/office/powerpoint/2010/main" val="27375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D066-D3DB-AF4B-87E8-2383C5B498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ছবিতে কী দেখতে পাচ্ছো?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79597F4-F3BD-A446-BADC-E9B2885FC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56" y="1785938"/>
            <a:ext cx="4107656" cy="328612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C4B250A-71A6-F14E-92A3-8E8B7BFE0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1" y="1649717"/>
            <a:ext cx="4107655" cy="3369561"/>
          </a:xfrm>
        </p:spPr>
      </p:pic>
    </p:spTree>
    <p:extLst>
      <p:ext uri="{BB962C8B-B14F-4D97-AF65-F5344CB8AC3E}">
        <p14:creationId xmlns:p14="http://schemas.microsoft.com/office/powerpoint/2010/main" val="12896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A35E-9C8F-9442-BD16-FD24CA76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65126"/>
            <a:ext cx="11840765" cy="215304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8000" b="1"/>
              <a:t>আজকের পাঠ শিরোনাম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882A-FE32-8149-814B-55A1296C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123" y="3250406"/>
            <a:ext cx="4501753" cy="2911077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en-US" sz="9600" b="1">
              <a:solidFill>
                <a:srgbClr val="FF0000"/>
              </a:solidFill>
            </a:endParaRPr>
          </a:p>
          <a:p>
            <a:r>
              <a:rPr lang="en-US" sz="9600" b="1">
                <a:solidFill>
                  <a:srgbClr val="FF0000"/>
                </a:solidFill>
              </a:rPr>
              <a:t>হিসাব </a:t>
            </a:r>
          </a:p>
        </p:txBody>
      </p:sp>
    </p:spTree>
    <p:extLst>
      <p:ext uri="{BB962C8B-B14F-4D97-AF65-F5344CB8AC3E}">
        <p14:creationId xmlns:p14="http://schemas.microsoft.com/office/powerpoint/2010/main" val="17696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6D60-8043-EC4C-919F-0479F1B3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997" y="214312"/>
            <a:ext cx="6359128" cy="142279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হিসাবের ধারণা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BE6E1-38DA-0F42-A1DC-CBD052EF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2" y="1216818"/>
            <a:ext cx="11483578" cy="544472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b="1"/>
              <a:t>হিসাববিজ্ঞানের অন্যতম প্রধান উদ্দেশ্য আর্থিক ফলাফল ও আর্থিক  অবস্থা নিরূপণ করা।</a:t>
            </a:r>
          </a:p>
          <a:p>
            <a:r>
              <a:rPr lang="en-US" sz="4000" b="1"/>
              <a:t>এই উদ্দেশ্য অর্জনের জন্য  লেনদেনসমূহ সুষ্ঠু ও সুশৃঙ্খলভাবে লিপিবদ্ধ করা জরুরি।</a:t>
            </a:r>
          </a:p>
          <a:p>
            <a:r>
              <a:rPr lang="en-US" sz="4000" b="1"/>
              <a:t>লেনদেনের ফলে সম্পদ, দায়, আয়, ব্যয় ও মালিকানা স্বত্বের ক্রমাগত হ্রাস- বৃদ্ধি ঘটে। </a:t>
            </a:r>
          </a:p>
          <a:p>
            <a:r>
              <a:rPr lang="en-US" sz="4000" b="1"/>
              <a:t>প্রতিটি  হিসাবের হ্রাস-বৃদ্ধি এবং নির্দিষ্ট সময় অন্তত প্রতিটি হিসাবের নিট পরিমাণ জানা প্রয়োজন।           </a:t>
            </a:r>
          </a:p>
        </p:txBody>
      </p:sp>
    </p:spTree>
    <p:extLst>
      <p:ext uri="{BB962C8B-B14F-4D97-AF65-F5344CB8AC3E}">
        <p14:creationId xmlns:p14="http://schemas.microsoft.com/office/powerpoint/2010/main" val="19337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7239-63D7-D54B-B7A4-841A56D8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47" y="142876"/>
            <a:ext cx="7912894" cy="147637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হিসাব কাকে বলে?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8A32-BD76-8B43-AEF1-9F94B492D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66" y="1825625"/>
            <a:ext cx="11590734" cy="435133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b="1"/>
              <a:t>হিসাব হচ্ছে এমন একটি ছক বা বিবরণী,  যেখানে প্রতিষ্ঠানের প্রতিটি খাতের পরিবর্তন ও অবস্থা প্রকাশিত হয়।</a:t>
            </a:r>
          </a:p>
          <a:p>
            <a:r>
              <a:rPr lang="en-US" sz="4800" b="1"/>
              <a:t>নগদান হিসাব, আসবাবপত্র হিসাব, ব্যাংক হিসাব, ক্রয় হিসাব, বিক্রয় হিসাব,  বেতন হিসাব, ভাড়া হিসাব ইত্যাদি।  </a:t>
            </a:r>
          </a:p>
        </p:txBody>
      </p:sp>
    </p:spTree>
    <p:extLst>
      <p:ext uri="{BB962C8B-B14F-4D97-AF65-F5344CB8AC3E}">
        <p14:creationId xmlns:p14="http://schemas.microsoft.com/office/powerpoint/2010/main" val="28663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1641-A675-2E4C-A358-7DA05F4C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544" y="71439"/>
            <a:ext cx="7305675" cy="169068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9600" b="1"/>
              <a:t>একক কাজ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00514C-4D98-0841-A63B-0B24C3766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34" y="2389584"/>
            <a:ext cx="3048000" cy="325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EC392-D7DA-A146-B890-4DEB757A39B2}"/>
              </a:ext>
            </a:extLst>
          </p:cNvPr>
          <p:cNvSpPr txBox="1"/>
          <p:nvPr/>
        </p:nvSpPr>
        <p:spPr>
          <a:xfrm>
            <a:off x="517919" y="2607865"/>
            <a:ext cx="730567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600" b="1"/>
              <a:t>হিসাব কাকে বলে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5C9CF-0B0A-034B-B9EA-AF4F7CCBD054}"/>
              </a:ext>
            </a:extLst>
          </p:cNvPr>
          <p:cNvSpPr txBox="1"/>
          <p:nvPr/>
        </p:nvSpPr>
        <p:spPr>
          <a:xfrm>
            <a:off x="1441251" y="5139928"/>
            <a:ext cx="493454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সময়ঃ ৫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3376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সবাইকে স্বাগতম  </vt:lpstr>
      <vt:lpstr>শিক্ষক পরিচিতি </vt:lpstr>
      <vt:lpstr>পাঠ পরিচিতি </vt:lpstr>
      <vt:lpstr>শিখনফল</vt:lpstr>
      <vt:lpstr>ছবিতে কী দেখতে পাচ্ছো?   </vt:lpstr>
      <vt:lpstr>আজকের পাঠ শিরোনাম  </vt:lpstr>
      <vt:lpstr>হিসাবের ধারণা </vt:lpstr>
      <vt:lpstr>হিসাব কাকে বলে?  </vt:lpstr>
      <vt:lpstr>একক কাজ</vt:lpstr>
      <vt:lpstr>হিসাবের ছক </vt:lpstr>
      <vt:lpstr>“T”-ছক</vt:lpstr>
      <vt:lpstr>“T”-ছকের বৈশিষ্ট্য </vt:lpstr>
      <vt:lpstr>“চলমান জের” ছক  </vt:lpstr>
      <vt:lpstr>“চলমান জের “ ছকের বৈশিষ্ট্য  </vt:lpstr>
      <vt:lpstr>জোড়ায় কাজ </vt:lpstr>
      <vt:lpstr>হিসাবের শ্রেণিবিভাগ </vt:lpstr>
      <vt:lpstr>দলগত কাজ  </vt:lpstr>
      <vt:lpstr>মূল্যায়ন </vt:lpstr>
      <vt:lpstr>বাড়ির কাজ </vt:lpstr>
      <vt:lpstr>সবাইকে 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  </dc:title>
  <dc:creator>Mst. Rowshanara Khanam</dc:creator>
  <cp:lastModifiedBy>Mst. Rowshanara Khanam</cp:lastModifiedBy>
  <cp:revision>17</cp:revision>
  <dcterms:created xsi:type="dcterms:W3CDTF">2021-07-02T04:31:14Z</dcterms:created>
  <dcterms:modified xsi:type="dcterms:W3CDTF">2021-07-09T08:45:00Z</dcterms:modified>
</cp:coreProperties>
</file>