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8" r:id="rId9"/>
    <p:sldId id="273" r:id="rId10"/>
    <p:sldId id="265" r:id="rId11"/>
    <p:sldId id="269" r:id="rId12"/>
    <p:sldId id="270" r:id="rId13"/>
    <p:sldId id="267" r:id="rId14"/>
    <p:sldId id="275" r:id="rId15"/>
    <p:sldId id="274" r:id="rId16"/>
    <p:sldId id="272" r:id="rId17"/>
    <p:sldId id="278" r:id="rId18"/>
    <p:sldId id="266" r:id="rId19"/>
    <p:sldId id="277" r:id="rId20"/>
    <p:sldId id="263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1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0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6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6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6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3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1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FB02-216E-49D0-AFCB-A36A74719ECA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19BA0-20E1-4672-96EF-D7523DD89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fif"/><Relationship Id="rId3" Type="http://schemas.openxmlformats.org/officeDocument/2006/relationships/image" Target="../media/image23.jfif"/><Relationship Id="rId7" Type="http://schemas.openxmlformats.org/officeDocument/2006/relationships/image" Target="../media/image27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fif"/><Relationship Id="rId5" Type="http://schemas.openxmlformats.org/officeDocument/2006/relationships/image" Target="../media/image25.jfif"/><Relationship Id="rId4" Type="http://schemas.openxmlformats.org/officeDocument/2006/relationships/image" Target="../media/image24.jf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fif"/><Relationship Id="rId4" Type="http://schemas.openxmlformats.org/officeDocument/2006/relationships/image" Target="../media/image33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fif"/><Relationship Id="rId4" Type="http://schemas.openxmlformats.org/officeDocument/2006/relationships/image" Target="../media/image37.jf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fif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fif"/><Relationship Id="rId5" Type="http://schemas.openxmlformats.org/officeDocument/2006/relationships/image" Target="../media/image42.jfif"/><Relationship Id="rId4" Type="http://schemas.openxmlformats.org/officeDocument/2006/relationships/image" Target="../media/image41.jfif"/><Relationship Id="rId9" Type="http://schemas.openxmlformats.org/officeDocument/2006/relationships/image" Target="../media/image46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fif"/><Relationship Id="rId3" Type="http://schemas.openxmlformats.org/officeDocument/2006/relationships/image" Target="../media/image12.jfif"/><Relationship Id="rId7" Type="http://schemas.openxmlformats.org/officeDocument/2006/relationships/image" Target="../media/image18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fif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-95698"/>
            <a:ext cx="11955351" cy="695369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6786" y="2967335"/>
            <a:ext cx="1978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বিজ্ঞান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8528" y="3838372"/>
            <a:ext cx="3175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নবম- দশম </a:t>
            </a:r>
          </a:p>
          <a:p>
            <a:pPr algn="ctr"/>
            <a:r>
              <a:rPr lang="bn-IN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শ্রেণি 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80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976958" y="780196"/>
            <a:ext cx="8066467" cy="976819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10-Point Star 2"/>
          <p:cNvSpPr/>
          <p:nvPr/>
        </p:nvSpPr>
        <p:spPr>
          <a:xfrm>
            <a:off x="9367269" y="641447"/>
            <a:ext cx="1790140" cy="1254316"/>
          </a:xfrm>
          <a:prstGeom prst="star10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সময়ঃ- ৫ মিনিট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432" y="5309794"/>
            <a:ext cx="9725367" cy="7240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ৎস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কি কি?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1895763"/>
            <a:ext cx="5458810" cy="3124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9" y="1883177"/>
            <a:ext cx="4865491" cy="3136842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0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1" y="1580845"/>
            <a:ext cx="5700977" cy="38070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2125" y="383153"/>
            <a:ext cx="11101588" cy="7888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দেহে পানির অভাব জনিত কারনে সমস্যা সমূহঃ-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69" y="1601529"/>
            <a:ext cx="5280444" cy="37863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06366" y="5551270"/>
            <a:ext cx="522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তীব্র পানি পিপাসা দেখা দেয়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42" y="1311315"/>
            <a:ext cx="5842471" cy="52220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233269" y="4304151"/>
            <a:ext cx="55067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রক্ত সঞ্চালনে ব্যাঘাত ঘটে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3" y="1387650"/>
            <a:ext cx="5888842" cy="49314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0" y="1447612"/>
            <a:ext cx="5065982" cy="48115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992" y="1404821"/>
            <a:ext cx="5924942" cy="27652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18" y="4200672"/>
            <a:ext cx="6134788" cy="250867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25317" y="5542096"/>
            <a:ext cx="3845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ত্বক কুচকে হয়ে যায়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3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7" y="24490"/>
            <a:ext cx="11986745" cy="6630413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2408348" y="871867"/>
            <a:ext cx="6774287" cy="1043189"/>
          </a:xfrm>
          <a:prstGeom prst="downArrowCallout">
            <a:avLst>
              <a:gd name="adj1" fmla="val 51168"/>
              <a:gd name="adj2" fmla="val 61449"/>
              <a:gd name="adj3" fmla="val 25000"/>
              <a:gd name="adj4" fmla="val 546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পানির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অভাব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জনিত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সমস্যা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নিন্মরুপ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1558" y="2814671"/>
            <a:ext cx="100078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 খ ) শরীরে পানির অভাব হলে রক্ত সঞ্চালনে ব্যাঘাত গঠে।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3515" y="2041698"/>
            <a:ext cx="84673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 ক ) শরীরে পানির অভাব হলে তীব্র পিপাসা হয়।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854" y="5387899"/>
            <a:ext cx="83359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 ঙ ) শরীরে পানির অভাব হলে ত্বক কুচঁকে যায়।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627" y="4488285"/>
            <a:ext cx="108047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 ঘ ) শরীরে পানির অভাবে স্নায়ু ও পেশি দুর্বল হয়ে পড়ে । 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1558" y="3714285"/>
            <a:ext cx="10660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 গ ) দেহে অম্ল ও ক্ষারের সমতা নষ্ট করে এসিডোসিস রোগ সৃষ্টি করে।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4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="" xmlns:a16="http://schemas.microsoft.com/office/drawing/2014/main" id="{56895D62-53F9-4FBD-8AC7-24DA898FFDE9}"/>
              </a:ext>
            </a:extLst>
          </p:cNvPr>
          <p:cNvSpPr/>
          <p:nvPr/>
        </p:nvSpPr>
        <p:spPr>
          <a:xfrm>
            <a:off x="2504660" y="655983"/>
            <a:ext cx="6149009" cy="1066799"/>
          </a:xfrm>
          <a:prstGeom prst="ribbon">
            <a:avLst>
              <a:gd name="adj1" fmla="val 8246"/>
              <a:gd name="adj2" fmla="val 50000"/>
            </a:avLst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Beveled 6">
            <a:extLst>
              <a:ext uri="{FF2B5EF4-FFF2-40B4-BE49-F238E27FC236}">
                <a16:creationId xmlns="" xmlns:a16="http://schemas.microsoft.com/office/drawing/2014/main" id="{9A8375BC-648C-47A9-8C44-DDD7E3176C62}"/>
              </a:ext>
            </a:extLst>
          </p:cNvPr>
          <p:cNvSpPr/>
          <p:nvPr/>
        </p:nvSpPr>
        <p:spPr>
          <a:xfrm>
            <a:off x="10131681" y="1555820"/>
            <a:ext cx="1086679" cy="3670852"/>
          </a:xfrm>
          <a:prstGeom prst="bevel">
            <a:avLst>
              <a:gd name="adj" fmla="val 2103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86365" y="5512157"/>
            <a:ext cx="11372045" cy="850005"/>
          </a:xfrm>
          <a:prstGeom prst="bevel">
            <a:avLst>
              <a:gd name="adj" fmla="val 1704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সুস্থ দেহের জন্য প্রয়োজনিয় পানির কারন বর্ণনা কর।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8" y="2197508"/>
            <a:ext cx="3496004" cy="3024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197508"/>
            <a:ext cx="5101044" cy="302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4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7" y="86213"/>
            <a:ext cx="5679012" cy="3370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0" y="3602625"/>
            <a:ext cx="4107470" cy="2962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0" y="86213"/>
            <a:ext cx="6000665" cy="3370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9111" y="1455557"/>
            <a:ext cx="2831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শাক-সবজি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5156" y="4510304"/>
            <a:ext cx="2159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মটরশুঁটি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36432" y="695703"/>
            <a:ext cx="2698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শুকনা ফল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13592" y="3566687"/>
            <a:ext cx="3566737" cy="3116687"/>
          </a:xfrm>
          <a:prstGeom prst="roundRect">
            <a:avLst>
              <a:gd name="adj" fmla="val 6750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খাবারগুলো রাফেজভূক্ত খাবারের অন্তর ভূক্ত।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3592" y="3509112"/>
            <a:ext cx="3721284" cy="3116687"/>
          </a:xfrm>
          <a:prstGeom prst="roundRect">
            <a:avLst>
              <a:gd name="adj" fmla="val 6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এইবার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 চিত্রের এই খাবারগুলো কোন ধরনের খাবারের অন্তর ভূক্ত?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76" y="3631595"/>
            <a:ext cx="3880543" cy="26807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748538" y="5795865"/>
            <a:ext cx="19335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endParaRPr lang="en-US" sz="40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5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7" y="246309"/>
            <a:ext cx="4714145" cy="2921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1" y="246309"/>
            <a:ext cx="5773797" cy="2921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15" y="3540798"/>
            <a:ext cx="3611923" cy="2705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1" y="3755713"/>
            <a:ext cx="3449831" cy="27367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533404" y="4416208"/>
            <a:ext cx="888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ধনে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68987" y="3429000"/>
            <a:ext cx="1266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জিরা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19683" y="1707256"/>
            <a:ext cx="899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ডাল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0934" y="923887"/>
            <a:ext cx="9412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আলু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124775" y="3429000"/>
            <a:ext cx="3449761" cy="3116687"/>
          </a:xfrm>
          <a:prstGeom prst="roundRect">
            <a:avLst>
              <a:gd name="adj" fmla="val 675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খাবারগুলো রাফেজভূক্ত খাবারের অন্তর ভূক্ত।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24774" y="3428999"/>
            <a:ext cx="3449761" cy="3116687"/>
          </a:xfrm>
          <a:prstGeom prst="roundRect">
            <a:avLst>
              <a:gd name="adj" fmla="val 675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চিত্রের এই খাবারগুলো কোন ধরনের খাবারের অন্তর ভূক্ত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6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9" y="173397"/>
            <a:ext cx="11887200" cy="6242194"/>
          </a:xfrm>
          <a:prstGeom prst="rect">
            <a:avLst/>
          </a:prstGeom>
          <a:noFill/>
        </p:spPr>
      </p:pic>
      <p:sp>
        <p:nvSpPr>
          <p:cNvPr id="3" name="Down Arrow Callout 2"/>
          <p:cNvSpPr/>
          <p:nvPr/>
        </p:nvSpPr>
        <p:spPr>
          <a:xfrm>
            <a:off x="2302323" y="673954"/>
            <a:ext cx="6774287" cy="894001"/>
          </a:xfrm>
          <a:prstGeom prst="downArrowCallout">
            <a:avLst>
              <a:gd name="adj1" fmla="val 39180"/>
              <a:gd name="adj2" fmla="val 67378"/>
              <a:gd name="adj3" fmla="val 25000"/>
              <a:gd name="adj4" fmla="val 5466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রাফেজভূক্ত খাবারের গুরুত্ব সমূহঃ-</a:t>
            </a:r>
            <a:endParaRPr lang="en-US" sz="28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8930" y="2364906"/>
            <a:ext cx="101611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 খ ) রাফেজ  শরীর থকে অপাচ্য খাদ্য নিষ্কাশনে সাহায্য করে।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667" y="1689052"/>
            <a:ext cx="1125866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 ক ) এটি পরিপাকে সহায়তা করে ও পানি শোষন করে এবং মলের পরিমান বৃদ্ধি করে। </a:t>
            </a:r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138" y="4853007"/>
            <a:ext cx="91486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 ঙ ) রাফেজভূক্ত খাদ্য গ্রহনে পিত্তথলির রোগ নিরসনে সহায়তা করে। 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175" y="4049614"/>
            <a:ext cx="105921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 ঘ )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রাফেজভূক্ত খাদ্য</a:t>
            </a:r>
            <a:r>
              <a:rPr lang="bn-IN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বারবার ক্ষুদার প্রবনতা কমাতে  কাজ করে। 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4651" y="3207260"/>
            <a:ext cx="10003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 গ ) রাফেজভূক্ত খাদ্য শরীরের অতিরিক্ত চর্বি কমাতে সাহায্য করে। 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946" y="5666002"/>
            <a:ext cx="109051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(চ) এটি খাদ্যনালি ও মলাশয়ের ক্যান্সার,অর্শ,অ্যাপেন্ডিক্স,হ্রদরোগ স্থূলতা হ্রাস করে।  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5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25" y="383153"/>
            <a:ext cx="11101588" cy="7888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রাফেজভূক্ত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খাদ্যের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অভাব জনিত কারনে সমস্যা সমূহঃ-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" y="1681046"/>
            <a:ext cx="5344022" cy="3846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181" y="1681046"/>
            <a:ext cx="5072004" cy="38610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9560" y="5660872"/>
            <a:ext cx="1071799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পরিমিত রাফেজভূক্ত খাদ্যের অভাবে ডায়াবেটিস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9" y="1681048"/>
            <a:ext cx="5344023" cy="3861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52" y="1681524"/>
            <a:ext cx="5323332" cy="38605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9791" y="5675334"/>
            <a:ext cx="1076392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কোষ্ঠকাটিন্য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পায়ুপথে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58" y="1681048"/>
            <a:ext cx="5460846" cy="38610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5944" y="5697223"/>
            <a:ext cx="106712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হ্রদরোগের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ঝুকি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বাড়ায়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60" y="1681049"/>
            <a:ext cx="4770102" cy="3861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8" y="1681044"/>
            <a:ext cx="5699196" cy="3846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37" y="1681044"/>
            <a:ext cx="4807067" cy="38465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2972" y="5644556"/>
            <a:ext cx="10817184" cy="707886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পরিমিত রাফেজভূক্ত খাবারের অভাবে দেহ স্থুল হয়ে যায়।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="" xmlns:a16="http://schemas.microsoft.com/office/drawing/2014/main" id="{56895D62-53F9-4FBD-8AC7-24DA898FFDE9}"/>
              </a:ext>
            </a:extLst>
          </p:cNvPr>
          <p:cNvSpPr/>
          <p:nvPr/>
        </p:nvSpPr>
        <p:spPr>
          <a:xfrm>
            <a:off x="2504660" y="655983"/>
            <a:ext cx="6149009" cy="1066799"/>
          </a:xfrm>
          <a:prstGeom prst="ribbon">
            <a:avLst>
              <a:gd name="adj1" fmla="val 8246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6">
            <a:extLst>
              <a:ext uri="{FF2B5EF4-FFF2-40B4-BE49-F238E27FC236}">
                <a16:creationId xmlns="" xmlns:a16="http://schemas.microsoft.com/office/drawing/2014/main" id="{9A8375BC-648C-47A9-8C44-DDD7E3176C62}"/>
              </a:ext>
            </a:extLst>
          </p:cNvPr>
          <p:cNvSpPr/>
          <p:nvPr/>
        </p:nvSpPr>
        <p:spPr>
          <a:xfrm>
            <a:off x="10131681" y="1555820"/>
            <a:ext cx="1086679" cy="3670852"/>
          </a:xfrm>
          <a:prstGeom prst="bevel">
            <a:avLst>
              <a:gd name="adj" fmla="val 21037"/>
            </a:avLst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74" y="1848221"/>
            <a:ext cx="4654371" cy="3378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89" y="1848220"/>
            <a:ext cx="4192949" cy="325181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474372" y="5409126"/>
            <a:ext cx="11155252" cy="850005"/>
          </a:xfrm>
          <a:prstGeom prst="bevel">
            <a:avLst>
              <a:gd name="adj" fmla="val 17045"/>
            </a:avLst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রাফেজভূক্ত খাবারের গুরুত্ব ব্যাখ্যা কর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0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79940"/>
            <a:ext cx="11906989" cy="6530795"/>
          </a:xfrm>
          <a:prstGeom prst="rect">
            <a:avLst/>
          </a:prstGeom>
        </p:spPr>
      </p:pic>
      <p:sp>
        <p:nvSpPr>
          <p:cNvPr id="13" name="Down Ribbon 12"/>
          <p:cNvSpPr/>
          <p:nvPr/>
        </p:nvSpPr>
        <p:spPr>
          <a:xfrm>
            <a:off x="2459865" y="464280"/>
            <a:ext cx="5769735" cy="978794"/>
          </a:xfrm>
          <a:prstGeom prst="ribb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8655" y="1636149"/>
            <a:ext cx="86212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ক)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দেহের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শতকরা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থাকে</a:t>
            </a:r>
            <a:r>
              <a:rPr lang="bn-IN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8430" y="2308581"/>
            <a:ext cx="8741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খ) </a:t>
            </a:r>
            <a:r>
              <a:rPr lang="bn-IN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রাফেজভূক্ত খাবারের ৩টি উৎসের নাম বল </a:t>
            </a:r>
            <a:r>
              <a:rPr lang="en-US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4616" y="3068668"/>
            <a:ext cx="9733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lang="en-US" sz="40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ব্যাবহার উপযোগি পানির পরিমান কত </a:t>
            </a:r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349" y="3856494"/>
            <a:ext cx="102306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ঘ)</a:t>
            </a:r>
            <a:r>
              <a:rPr lang="bn-IN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প্রতিদিন আমাদের কত গ্রাম আশঁযুক্ত খাদ্য গ্রহন করা উচিৎ</a:t>
            </a:r>
            <a:r>
              <a:rPr 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2342" y="4644634"/>
            <a:ext cx="10567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ঙ) প্রতিদিন আমাদের কত গ্রাম আশঁযুক্ত খাদ্য গ্রহন করা উচিৎ 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1126" y="5573966"/>
            <a:ext cx="11232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000" b="1" cap="none" spc="0" dirty="0" smtClean="0">
                <a:ln/>
                <a:solidFill>
                  <a:schemeClr val="accent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চ) চা, কফি,দুধ,সরবত এগুলো দেহের কোন ধরনের খাবার </a:t>
            </a:r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IN" sz="4000" b="1" cap="none" spc="0" dirty="0" smtClean="0">
                <a:ln/>
                <a:solidFill>
                  <a:schemeClr val="accent4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216794" y="370990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9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25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5"/>
            <a:ext cx="12088969" cy="674853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478924" y="3918396"/>
            <a:ext cx="9234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820485"/>
              </a:avLst>
            </a:prstTxWarp>
            <a:spAutoFit/>
          </a:bodyPr>
          <a:lstStyle/>
          <a:p>
            <a:pPr algn="ctr"/>
            <a:r>
              <a:rPr lang="en-US" sz="115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en-US" sz="115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15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15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15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15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15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72651" y="4118451"/>
            <a:ext cx="33436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 </a:t>
            </a:r>
            <a:r>
              <a:rPr lang="bn-IN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 </a:t>
            </a:r>
            <a:r>
              <a:rPr lang="bn-IN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90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7" y="452583"/>
            <a:ext cx="10354613" cy="5059574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386365" y="452583"/>
            <a:ext cx="1159099" cy="5162606"/>
          </a:xfrm>
          <a:prstGeom prst="bevel">
            <a:avLst>
              <a:gd name="adj" fmla="val 25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86365" y="5512157"/>
            <a:ext cx="11372045" cy="850005"/>
          </a:xfrm>
          <a:prstGeom prst="bevel">
            <a:avLst>
              <a:gd name="adj" fmla="val 1704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খাদ্য তালিকায় এক সপ্তাহের রাফেজভূক্ত খাবারের একটি তালিকা করে আনবে।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0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32021" cy="66788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9404" y="2913432"/>
            <a:ext cx="611075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Pour">
              <a:avLst/>
            </a:prstTxWarp>
            <a:spAutoFit/>
          </a:bodyPr>
          <a:lstStyle/>
          <a:p>
            <a:pPr algn="ctr"/>
            <a:r>
              <a:rPr lang="bn-IN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bn-IN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3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0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35228"/>
            <a:ext cx="12003110" cy="6722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55" y="862567"/>
            <a:ext cx="1887570" cy="2383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534" y="1165508"/>
            <a:ext cx="2667000" cy="1714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88352" y="828365"/>
            <a:ext cx="201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9979" y="3579468"/>
            <a:ext cx="4700325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অনুকুল চন্দ্র সরকার</a:t>
            </a:r>
            <a:endParaRPr lang="bn-IN" sz="32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 সহকারী শিক্ষক</a:t>
            </a:r>
          </a:p>
          <a:p>
            <a:pPr algn="ctr"/>
            <a:r>
              <a:rPr lang="bn-IN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 আতিকুর রহমান ভূঞা একাডেমি</a:t>
            </a:r>
          </a:p>
          <a:p>
            <a:pPr algn="ctr"/>
            <a:r>
              <a:rPr lang="bn-IN" sz="28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কেন্দুয়া পৌরসভা ,কেন্দুয়া, নেত্রকোনা।</a:t>
            </a:r>
          </a:p>
          <a:p>
            <a:pPr algn="ctr"/>
            <a:r>
              <a:rPr lang="bn-IN" sz="28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মোবাইলঃ- ০১৭২৩৪৭৭১৯৯</a:t>
            </a:r>
          </a:p>
          <a:p>
            <a:pPr algn="ctr"/>
            <a:r>
              <a:rPr lang="bn-IN" sz="28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ইমেইলঃ- </a:t>
            </a:r>
            <a:r>
              <a:rPr lang="en-US" sz="2400" b="1" cap="none" spc="0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anokulict@gmail.com</a:t>
            </a:r>
            <a:endParaRPr lang="en-US" sz="24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11268" y="3550824"/>
            <a:ext cx="235833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 smtClean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2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b="1" dirty="0" smtClean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৫,৬</a:t>
            </a:r>
            <a:r>
              <a:rPr lang="bn-IN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2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-Right Arrow Callout 7"/>
          <p:cNvSpPr/>
          <p:nvPr/>
        </p:nvSpPr>
        <p:spPr>
          <a:xfrm>
            <a:off x="5603468" y="2279644"/>
            <a:ext cx="2045760" cy="3760632"/>
          </a:xfrm>
          <a:prstGeom prst="leftRightArrowCallout">
            <a:avLst>
              <a:gd name="adj1" fmla="val 9891"/>
              <a:gd name="adj2" fmla="val 12409"/>
              <a:gd name="adj3" fmla="val 22482"/>
              <a:gd name="adj4" fmla="val 1348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1188068" y="501417"/>
            <a:ext cx="2472744" cy="3078051"/>
          </a:xfrm>
          <a:prstGeom prst="frame">
            <a:avLst>
              <a:gd name="adj1" fmla="val 7292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326524" y="669702"/>
            <a:ext cx="2150772" cy="2768958"/>
          </a:xfrm>
          <a:prstGeom prst="frame">
            <a:avLst>
              <a:gd name="adj1" fmla="val 890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0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6" presetClass="entr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5" y="166695"/>
            <a:ext cx="11661283" cy="65303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36683" y="3216021"/>
            <a:ext cx="33436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0" y="192532"/>
            <a:ext cx="11643938" cy="6542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882229"/>
            <a:ext cx="11329418" cy="54920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6800" y="384019"/>
            <a:ext cx="11985938" cy="7808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বল কোন ধরনের খাবার বুঝানো হচ্ছে 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06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85106"/>
            <a:ext cx="11923449" cy="6599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2591" y="2615654"/>
            <a:ext cx="85386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রাফেজ বা আঁশ জাতীয় খাবার 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219358"/>
            <a:ext cx="11923449" cy="6574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0" y="883325"/>
            <a:ext cx="11714409" cy="58796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1580" y="495411"/>
            <a:ext cx="11515859" cy="7808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বল এগোলো কোন ধরনের খাবার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0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xit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0"/>
            <a:ext cx="11882907" cy="6613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41420" y="669792"/>
            <a:ext cx="85303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bn-IN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bn-IN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বিষয়ঃ-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4900" y="4232684"/>
            <a:ext cx="77700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bn-IN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রাফেজ</a:t>
            </a:r>
            <a:r>
              <a:rPr lang="bn-IN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জাতীয় </a:t>
            </a:r>
            <a:r>
              <a:rPr lang="bn-IN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2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37637"/>
            <a:ext cx="11993002" cy="653121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3831465" y="899661"/>
            <a:ext cx="4456090" cy="890431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5320" y="1991929"/>
            <a:ext cx="520459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3540" y="2664751"/>
            <a:ext cx="1042406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পানি ও রাফেজভূক্ত খাবারের উৎস জ্ঞান লাভ করতে পারবে;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7735" y="3602968"/>
            <a:ext cx="9723549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খ) দেহের প্রয়োজনীয় পানি সম্পর্কে বর্ণনা করতে পারবে; </a:t>
            </a:r>
            <a:endParaRPr lang="en-US" sz="3200" b="1" dirty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97735" y="4405432"/>
            <a:ext cx="9040968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গ) রাফেজভূক্ত খাবারের গুরুত্ব ব্যাখ্যা করতে পাবে;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631" y="5246137"/>
            <a:ext cx="11423559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ঘ) পানি ও রাফেজভূক্ত খাবারের অভাব জনিত কারন ব্যাখ্যা করতে পাবে; </a:t>
            </a:r>
            <a:endParaRPr lang="en-US" sz="32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4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-966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9" y="521446"/>
            <a:ext cx="3400019" cy="1910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9" y="4121641"/>
            <a:ext cx="2870855" cy="2150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9" y="611598"/>
            <a:ext cx="3491542" cy="1919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88" y="668580"/>
            <a:ext cx="3581623" cy="19413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9" y="2502391"/>
            <a:ext cx="2989192" cy="16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18" y="4510482"/>
            <a:ext cx="3567447" cy="1761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18" y="2627349"/>
            <a:ext cx="3362754" cy="174307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734874" y="2675264"/>
            <a:ext cx="3992449" cy="35505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দেহের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বিপাক ক্রিয়া সহ সকল কাজে সহায়তা করে তাকে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45325" y="2682815"/>
            <a:ext cx="4005944" cy="35891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দেহের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 করে থাকে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 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34874" y="2663735"/>
            <a:ext cx="4009342" cy="36273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দেহের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পানিয় উৎস জাতীয়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57218" y="2655945"/>
            <a:ext cx="4050792" cy="35886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দেহের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খাবার</a:t>
            </a:r>
            <a:r>
              <a:rPr lang="en-US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  </a:t>
            </a:r>
            <a:r>
              <a:rPr lang="bn-IN" sz="40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3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3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270456"/>
            <a:ext cx="12088969" cy="67145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0724" y="996231"/>
            <a:ext cx="10910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পানিঃ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খাদ্যের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উপাদান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মানব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দেহের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অপরিহার্য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IN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মানব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দেহের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অভ্যন্তরীন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চলেনা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দ</a:t>
            </a:r>
            <a:r>
              <a:rPr lang="bn-IN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ৈহিক ওজনের ৬০%  - ৭০% হচ্ছে পানি। আমাদের রক্ত, মাংষ, স্নায়ু,দাঁত,হাড় ইত্যাদি অঙ্গ গঠনের জন্য পানির প্রয়োজন। এই পানি দেহে পরিবাহক হিসাবে পরিপাক ও পরিশোষনে সাহায্য করে। বিপাকের ফলে দেহে উৎপন্ন ইউরিয়া, অ্যামোনিয়া ইত্যাদি শরীরের ক্ষতিকর এবং বিষাক্ত পদার্থ মূত্র ও ঘাম হিসাবে বের করে দেয়। পানি শরীরের তাপমাত্রা নিয়ন্ত্রন করে এবং দেহকে সুস্থ ও স্বতেজ রাখতে বিশেষ ভূমিকা পালন করে থাকে। অতয়েব একজন প্রাপ্ত বয়ষ্ক মানুষের দৈনিক ২- ৩ লিটার পানি পান করা উচিৎ। আবার এই পানি দেহের দুই ধরনের উৎস হিসাবে কাজ করে থাকে যেমন (ক) খাবারের পানি , পানীয় যা চা, কফি,দুধ, শরবত। এবং  (খ) বিভিন্ন খাদ্য যেমন শাক-শবজি ও ফল ইত্যাদি যোগান দিয়ে থাকে। তবে লক্ষনীয় বিষয় যে পৃথিবীতে ব্যাবহারের উপযোগী পানি মাত্র শতকরা ১ ভাগ। 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9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06063" y="270456"/>
            <a:ext cx="11706895" cy="6297769"/>
          </a:xfrm>
          <a:prstGeom prst="frame">
            <a:avLst>
              <a:gd name="adj1" fmla="val 37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63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726</Words>
  <Application>Microsoft Office PowerPoint</Application>
  <PresentationFormat>Widescreen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147</cp:revision>
  <dcterms:created xsi:type="dcterms:W3CDTF">2021-07-02T13:58:20Z</dcterms:created>
  <dcterms:modified xsi:type="dcterms:W3CDTF">2021-07-09T06:20:13Z</dcterms:modified>
</cp:coreProperties>
</file>