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321" r:id="rId3"/>
    <p:sldId id="282" r:id="rId4"/>
    <p:sldId id="328" r:id="rId5"/>
    <p:sldId id="285" r:id="rId6"/>
    <p:sldId id="262" r:id="rId7"/>
    <p:sldId id="301" r:id="rId8"/>
    <p:sldId id="317" r:id="rId9"/>
    <p:sldId id="299" r:id="rId10"/>
    <p:sldId id="315" r:id="rId11"/>
    <p:sldId id="314" r:id="rId12"/>
    <p:sldId id="313" r:id="rId13"/>
    <p:sldId id="322" r:id="rId14"/>
    <p:sldId id="327" r:id="rId15"/>
    <p:sldId id="323" r:id="rId16"/>
    <p:sldId id="305" r:id="rId17"/>
    <p:sldId id="306" r:id="rId18"/>
    <p:sldId id="308" r:id="rId19"/>
    <p:sldId id="307" r:id="rId20"/>
    <p:sldId id="329" r:id="rId21"/>
    <p:sldId id="269" r:id="rId22"/>
    <p:sldId id="318"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5zwHkcsGkwmJa4GPh4ccSQ==" hashData="QhdOkazZLWj9CxXaP3voXeSbjlI="/>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4139" autoAdjust="0"/>
  </p:normalViewPr>
  <p:slideViewPr>
    <p:cSldViewPr>
      <p:cViewPr>
        <p:scale>
          <a:sx n="70" d="100"/>
          <a:sy n="70" d="100"/>
        </p:scale>
        <p:origin x="-702" y="-78"/>
      </p:cViewPr>
      <p:guideLst>
        <p:guide orient="horz" pos="2160"/>
        <p:guide pos="3839"/>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09-Jul-21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414992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Teacher can say it orally.</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a:t>
            </a:fld>
            <a:endParaRPr lang="en-US"/>
          </a:p>
        </p:txBody>
      </p:sp>
    </p:spTree>
    <p:extLst>
      <p:ext uri="{BB962C8B-B14F-4D97-AF65-F5344CB8AC3E}">
        <p14:creationId xmlns:p14="http://schemas.microsoft.com/office/powerpoint/2010/main" val="69168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Teacher can elicit</a:t>
            </a:r>
            <a:r>
              <a:rPr lang="en-US" baseline="0" dirty="0" smtClean="0"/>
              <a:t> the answer by orally or written.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200426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Teachers can</a:t>
            </a:r>
            <a:r>
              <a:rPr lang="en-US" baseline="0" dirty="0" smtClean="0"/>
              <a:t> discuss about simple present tense.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16</a:t>
            </a:fld>
            <a:endParaRPr lang="en-US"/>
          </a:p>
        </p:txBody>
      </p:sp>
    </p:spTree>
    <p:extLst>
      <p:ext uri="{BB962C8B-B14F-4D97-AF65-F5344CB8AC3E}">
        <p14:creationId xmlns:p14="http://schemas.microsoft.com/office/powerpoint/2010/main" val="394293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Teacher can use board for evaluation.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17</a:t>
            </a:fld>
            <a:endParaRPr lang="en-US"/>
          </a:p>
        </p:txBody>
      </p:sp>
    </p:spTree>
    <p:extLst>
      <p:ext uri="{BB962C8B-B14F-4D97-AF65-F5344CB8AC3E}">
        <p14:creationId xmlns:p14="http://schemas.microsoft.com/office/powerpoint/2010/main" val="205265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a:t>
            </a:r>
            <a:r>
              <a:rPr lang="en-US" baseline="0" dirty="0" smtClean="0"/>
              <a:t> discuss simple past tense.</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18</a:t>
            </a:fld>
            <a:endParaRPr lang="en-US"/>
          </a:p>
        </p:txBody>
      </p:sp>
    </p:spTree>
    <p:extLst>
      <p:ext uri="{BB962C8B-B14F-4D97-AF65-F5344CB8AC3E}">
        <p14:creationId xmlns:p14="http://schemas.microsoft.com/office/powerpoint/2010/main" val="2950112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Teacher can teach 20/25 strong and weak verbs.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19</a:t>
            </a:fld>
            <a:endParaRPr lang="en-US"/>
          </a:p>
        </p:txBody>
      </p:sp>
    </p:spTree>
    <p:extLst>
      <p:ext uri="{BB962C8B-B14F-4D97-AF65-F5344CB8AC3E}">
        <p14:creationId xmlns:p14="http://schemas.microsoft.com/office/powerpoint/2010/main" val="115348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Teachers can give some instructions to do </a:t>
            </a:r>
            <a:r>
              <a:rPr lang="en-US" smtClean="0"/>
              <a:t>home work.</a:t>
            </a:r>
            <a:endParaRPr lang="en-US"/>
          </a:p>
        </p:txBody>
      </p:sp>
      <p:sp>
        <p:nvSpPr>
          <p:cNvPr id="4" name="Slide Number Placeholder 3"/>
          <p:cNvSpPr>
            <a:spLocks noGrp="1"/>
          </p:cNvSpPr>
          <p:nvPr>
            <p:ph type="sldNum" sz="quarter" idx="10"/>
          </p:nvPr>
        </p:nvSpPr>
        <p:spPr/>
        <p:txBody>
          <a:bodyPr/>
          <a:lstStyle/>
          <a:p>
            <a:fld id="{124E4087-DDD8-4D7F-93E7-FBDF3B0BE780}" type="slidenum">
              <a:rPr lang="en-US" smtClean="0"/>
              <a:pPr/>
              <a:t>21</a:t>
            </a:fld>
            <a:endParaRPr lang="en-US"/>
          </a:p>
        </p:txBody>
      </p:sp>
    </p:spTree>
    <p:extLst>
      <p:ext uri="{BB962C8B-B14F-4D97-AF65-F5344CB8AC3E}">
        <p14:creationId xmlns:p14="http://schemas.microsoft.com/office/powerpoint/2010/main" val="42260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This slide is</a:t>
            </a:r>
            <a:r>
              <a:rPr lang="en-US" baseline="0" dirty="0" smtClean="0"/>
              <a:t> only for mind set up. Teacher can ask another questions to arrange the class. After that teacher can declare the lesson.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307456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93738"/>
            <a:ext cx="6096000" cy="3429000"/>
          </a:xfrm>
        </p:spPr>
      </p:sp>
      <p:sp>
        <p:nvSpPr>
          <p:cNvPr id="3" name="Notes Placeholder 2"/>
          <p:cNvSpPr>
            <a:spLocks noGrp="1"/>
          </p:cNvSpPr>
          <p:nvPr>
            <p:ph type="body" idx="1"/>
          </p:nvPr>
        </p:nvSpPr>
        <p:spPr/>
        <p:txBody>
          <a:bodyPr/>
          <a:lstStyle/>
          <a:p>
            <a:pPr algn="ctr"/>
            <a:r>
              <a:rPr lang="en-US" dirty="0" smtClean="0"/>
              <a:t>This</a:t>
            </a:r>
            <a:r>
              <a:rPr lang="en-US" baseline="0" dirty="0" smtClean="0"/>
              <a:t> slide is for taking out the lesson declaration from the students.</a:t>
            </a:r>
            <a:endParaRPr lang="en-US" dirty="0"/>
          </a:p>
        </p:txBody>
      </p:sp>
    </p:spTree>
    <p:extLst>
      <p:ext uri="{BB962C8B-B14F-4D97-AF65-F5344CB8AC3E}">
        <p14:creationId xmlns:p14="http://schemas.microsoft.com/office/powerpoint/2010/main" val="161948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Teacher can give thanks to class.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5</a:t>
            </a:fld>
            <a:endParaRPr lang="en-US"/>
          </a:p>
        </p:txBody>
      </p:sp>
    </p:spTree>
    <p:extLst>
      <p:ext uri="{BB962C8B-B14F-4D97-AF65-F5344CB8AC3E}">
        <p14:creationId xmlns:p14="http://schemas.microsoft.com/office/powerpoint/2010/main" val="2485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may give some time</a:t>
            </a:r>
            <a:r>
              <a:rPr lang="en-US" baseline="0" dirty="0" smtClean="0"/>
              <a:t> to elicit correct answer, then he/she will give the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7</a:t>
            </a:fld>
            <a:endParaRPr lang="en-US"/>
          </a:p>
        </p:txBody>
      </p:sp>
    </p:spTree>
    <p:extLst>
      <p:ext uri="{BB962C8B-B14F-4D97-AF65-F5344CB8AC3E}">
        <p14:creationId xmlns:p14="http://schemas.microsoft.com/office/powerpoint/2010/main" val="77320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155011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337698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247308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29617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2"/>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4"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09-Jul-21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5"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09-Jul-21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09-Jul-21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09-Jul-21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3050"/>
            <a:ext cx="401004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3" y="273052"/>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1" y="1435102"/>
            <a:ext cx="401004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2"/>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2"/>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09-Jul-21</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00969_142672782549986_708389158_n.jpg"/>
          <p:cNvPicPr>
            <a:picLocks noChangeAspect="1"/>
          </p:cNvPicPr>
          <p:nvPr/>
        </p:nvPicPr>
        <p:blipFill>
          <a:blip r:embed="rId3"/>
          <a:stretch>
            <a:fillRect/>
          </a:stretch>
        </p:blipFill>
        <p:spPr>
          <a:xfrm>
            <a:off x="2908493" y="152400"/>
            <a:ext cx="629756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6" name="WordArt 2"/>
          <p:cNvSpPr>
            <a:spLocks noChangeArrowheads="1" noChangeShapeType="1" noTextEdit="1"/>
          </p:cNvSpPr>
          <p:nvPr/>
        </p:nvSpPr>
        <p:spPr bwMode="auto">
          <a:xfrm>
            <a:off x="2310465" y="3095770"/>
            <a:ext cx="7821163"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2" name="Rectangle 1"/>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1812" y="5105400"/>
            <a:ext cx="11125200" cy="830263"/>
          </a:xfrm>
          <a:prstGeom prst="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a:t>
            </a:r>
            <a:r>
              <a:rPr lang="en-US" sz="4000" b="1"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 </a:t>
            </a:r>
            <a:r>
              <a:rPr lang="en-US" sz="4000" b="1" dirty="0" err="1"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Puran</a:t>
            </a:r>
            <a:r>
              <a:rPr lang="en-US" sz="4000" b="1"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Bazar Girls’ High School online class</a:t>
            </a:r>
            <a:endParaRPr lang="en-US" sz="40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250" fill="hold"/>
                                        <p:tgtEl>
                                          <p:spTgt spid="1026"/>
                                        </p:tgtEl>
                                        <p:attrNameLst>
                                          <p:attrName>ppt_w</p:attrName>
                                        </p:attrNameLst>
                                      </p:cBhvr>
                                      <p:tavLst>
                                        <p:tav tm="0">
                                          <p:val>
                                            <p:fltVal val="0"/>
                                          </p:val>
                                        </p:tav>
                                        <p:tav tm="100000">
                                          <p:val>
                                            <p:strVal val="#ppt_w"/>
                                          </p:val>
                                        </p:tav>
                                      </p:tavLst>
                                    </p:anim>
                                    <p:anim calcmode="lin" valueType="num">
                                      <p:cBhvr>
                                        <p:cTn id="15" dur="250" fill="hold"/>
                                        <p:tgtEl>
                                          <p:spTgt spid="1026"/>
                                        </p:tgtEl>
                                        <p:attrNameLst>
                                          <p:attrName>ppt_h</p:attrName>
                                        </p:attrNameLst>
                                      </p:cBhvr>
                                      <p:tavLst>
                                        <p:tav tm="0">
                                          <p:val>
                                            <p:fltVal val="0"/>
                                          </p:val>
                                        </p:tav>
                                        <p:tav tm="100000">
                                          <p:val>
                                            <p:strVal val="#ppt_h"/>
                                          </p:val>
                                        </p:tav>
                                      </p:tavLst>
                                    </p:anim>
                                    <p:animEffect transition="in" filter="fade">
                                      <p:cBhvr>
                                        <p:cTn id="16"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51927" y="5409563"/>
            <a:ext cx="7516442" cy="523220"/>
          </a:xfrm>
          <a:prstGeom prst="rect">
            <a:avLst/>
          </a:prstGeom>
          <a:solidFill>
            <a:schemeClr val="accent6">
              <a:lumMod val="40000"/>
              <a:lumOff val="60000"/>
            </a:schemeClr>
          </a:solidFill>
          <a:ln w="3175">
            <a:solidFill>
              <a:schemeClr val="tx1"/>
            </a:solidFill>
          </a:ln>
        </p:spPr>
        <p:txBody>
          <a:bodyPr wrap="square" rtlCol="0">
            <a:spAutoFit/>
          </a:bodyPr>
          <a:lstStyle/>
          <a:p>
            <a:r>
              <a:rPr lang="en-US" sz="2800" b="1" dirty="0" smtClean="0">
                <a:latin typeface="Times New Roman" pitchFamily="18" charset="0"/>
                <a:cs typeface="Times New Roman" pitchFamily="18" charset="0"/>
              </a:rPr>
              <a:t>A man who serves food in the hotel.</a:t>
            </a:r>
            <a:endParaRPr lang="en-US" sz="2800" b="1" dirty="0">
              <a:latin typeface="Times New Roman" pitchFamily="18" charset="0"/>
              <a:cs typeface="Times New Roman" pitchFamily="18" charset="0"/>
            </a:endParaRPr>
          </a:p>
        </p:txBody>
      </p:sp>
      <p:sp>
        <p:nvSpPr>
          <p:cNvPr id="19" name="TextBox 18"/>
          <p:cNvSpPr txBox="1"/>
          <p:nvPr/>
        </p:nvSpPr>
        <p:spPr>
          <a:xfrm>
            <a:off x="4824743" y="525697"/>
            <a:ext cx="2844059" cy="707886"/>
          </a:xfrm>
          <a:prstGeom prst="rect">
            <a:avLst/>
          </a:prstGeom>
          <a:noFill/>
          <a:ln w="3175">
            <a:noFill/>
          </a:ln>
        </p:spPr>
        <p:txBody>
          <a:bodyPr wrap="square" rtlCol="0">
            <a:prstTxWarp prst="textPlain">
              <a:avLst/>
            </a:prstTxWarp>
            <a:spAutoFit/>
          </a:bodyPr>
          <a:lstStyle/>
          <a:p>
            <a:pPr algn="ctr"/>
            <a:r>
              <a:rPr lang="en-US" sz="4000" b="1" dirty="0" smtClean="0"/>
              <a:t>Waiter</a:t>
            </a:r>
            <a:endParaRPr lang="en-US" sz="4000" b="1" dirty="0"/>
          </a:p>
        </p:txBody>
      </p:sp>
      <p:sp>
        <p:nvSpPr>
          <p:cNvPr id="20" name="TextBox 19"/>
          <p:cNvSpPr txBox="1"/>
          <p:nvPr/>
        </p:nvSpPr>
        <p:spPr>
          <a:xfrm>
            <a:off x="1472817" y="4637868"/>
            <a:ext cx="9243192"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The waiter is serving food at the restaurant.</a:t>
            </a:r>
            <a:endParaRPr lang="en-US" sz="2800" b="1" dirty="0"/>
          </a:p>
        </p:txBody>
      </p:sp>
      <p:pic>
        <p:nvPicPr>
          <p:cNvPr id="8" name="Picture 7" descr="pictuer.jpg"/>
          <p:cNvPicPr>
            <a:picLocks noChangeAspect="1"/>
          </p:cNvPicPr>
          <p:nvPr/>
        </p:nvPicPr>
        <p:blipFill>
          <a:blip r:embed="rId3"/>
          <a:stretch>
            <a:fillRect/>
          </a:stretch>
        </p:blipFill>
        <p:spPr>
          <a:xfrm>
            <a:off x="2996420" y="1430732"/>
            <a:ext cx="6195986" cy="2971800"/>
          </a:xfrm>
          <a:prstGeom prst="rect">
            <a:avLst/>
          </a:prstGeom>
        </p:spPr>
      </p:pic>
      <p:sp>
        <p:nvSpPr>
          <p:cNvPr id="11" name="Rectangle 10"/>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262" y="365623"/>
            <a:ext cx="2183831"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1+#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1+#ppt_w/2"/>
                                          </p:val>
                                        </p:tav>
                                        <p:tav tm="100000">
                                          <p:val>
                                            <p:strVal val="#ppt_x"/>
                                          </p:val>
                                        </p:tav>
                                      </p:tavLst>
                                    </p:anim>
                                    <p:anim calcmode="lin" valueType="num">
                                      <p:cBhvr additive="base">
                                        <p:cTn id="12" dur="25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1+#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24743" y="5263687"/>
            <a:ext cx="5281824"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ill / unwell</a:t>
            </a:r>
            <a:endParaRPr lang="en-US" sz="2800" b="1" dirty="0">
              <a:latin typeface="Times New Roman" pitchFamily="18" charset="0"/>
              <a:cs typeface="Times New Roman" pitchFamily="18" charset="0"/>
            </a:endParaRPr>
          </a:p>
        </p:txBody>
      </p:sp>
      <p:sp>
        <p:nvSpPr>
          <p:cNvPr id="19" name="TextBox 18"/>
          <p:cNvSpPr txBox="1"/>
          <p:nvPr/>
        </p:nvSpPr>
        <p:spPr>
          <a:xfrm>
            <a:off x="4824743" y="685800"/>
            <a:ext cx="2844059" cy="707886"/>
          </a:xfrm>
          <a:prstGeom prst="rect">
            <a:avLst/>
          </a:prstGeom>
          <a:noFill/>
          <a:ln w="3175">
            <a:noFill/>
          </a:ln>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4000" b="1" dirty="0" smtClean="0">
                <a:ln/>
                <a:solidFill>
                  <a:schemeClr val="accent4"/>
                </a:solidFill>
              </a:rPr>
              <a:t>Sick</a:t>
            </a:r>
            <a:endParaRPr lang="en-US" sz="4000" b="1" dirty="0">
              <a:ln/>
              <a:solidFill>
                <a:schemeClr val="accent4"/>
              </a:solidFill>
            </a:endParaRPr>
          </a:p>
        </p:txBody>
      </p:sp>
      <p:sp>
        <p:nvSpPr>
          <p:cNvPr id="20" name="TextBox 19"/>
          <p:cNvSpPr txBox="1"/>
          <p:nvPr/>
        </p:nvSpPr>
        <p:spPr>
          <a:xfrm>
            <a:off x="2336192" y="4424864"/>
            <a:ext cx="7922736"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I am sick , so I can not go to school.</a:t>
            </a:r>
            <a:endParaRPr lang="en-US" sz="2800" b="1" dirty="0"/>
          </a:p>
        </p:txBody>
      </p:sp>
      <p:sp>
        <p:nvSpPr>
          <p:cNvPr id="11" name="Rectangle 10"/>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844309" y="240222"/>
            <a:ext cx="2183831"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2" name="Rounded Rectangle 1"/>
          <p:cNvSpPr/>
          <p:nvPr/>
        </p:nvSpPr>
        <p:spPr>
          <a:xfrm>
            <a:off x="3859795" y="1676401"/>
            <a:ext cx="4875530" cy="2452643"/>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0-#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0-#ppt_w/2"/>
                                          </p:val>
                                        </p:tav>
                                        <p:tav tm="100000">
                                          <p:val>
                                            <p:strVal val="#ppt_x"/>
                                          </p:val>
                                        </p:tav>
                                      </p:tavLst>
                                    </p:anim>
                                    <p:anim calcmode="lin" valueType="num">
                                      <p:cBhvr additive="base">
                                        <p:cTn id="12" dur="25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50" fill="hold"/>
                                        <p:tgtEl>
                                          <p:spTgt spid="2"/>
                                        </p:tgtEl>
                                        <p:attrNameLst>
                                          <p:attrName>ppt_x</p:attrName>
                                        </p:attrNameLst>
                                      </p:cBhvr>
                                      <p:tavLst>
                                        <p:tav tm="0">
                                          <p:val>
                                            <p:strVal val="0-#ppt_w/2"/>
                                          </p:val>
                                        </p:tav>
                                        <p:tav tm="100000">
                                          <p:val>
                                            <p:strVal val="#ppt_x"/>
                                          </p:val>
                                        </p:tav>
                                      </p:tavLst>
                                    </p:anim>
                                    <p:anim calcmode="lin" valueType="num">
                                      <p:cBhvr additive="base">
                                        <p:cTn id="16"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977104" y="5468286"/>
            <a:ext cx="4773956"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Unhealthy / dirty</a:t>
            </a:r>
            <a:endParaRPr lang="en-US" sz="2800" b="1" dirty="0">
              <a:latin typeface="Times New Roman" pitchFamily="18" charset="0"/>
              <a:cs typeface="Times New Roman" pitchFamily="18" charset="0"/>
            </a:endParaRPr>
          </a:p>
        </p:txBody>
      </p:sp>
      <p:sp>
        <p:nvSpPr>
          <p:cNvPr id="19" name="TextBox 18"/>
          <p:cNvSpPr txBox="1"/>
          <p:nvPr/>
        </p:nvSpPr>
        <p:spPr>
          <a:xfrm>
            <a:off x="4164515" y="423112"/>
            <a:ext cx="5040587" cy="707886"/>
          </a:xfrm>
          <a:prstGeom prst="rect">
            <a:avLst/>
          </a:prstGeom>
          <a:noFill/>
          <a:ln w="3175">
            <a:noFill/>
          </a:ln>
        </p:spPr>
        <p:txBody>
          <a:bodyPr wrap="square" rtlCol="0">
            <a:prstTxWarp prst="textPlain">
              <a:avLst/>
            </a:prstTxWarp>
            <a:spAutoFit/>
          </a:bodyPr>
          <a:lstStyle/>
          <a:p>
            <a:pPr algn="ctr"/>
            <a:r>
              <a:rPr lang="en-US" sz="4000" dirty="0" smtClean="0">
                <a:ln w="0"/>
                <a:effectLst>
                  <a:outerShdw blurRad="38100" dist="19050" dir="2700000" algn="tl" rotWithShape="0">
                    <a:schemeClr val="dk1">
                      <a:alpha val="40000"/>
                    </a:schemeClr>
                  </a:outerShdw>
                </a:effectLst>
              </a:rPr>
              <a:t>Unhygienic</a:t>
            </a:r>
            <a:endParaRPr lang="en-US" sz="4000" dirty="0">
              <a:ln w="0"/>
              <a:effectLst>
                <a:outerShdw blurRad="38100" dist="19050" dir="2700000" algn="tl" rotWithShape="0">
                  <a:schemeClr val="dk1">
                    <a:alpha val="40000"/>
                  </a:schemeClr>
                </a:outerShdw>
              </a:effectLst>
            </a:endParaRPr>
          </a:p>
        </p:txBody>
      </p:sp>
      <p:sp>
        <p:nvSpPr>
          <p:cNvPr id="20" name="TextBox 19"/>
          <p:cNvSpPr txBox="1"/>
          <p:nvPr/>
        </p:nvSpPr>
        <p:spPr>
          <a:xfrm>
            <a:off x="1602780" y="4636657"/>
            <a:ext cx="9243192"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The </a:t>
            </a:r>
            <a:r>
              <a:rPr lang="en-US" sz="2800" b="1" dirty="0" err="1" smtClean="0"/>
              <a:t>varenda</a:t>
            </a:r>
            <a:r>
              <a:rPr lang="en-US" sz="2800" b="1" dirty="0" smtClean="0"/>
              <a:t> of this hospital is unhygienic.</a:t>
            </a:r>
            <a:endParaRPr lang="en-US" sz="2800" b="1" dirty="0"/>
          </a:p>
        </p:txBody>
      </p:sp>
      <p:sp>
        <p:nvSpPr>
          <p:cNvPr id="11" name="Rectangle 10"/>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262" y="330299"/>
            <a:ext cx="2183831"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2" name="Rounded Rectangle 1"/>
          <p:cNvSpPr/>
          <p:nvPr/>
        </p:nvSpPr>
        <p:spPr>
          <a:xfrm>
            <a:off x="3923278" y="1462922"/>
            <a:ext cx="5281824" cy="286532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50" fill="hold"/>
                                        <p:tgtEl>
                                          <p:spTgt spid="2"/>
                                        </p:tgtEl>
                                        <p:attrNameLst>
                                          <p:attrName>ppt_x</p:attrName>
                                        </p:attrNameLst>
                                      </p:cBhvr>
                                      <p:tavLst>
                                        <p:tav tm="0">
                                          <p:val>
                                            <p:strVal val="#ppt_x"/>
                                          </p:val>
                                        </p:tav>
                                        <p:tav tm="100000">
                                          <p:val>
                                            <p:strVal val="#ppt_x"/>
                                          </p:val>
                                        </p:tav>
                                      </p:tavLst>
                                    </p:anim>
                                    <p:anim calcmode="lin" valueType="num">
                                      <p:cBhvr additive="base">
                                        <p:cTn id="16" dur="2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15735" y="304802"/>
            <a:ext cx="10055781" cy="954107"/>
          </a:xfrm>
          <a:prstGeom prst="rect">
            <a:avLst/>
          </a:prstGeom>
          <a:solidFill>
            <a:schemeClr val="accent6">
              <a:lumMod val="20000"/>
              <a:lumOff val="80000"/>
            </a:schemeClr>
          </a:solidFill>
          <a:ln w="19050">
            <a:solidFill>
              <a:schemeClr val="tx1"/>
            </a:solidFill>
          </a:ln>
        </p:spPr>
        <p:txBody>
          <a:bodyPr wrap="square" rtlCol="0">
            <a:spAutoFit/>
          </a:bodyPr>
          <a:lstStyle/>
          <a:p>
            <a:pPr algn="just"/>
            <a:r>
              <a:rPr lang="en-US" sz="2800" b="1" dirty="0" smtClean="0"/>
              <a:t>Now, read the text attentively then answer the following questions.</a:t>
            </a:r>
            <a:endParaRPr lang="en-US" sz="2800" b="1" dirty="0"/>
          </a:p>
        </p:txBody>
      </p:sp>
      <p:sp>
        <p:nvSpPr>
          <p:cNvPr id="10" name="TextBox 9"/>
          <p:cNvSpPr txBox="1"/>
          <p:nvPr/>
        </p:nvSpPr>
        <p:spPr>
          <a:xfrm>
            <a:off x="1055091" y="2278332"/>
            <a:ext cx="9751060" cy="2308324"/>
          </a:xfrm>
          <a:prstGeom prst="rect">
            <a:avLst/>
          </a:prstGeom>
          <a:noFill/>
        </p:spPr>
        <p:txBody>
          <a:bodyPr wrap="square" rtlCol="0">
            <a:spAutoFit/>
          </a:bodyPr>
          <a:lstStyle/>
          <a:p>
            <a:pPr marL="342900" indent="-342900">
              <a:buAutoNum type="arabicPeriod"/>
            </a:pPr>
            <a:r>
              <a:rPr lang="en-US" sz="2400" b="1" dirty="0" smtClean="0"/>
              <a:t>What time does Bulbul wake up?</a:t>
            </a:r>
          </a:p>
          <a:p>
            <a:pPr marL="342900" indent="-342900">
              <a:buAutoNum type="arabicPeriod"/>
            </a:pPr>
            <a:r>
              <a:rPr lang="en-US" sz="2400" b="1" dirty="0" smtClean="0"/>
              <a:t>Where do the people of </a:t>
            </a:r>
            <a:r>
              <a:rPr lang="en-US" sz="2400" b="1" dirty="0" err="1" smtClean="0"/>
              <a:t>Sankar</a:t>
            </a:r>
            <a:r>
              <a:rPr lang="en-US" sz="2400" b="1" dirty="0" smtClean="0"/>
              <a:t> put their rubbish?</a:t>
            </a:r>
          </a:p>
          <a:p>
            <a:pPr marL="342900" indent="-342900">
              <a:buAutoNum type="arabicPeriod"/>
            </a:pPr>
            <a:r>
              <a:rPr lang="en-US" sz="2400" b="1" dirty="0" smtClean="0"/>
              <a:t>Why does Bulbul think that all jobs are important?</a:t>
            </a:r>
          </a:p>
          <a:p>
            <a:pPr marL="342900" indent="-342900">
              <a:buAutoNum type="arabicPeriod"/>
            </a:pPr>
            <a:r>
              <a:rPr lang="en-US" sz="2400" b="1" dirty="0" smtClean="0"/>
              <a:t>What happened when Bulbul became sick?</a:t>
            </a:r>
          </a:p>
          <a:p>
            <a:pPr marL="342900" indent="-342900">
              <a:buAutoNum type="arabicPeriod"/>
            </a:pPr>
            <a:r>
              <a:rPr lang="en-US" sz="2400" b="1" dirty="0" smtClean="0"/>
              <a:t>What will happen if Bulbul falls sick again?</a:t>
            </a:r>
          </a:p>
          <a:p>
            <a:pPr marL="342900" indent="-342900">
              <a:buAutoNum type="arabicPeriod"/>
            </a:pPr>
            <a:r>
              <a:rPr lang="en-US" sz="2400" b="1" dirty="0" smtClean="0"/>
              <a:t>What will you say to Bulbul if you meet him?</a:t>
            </a:r>
            <a:endParaRPr lang="en-US" sz="2400" b="1" dirty="0"/>
          </a:p>
        </p:txBody>
      </p:sp>
      <p:sp>
        <p:nvSpPr>
          <p:cNvPr id="6" name="Rectangle 5"/>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81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ppt_w</p:attrName>
                                        </p:attrNameLst>
                                      </p:cBhvr>
                                      <p:tavLst>
                                        <p:tav tm="0">
                                          <p:val>
                                            <p:fltVal val="0"/>
                                          </p:val>
                                        </p:tav>
                                        <p:tav tm="100000">
                                          <p:val>
                                            <p:strVal val="#ppt_w"/>
                                          </p:val>
                                        </p:tav>
                                      </p:tavLst>
                                    </p:anim>
                                    <p:anim calcmode="lin" valueType="num">
                                      <p:cBhvr>
                                        <p:cTn id="14" dur="250" fill="hold"/>
                                        <p:tgtEl>
                                          <p:spTgt spid="10"/>
                                        </p:tgtEl>
                                        <p:attrNameLst>
                                          <p:attrName>ppt_h</p:attrName>
                                        </p:attrNameLst>
                                      </p:cBhvr>
                                      <p:tavLst>
                                        <p:tav tm="0">
                                          <p:val>
                                            <p:fltVal val="0"/>
                                          </p:val>
                                        </p:tav>
                                        <p:tav tm="100000">
                                          <p:val>
                                            <p:strVal val="#ppt_h"/>
                                          </p:val>
                                        </p:tav>
                                      </p:tavLst>
                                    </p:anim>
                                    <p:animEffect transition="in" filter="fade">
                                      <p:cBhvr>
                                        <p:cTn id="15"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785" y="609600"/>
            <a:ext cx="11310131" cy="6063198"/>
          </a:xfrm>
          <a:prstGeom prst="rect">
            <a:avLst/>
          </a:prstGeom>
        </p:spPr>
        <p:txBody>
          <a:bodyPr wrap="square">
            <a:spAutoFit/>
          </a:bodyPr>
          <a:lstStyle/>
          <a:p>
            <a:pPr algn="just"/>
            <a:r>
              <a:rPr lang="en-US" sz="2600" dirty="0"/>
              <a:t>Bulbul collects rubbish from the </a:t>
            </a:r>
            <a:r>
              <a:rPr lang="en-US" sz="2600" dirty="0" err="1"/>
              <a:t>Sankar</a:t>
            </a:r>
            <a:r>
              <a:rPr lang="en-US" sz="2600" dirty="0"/>
              <a:t> area in Dhaka. Every morning, he wakes up at 5 o'clock and walks along the streets of </a:t>
            </a:r>
            <a:r>
              <a:rPr lang="en-US" sz="2600" dirty="0" err="1"/>
              <a:t>Sankar</a:t>
            </a:r>
            <a:r>
              <a:rPr lang="en-US" sz="2600" dirty="0"/>
              <a:t> to collect rubbish. People of </a:t>
            </a:r>
            <a:r>
              <a:rPr lang="en-US" sz="2600" dirty="0" err="1"/>
              <a:t>Sankar</a:t>
            </a:r>
            <a:r>
              <a:rPr lang="en-US" sz="2600" dirty="0"/>
              <a:t> put their rubbish in plastic bins and leave them in front of their houses. </a:t>
            </a:r>
            <a:endParaRPr lang="en-US" sz="2600" dirty="0" smtClean="0"/>
          </a:p>
          <a:p>
            <a:pPr algn="just"/>
            <a:endParaRPr lang="en-US" sz="2400" dirty="0"/>
          </a:p>
          <a:p>
            <a:pPr algn="just"/>
            <a:r>
              <a:rPr lang="en-US" sz="2600" dirty="0"/>
              <a:t>Bulbul walks from door to door to collect them. Sometimes the bins are very dirty and they smell bad. But Bulbul does not mind. He takes out everything from the bins and puts them in his van. He believes that all jobs are important. He works hard every day to keep this area clean</a:t>
            </a:r>
            <a:r>
              <a:rPr lang="en-US" sz="2600" dirty="0" smtClean="0"/>
              <a:t>.</a:t>
            </a:r>
          </a:p>
          <a:p>
            <a:pPr algn="just"/>
            <a:endParaRPr lang="en-US" sz="2400" dirty="0"/>
          </a:p>
          <a:p>
            <a:pPr algn="just"/>
            <a:r>
              <a:rPr lang="en-US" sz="2600" dirty="0"/>
              <a:t>Last month Bulbul was sick for two days. So, he could not come to collect the rubbish. The people of </a:t>
            </a:r>
            <a:r>
              <a:rPr lang="en-US" sz="2600" dirty="0" err="1"/>
              <a:t>Sankar</a:t>
            </a:r>
            <a:r>
              <a:rPr lang="en-US" sz="2600" dirty="0"/>
              <a:t> were in great trouble. They got piles of rubbish waiting in front of their houses. The whole area became dirty and unhygienic. When Bulbul got well, he came back to </a:t>
            </a:r>
            <a:r>
              <a:rPr lang="en-US" sz="2600" dirty="0" err="1"/>
              <a:t>Sanker</a:t>
            </a:r>
            <a:r>
              <a:rPr lang="en-US" sz="2600" dirty="0"/>
              <a:t>. He collected everything from all the bins. Bulbul does not want to fall sick again. He </a:t>
            </a:r>
            <a:r>
              <a:rPr lang="en-US" sz="2600" dirty="0" err="1"/>
              <a:t>realises</a:t>
            </a:r>
            <a:r>
              <a:rPr lang="en-US" sz="2600" dirty="0"/>
              <a:t>, if he stops working even for a few days only, the whole area will turn into a big dustbin</a:t>
            </a:r>
            <a:r>
              <a:rPr lang="en-US" sz="2600" dirty="0" smtClean="0"/>
              <a:t>.</a:t>
            </a:r>
            <a:endParaRPr lang="en-US" sz="2600" dirty="0"/>
          </a:p>
        </p:txBody>
      </p:sp>
    </p:spTree>
    <p:extLst>
      <p:ext uri="{BB962C8B-B14F-4D97-AF65-F5344CB8AC3E}">
        <p14:creationId xmlns:p14="http://schemas.microsoft.com/office/powerpoint/2010/main" val="3142393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499" y="1676400"/>
            <a:ext cx="9751060" cy="3416320"/>
          </a:xfrm>
          <a:prstGeom prst="rect">
            <a:avLst/>
          </a:prstGeom>
          <a:noFill/>
        </p:spPr>
        <p:txBody>
          <a:bodyPr wrap="square" rtlCol="0">
            <a:spAutoFit/>
          </a:bodyPr>
          <a:lstStyle/>
          <a:p>
            <a:pPr marL="342900" indent="-342900">
              <a:buAutoNum type="arabicPeriod"/>
            </a:pPr>
            <a:r>
              <a:rPr lang="en-US" sz="2400" b="1" dirty="0" smtClean="0"/>
              <a:t>Bulbul wakes up at 5 o’clock in the morning.</a:t>
            </a:r>
          </a:p>
          <a:p>
            <a:pPr marL="342900" indent="-342900">
              <a:buAutoNum type="arabicPeriod"/>
            </a:pPr>
            <a:r>
              <a:rPr lang="en-US" sz="2400" b="1" dirty="0" smtClean="0"/>
              <a:t>The people of </a:t>
            </a:r>
            <a:r>
              <a:rPr lang="en-US" sz="2400" b="1" dirty="0" err="1" smtClean="0"/>
              <a:t>Sankar</a:t>
            </a:r>
            <a:r>
              <a:rPr lang="en-US" sz="2400" b="1" dirty="0" smtClean="0"/>
              <a:t> put their rubbish in front of their houses.</a:t>
            </a:r>
          </a:p>
          <a:p>
            <a:pPr marL="342900" indent="-342900">
              <a:buAutoNum type="arabicPeriod"/>
            </a:pPr>
            <a:r>
              <a:rPr lang="en-US" sz="2400" b="1" dirty="0" smtClean="0"/>
              <a:t>Bulbul thinks that all jobs are important because every jobs has its own value and purpose.</a:t>
            </a:r>
          </a:p>
          <a:p>
            <a:pPr marL="342900" indent="-342900">
              <a:buAutoNum type="arabicPeriod"/>
            </a:pPr>
            <a:r>
              <a:rPr lang="en-US" sz="2400" b="1" dirty="0" smtClean="0"/>
              <a:t>When Bulbul became sick, the whole </a:t>
            </a:r>
            <a:r>
              <a:rPr lang="en-US" sz="2400" b="1" dirty="0" err="1" smtClean="0"/>
              <a:t>Sankar</a:t>
            </a:r>
            <a:r>
              <a:rPr lang="en-US" sz="2400" b="1" dirty="0" smtClean="0"/>
              <a:t> area became dirty and unhygienic. </a:t>
            </a:r>
          </a:p>
          <a:p>
            <a:pPr marL="342900" indent="-342900">
              <a:buFontTx/>
              <a:buAutoNum type="arabicPeriod"/>
            </a:pPr>
            <a:r>
              <a:rPr lang="en-US" sz="2400" b="1" dirty="0" smtClean="0"/>
              <a:t>If </a:t>
            </a:r>
            <a:r>
              <a:rPr lang="en-US" sz="2400" b="1" dirty="0"/>
              <a:t>Bulbul </a:t>
            </a:r>
            <a:r>
              <a:rPr lang="en-US" sz="2400" b="1" dirty="0" smtClean="0"/>
              <a:t>falls sick again, </a:t>
            </a:r>
            <a:r>
              <a:rPr lang="en-US" sz="2400" b="1" dirty="0"/>
              <a:t>the whole </a:t>
            </a:r>
            <a:r>
              <a:rPr lang="en-US" sz="2400" b="1" dirty="0" err="1"/>
              <a:t>Sankar</a:t>
            </a:r>
            <a:r>
              <a:rPr lang="en-US" sz="2400" b="1" dirty="0"/>
              <a:t> area </a:t>
            </a:r>
            <a:r>
              <a:rPr lang="en-US" sz="2400" b="1" dirty="0" smtClean="0"/>
              <a:t>will become </a:t>
            </a:r>
            <a:r>
              <a:rPr lang="en-US" sz="2400" b="1" dirty="0"/>
              <a:t>dirty and </a:t>
            </a:r>
            <a:r>
              <a:rPr lang="en-US" sz="2400" b="1" dirty="0" smtClean="0"/>
              <a:t>unhygienic</a:t>
            </a:r>
            <a:r>
              <a:rPr lang="en-US" sz="2400" b="1" dirty="0"/>
              <a:t> </a:t>
            </a:r>
            <a:r>
              <a:rPr lang="en-US" sz="2400" b="1" dirty="0" smtClean="0"/>
              <a:t>again.</a:t>
            </a:r>
          </a:p>
          <a:p>
            <a:pPr marL="342900" indent="-342900">
              <a:buFontTx/>
              <a:buAutoNum type="arabicPeriod"/>
            </a:pPr>
            <a:r>
              <a:rPr lang="en-US" sz="2400" b="1" dirty="0" smtClean="0"/>
              <a:t>If I meet Bulbul, I will thank him for his work. </a:t>
            </a:r>
            <a:endParaRPr lang="en-US" sz="2400" b="1" dirty="0"/>
          </a:p>
        </p:txBody>
      </p:sp>
      <p:sp>
        <p:nvSpPr>
          <p:cNvPr id="3" name="TextBox 2"/>
          <p:cNvSpPr txBox="1"/>
          <p:nvPr/>
        </p:nvSpPr>
        <p:spPr>
          <a:xfrm>
            <a:off x="4113212" y="381000"/>
            <a:ext cx="3112713" cy="461665"/>
          </a:xfrm>
          <a:prstGeom prst="rect">
            <a:avLst/>
          </a:prstGeom>
          <a:noFill/>
        </p:spPr>
        <p:txBody>
          <a:bodyPr wrap="square" rtlCol="0">
            <a:spAutoFit/>
          </a:bodyPr>
          <a:lstStyle/>
          <a:p>
            <a:r>
              <a:rPr lang="en-US" sz="2400" b="1" dirty="0" smtClean="0"/>
              <a:t>Check your answer</a:t>
            </a:r>
            <a:endParaRPr lang="en-US" sz="2400" b="1" dirty="0"/>
          </a:p>
        </p:txBody>
      </p:sp>
    </p:spTree>
    <p:extLst>
      <p:ext uri="{BB962C8B-B14F-4D97-AF65-F5344CB8AC3E}">
        <p14:creationId xmlns:p14="http://schemas.microsoft.com/office/powerpoint/2010/main" val="224496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50" fill="hold"/>
                                        <p:tgtEl>
                                          <p:spTgt spid="2"/>
                                        </p:tgtEl>
                                        <p:attrNameLst>
                                          <p:attrName>ppt_w</p:attrName>
                                        </p:attrNameLst>
                                      </p:cBhvr>
                                      <p:tavLst>
                                        <p:tav tm="0">
                                          <p:val>
                                            <p:fltVal val="0"/>
                                          </p:val>
                                        </p:tav>
                                        <p:tav tm="100000">
                                          <p:val>
                                            <p:strVal val="#ppt_w"/>
                                          </p:val>
                                        </p:tav>
                                      </p:tavLst>
                                    </p:anim>
                                    <p:anim calcmode="lin" valueType="num">
                                      <p:cBhvr>
                                        <p:cTn id="15" dur="250" fill="hold"/>
                                        <p:tgtEl>
                                          <p:spTgt spid="2"/>
                                        </p:tgtEl>
                                        <p:attrNameLst>
                                          <p:attrName>ppt_h</p:attrName>
                                        </p:attrNameLst>
                                      </p:cBhvr>
                                      <p:tavLst>
                                        <p:tav tm="0">
                                          <p:val>
                                            <p:fltVal val="0"/>
                                          </p:val>
                                        </p:tav>
                                        <p:tav tm="100000">
                                          <p:val>
                                            <p:strVal val="#ppt_h"/>
                                          </p:val>
                                        </p:tav>
                                      </p:tavLst>
                                    </p:anim>
                                    <p:animEffect transition="in" filter="fade">
                                      <p:cBhvr>
                                        <p:cTn id="16"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0353" y="609600"/>
            <a:ext cx="5586545"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Grammar Focus</a:t>
            </a:r>
            <a:endParaRPr lang="en-US" sz="3600" b="1" dirty="0"/>
          </a:p>
        </p:txBody>
      </p:sp>
      <p:sp>
        <p:nvSpPr>
          <p:cNvPr id="3" name="TextBox 2"/>
          <p:cNvSpPr txBox="1"/>
          <p:nvPr/>
        </p:nvSpPr>
        <p:spPr>
          <a:xfrm>
            <a:off x="1218883" y="1524000"/>
            <a:ext cx="9649486" cy="523220"/>
          </a:xfrm>
          <a:prstGeom prst="rect">
            <a:avLst/>
          </a:prstGeom>
          <a:solidFill>
            <a:schemeClr val="accent6">
              <a:lumMod val="20000"/>
              <a:lumOff val="80000"/>
            </a:schemeClr>
          </a:solidFill>
          <a:ln w="3175">
            <a:solidFill>
              <a:schemeClr val="tx1"/>
            </a:solidFill>
          </a:ln>
        </p:spPr>
        <p:txBody>
          <a:bodyPr wrap="square" rtlCol="0">
            <a:spAutoFit/>
          </a:bodyPr>
          <a:lstStyle/>
          <a:p>
            <a:r>
              <a:rPr lang="en-US" sz="2800" b="1" dirty="0" smtClean="0"/>
              <a:t>Simple Present Tense / Present Indefinite Tense</a:t>
            </a:r>
            <a:endParaRPr lang="en-US" sz="2800" b="1" dirty="0"/>
          </a:p>
        </p:txBody>
      </p:sp>
      <p:sp>
        <p:nvSpPr>
          <p:cNvPr id="4" name="TextBox 3"/>
          <p:cNvSpPr txBox="1"/>
          <p:nvPr/>
        </p:nvSpPr>
        <p:spPr>
          <a:xfrm>
            <a:off x="1117309" y="2209802"/>
            <a:ext cx="10157354" cy="461665"/>
          </a:xfrm>
          <a:prstGeom prst="rect">
            <a:avLst/>
          </a:prstGeom>
          <a:noFill/>
        </p:spPr>
        <p:txBody>
          <a:bodyPr wrap="square" rtlCol="0">
            <a:spAutoFit/>
          </a:bodyPr>
          <a:lstStyle/>
          <a:p>
            <a:r>
              <a:rPr lang="en-US" sz="2400" b="1" dirty="0" smtClean="0"/>
              <a:t>Structure : Sub + base form of verb + </a:t>
            </a:r>
            <a:r>
              <a:rPr lang="en-US" sz="2400" b="1" dirty="0" err="1" smtClean="0"/>
              <a:t>obj</a:t>
            </a:r>
            <a:r>
              <a:rPr lang="en-US" sz="2400" b="1" dirty="0" smtClean="0"/>
              <a:t> / ext.</a:t>
            </a:r>
            <a:endParaRPr lang="en-US" sz="2400" b="1" dirty="0"/>
          </a:p>
        </p:txBody>
      </p:sp>
      <p:sp>
        <p:nvSpPr>
          <p:cNvPr id="5" name="TextBox 4"/>
          <p:cNvSpPr txBox="1"/>
          <p:nvPr/>
        </p:nvSpPr>
        <p:spPr>
          <a:xfrm>
            <a:off x="1218882" y="3481165"/>
            <a:ext cx="9547913" cy="523220"/>
          </a:xfrm>
          <a:prstGeom prst="rect">
            <a:avLst/>
          </a:prstGeom>
          <a:noFill/>
        </p:spPr>
        <p:txBody>
          <a:bodyPr wrap="square" rtlCol="0">
            <a:spAutoFit/>
          </a:bodyPr>
          <a:lstStyle/>
          <a:p>
            <a:r>
              <a:rPr lang="en-US" sz="2800" b="1" dirty="0" smtClean="0"/>
              <a:t>Bulbul + </a:t>
            </a:r>
            <a:r>
              <a:rPr lang="en-US" sz="2800" b="1" dirty="0" smtClean="0">
                <a:solidFill>
                  <a:srgbClr val="0070C0"/>
                </a:solidFill>
              </a:rPr>
              <a:t>walks</a:t>
            </a:r>
            <a:r>
              <a:rPr lang="en-US" sz="2800" b="1" dirty="0" smtClean="0"/>
              <a:t> + from door to door.</a:t>
            </a:r>
            <a:endParaRPr lang="en-US" sz="2800" b="1" dirty="0"/>
          </a:p>
        </p:txBody>
      </p:sp>
      <p:sp>
        <p:nvSpPr>
          <p:cNvPr id="6" name="TextBox 5"/>
          <p:cNvSpPr txBox="1"/>
          <p:nvPr/>
        </p:nvSpPr>
        <p:spPr>
          <a:xfrm>
            <a:off x="1218883" y="3929390"/>
            <a:ext cx="9649486" cy="523220"/>
          </a:xfrm>
          <a:prstGeom prst="rect">
            <a:avLst/>
          </a:prstGeom>
          <a:noFill/>
        </p:spPr>
        <p:txBody>
          <a:bodyPr wrap="square" rtlCol="0">
            <a:spAutoFit/>
          </a:bodyPr>
          <a:lstStyle/>
          <a:p>
            <a:r>
              <a:rPr lang="en-US" sz="2800" b="1" dirty="0" smtClean="0"/>
              <a:t>He + </a:t>
            </a:r>
            <a:r>
              <a:rPr lang="en-US" sz="2800" b="1" dirty="0" smtClean="0">
                <a:solidFill>
                  <a:srgbClr val="0070C0"/>
                </a:solidFill>
              </a:rPr>
              <a:t>takes</a:t>
            </a:r>
            <a:r>
              <a:rPr lang="en-US" sz="2800" b="1" dirty="0" smtClean="0"/>
              <a:t> out + everything from the bins.</a:t>
            </a:r>
            <a:endParaRPr lang="en-US" sz="2800" b="1" dirty="0"/>
          </a:p>
        </p:txBody>
      </p:sp>
      <p:sp>
        <p:nvSpPr>
          <p:cNvPr id="8" name="TextBox 7"/>
          <p:cNvSpPr txBox="1"/>
          <p:nvPr/>
        </p:nvSpPr>
        <p:spPr>
          <a:xfrm>
            <a:off x="1320456" y="4452610"/>
            <a:ext cx="7719589" cy="523220"/>
          </a:xfrm>
          <a:prstGeom prst="rect">
            <a:avLst/>
          </a:prstGeom>
          <a:noFill/>
        </p:spPr>
        <p:txBody>
          <a:bodyPr wrap="square" rtlCol="0">
            <a:spAutoFit/>
          </a:bodyPr>
          <a:lstStyle/>
          <a:p>
            <a:r>
              <a:rPr lang="en-US" sz="2800" b="1" dirty="0" smtClean="0"/>
              <a:t>We + </a:t>
            </a:r>
            <a:r>
              <a:rPr lang="en-US" sz="2800" b="1" dirty="0" smtClean="0">
                <a:solidFill>
                  <a:srgbClr val="0070C0"/>
                </a:solidFill>
              </a:rPr>
              <a:t>respect </a:t>
            </a:r>
            <a:r>
              <a:rPr lang="en-US" sz="2800" b="1" dirty="0" smtClean="0"/>
              <a:t>+ him very much.</a:t>
            </a:r>
            <a:endParaRPr lang="en-US" sz="2800" b="1" dirty="0"/>
          </a:p>
        </p:txBody>
      </p:sp>
      <p:sp>
        <p:nvSpPr>
          <p:cNvPr id="9" name="TextBox 8"/>
          <p:cNvSpPr txBox="1"/>
          <p:nvPr/>
        </p:nvSpPr>
        <p:spPr>
          <a:xfrm>
            <a:off x="1320456" y="5029202"/>
            <a:ext cx="9751060" cy="830997"/>
          </a:xfrm>
          <a:prstGeom prst="rect">
            <a:avLst/>
          </a:prstGeom>
          <a:solidFill>
            <a:schemeClr val="accent3">
              <a:lumMod val="60000"/>
              <a:lumOff val="40000"/>
            </a:schemeClr>
          </a:solidFill>
          <a:ln w="3175">
            <a:solidFill>
              <a:schemeClr val="tx1"/>
            </a:solidFill>
          </a:ln>
        </p:spPr>
        <p:txBody>
          <a:bodyPr wrap="square" rtlCol="0">
            <a:spAutoFit/>
          </a:bodyPr>
          <a:lstStyle/>
          <a:p>
            <a:r>
              <a:rPr lang="en-US" sz="2400" b="1" dirty="0" smtClean="0"/>
              <a:t>In simple present tense, the verb takes a ‘s’ or ‘</a:t>
            </a:r>
            <a:r>
              <a:rPr lang="en-US" sz="2400" b="1" dirty="0" err="1" smtClean="0"/>
              <a:t>es</a:t>
            </a:r>
            <a:r>
              <a:rPr lang="en-US" sz="2400" b="1" dirty="0" smtClean="0"/>
              <a:t>’ if the subject is 3</a:t>
            </a:r>
            <a:r>
              <a:rPr lang="en-US" sz="2400" b="1" baseline="30000" dirty="0" smtClean="0"/>
              <a:t>rd</a:t>
            </a:r>
            <a:r>
              <a:rPr lang="en-US" sz="2400" b="1" dirty="0" smtClean="0"/>
              <a:t> person singular number ( e.g he, she, it,  Rahim, Karim etc). </a:t>
            </a:r>
            <a:endParaRPr lang="en-US" sz="2400" b="1" dirty="0"/>
          </a:p>
        </p:txBody>
      </p:sp>
      <p:sp>
        <p:nvSpPr>
          <p:cNvPr id="10" name="Rectangle 9"/>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8883" y="2671467"/>
            <a:ext cx="10157354" cy="461665"/>
          </a:xfrm>
          <a:prstGeom prst="rect">
            <a:avLst/>
          </a:prstGeom>
          <a:noFill/>
        </p:spPr>
        <p:txBody>
          <a:bodyPr wrap="square" rtlCol="0">
            <a:spAutoFit/>
          </a:bodyPr>
          <a:lstStyle/>
          <a:p>
            <a:r>
              <a:rPr lang="en-US" sz="2400" b="1" dirty="0" smtClean="0"/>
              <a:t>Structure : Sub + S/</a:t>
            </a:r>
            <a:r>
              <a:rPr lang="en-US" sz="2400" b="1" dirty="0" err="1" smtClean="0"/>
              <a:t>es</a:t>
            </a:r>
            <a:r>
              <a:rPr lang="en-US" sz="2400" b="1" dirty="0" smtClean="0"/>
              <a:t> form of verb + </a:t>
            </a:r>
            <a:r>
              <a:rPr lang="en-US" sz="2400" b="1" dirty="0" err="1" smtClean="0"/>
              <a:t>obj</a:t>
            </a:r>
            <a:r>
              <a:rPr lang="en-US" sz="2400" b="1" dirty="0" smtClean="0"/>
              <a:t> / ext.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25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5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25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25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8" grpId="0"/>
      <p:bldP spid="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603" y="990602"/>
            <a:ext cx="9547913" cy="1384995"/>
          </a:xfrm>
          <a:prstGeom prst="rect">
            <a:avLst/>
          </a:prstGeom>
          <a:noFill/>
        </p:spPr>
        <p:txBody>
          <a:bodyPr wrap="square" rtlCol="0">
            <a:spAutoFit/>
          </a:bodyPr>
          <a:lstStyle/>
          <a:p>
            <a:pPr algn="just"/>
            <a:r>
              <a:rPr lang="en-US" sz="2800" b="1" dirty="0" smtClean="0"/>
              <a:t>Now make five sentences in simple Present Tense about the following pictures. </a:t>
            </a:r>
            <a:r>
              <a:rPr lang="en-US" sz="2800" b="1" dirty="0" smtClean="0">
                <a:solidFill>
                  <a:srgbClr val="0070C0"/>
                </a:solidFill>
              </a:rPr>
              <a:t>One is done for you :- </a:t>
            </a:r>
          </a:p>
          <a:p>
            <a:pPr algn="just"/>
            <a:r>
              <a:rPr lang="en-US" sz="2800" b="1" dirty="0">
                <a:solidFill>
                  <a:srgbClr val="0070C0"/>
                </a:solidFill>
              </a:rPr>
              <a:t>	</a:t>
            </a:r>
            <a:r>
              <a:rPr lang="en-US" sz="2800" b="1" dirty="0" smtClean="0">
                <a:solidFill>
                  <a:srgbClr val="0070C0"/>
                </a:solidFill>
              </a:rPr>
              <a:t>	I am in class six.</a:t>
            </a:r>
            <a:endParaRPr lang="en-US" sz="2800" b="1" dirty="0">
              <a:solidFill>
                <a:srgbClr val="0070C0"/>
              </a:solidFill>
            </a:endParaRPr>
          </a:p>
        </p:txBody>
      </p:sp>
      <p:sp>
        <p:nvSpPr>
          <p:cNvPr id="3" name="TextBox 2"/>
          <p:cNvSpPr txBox="1"/>
          <p:nvPr/>
        </p:nvSpPr>
        <p:spPr>
          <a:xfrm>
            <a:off x="3555074" y="304802"/>
            <a:ext cx="4773956" cy="646331"/>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600" b="1" dirty="0" smtClean="0"/>
              <a:t>Individual Work</a:t>
            </a:r>
            <a:endParaRPr lang="en-US" sz="3600" b="1" dirty="0"/>
          </a:p>
        </p:txBody>
      </p:sp>
      <p:pic>
        <p:nvPicPr>
          <p:cNvPr id="4" name="Picture 3" descr="images.jpg"/>
          <p:cNvPicPr>
            <a:picLocks noChangeAspect="1"/>
          </p:cNvPicPr>
          <p:nvPr/>
        </p:nvPicPr>
        <p:blipFill>
          <a:blip r:embed="rId3"/>
          <a:stretch>
            <a:fillRect/>
          </a:stretch>
        </p:blipFill>
        <p:spPr>
          <a:xfrm>
            <a:off x="7414868" y="2514601"/>
            <a:ext cx="2742486" cy="1933575"/>
          </a:xfrm>
          <a:prstGeom prst="rect">
            <a:avLst/>
          </a:prstGeom>
        </p:spPr>
      </p:pic>
      <p:pic>
        <p:nvPicPr>
          <p:cNvPr id="5" name="Picture 4" descr="sst.jpg"/>
          <p:cNvPicPr>
            <a:picLocks noChangeAspect="1"/>
          </p:cNvPicPr>
          <p:nvPr/>
        </p:nvPicPr>
        <p:blipFill>
          <a:blip r:embed="rId4"/>
          <a:stretch>
            <a:fillRect/>
          </a:stretch>
        </p:blipFill>
        <p:spPr>
          <a:xfrm>
            <a:off x="1117309" y="2514600"/>
            <a:ext cx="2539339" cy="1905000"/>
          </a:xfrm>
          <a:prstGeom prst="rect">
            <a:avLst/>
          </a:prstGeom>
        </p:spPr>
      </p:pic>
      <p:pic>
        <p:nvPicPr>
          <p:cNvPr id="6" name="Picture 5" descr="sun_0.png"/>
          <p:cNvPicPr>
            <a:picLocks noChangeAspect="1"/>
          </p:cNvPicPr>
          <p:nvPr/>
        </p:nvPicPr>
        <p:blipFill>
          <a:blip r:embed="rId5"/>
          <a:stretch>
            <a:fillRect/>
          </a:stretch>
        </p:blipFill>
        <p:spPr>
          <a:xfrm>
            <a:off x="1117310" y="4572000"/>
            <a:ext cx="3231536" cy="1828800"/>
          </a:xfrm>
          <a:prstGeom prst="rect">
            <a:avLst/>
          </a:prstGeom>
        </p:spPr>
      </p:pic>
      <p:pic>
        <p:nvPicPr>
          <p:cNvPr id="7" name="Picture 6" descr="football.jpg"/>
          <p:cNvPicPr>
            <a:picLocks noChangeAspect="1"/>
          </p:cNvPicPr>
          <p:nvPr/>
        </p:nvPicPr>
        <p:blipFill>
          <a:blip r:embed="rId6"/>
          <a:stretch>
            <a:fillRect/>
          </a:stretch>
        </p:blipFill>
        <p:spPr>
          <a:xfrm>
            <a:off x="4469236" y="4648200"/>
            <a:ext cx="2437765" cy="1752600"/>
          </a:xfrm>
          <a:prstGeom prst="rect">
            <a:avLst/>
          </a:prstGeom>
          <a:ln w="3175">
            <a:solidFill>
              <a:schemeClr val="tx1"/>
            </a:solidFill>
          </a:ln>
        </p:spPr>
      </p:pic>
      <p:pic>
        <p:nvPicPr>
          <p:cNvPr id="8" name="Picture 7" descr="cow.png"/>
          <p:cNvPicPr>
            <a:picLocks noChangeAspect="1"/>
          </p:cNvPicPr>
          <p:nvPr/>
        </p:nvPicPr>
        <p:blipFill>
          <a:blip r:embed="rId7"/>
          <a:stretch>
            <a:fillRect/>
          </a:stretch>
        </p:blipFill>
        <p:spPr>
          <a:xfrm>
            <a:off x="7008575" y="4648200"/>
            <a:ext cx="3250353" cy="1752600"/>
          </a:xfrm>
          <a:prstGeom prst="rect">
            <a:avLst/>
          </a:prstGeom>
        </p:spPr>
      </p:pic>
      <p:pic>
        <p:nvPicPr>
          <p:cNvPr id="9" name="Picture 8" descr="going.png"/>
          <p:cNvPicPr>
            <a:picLocks noChangeAspect="1"/>
          </p:cNvPicPr>
          <p:nvPr/>
        </p:nvPicPr>
        <p:blipFill>
          <a:blip r:embed="rId8"/>
          <a:stretch>
            <a:fillRect/>
          </a:stretch>
        </p:blipFill>
        <p:spPr>
          <a:xfrm>
            <a:off x="4062942" y="2514600"/>
            <a:ext cx="3047206" cy="1905000"/>
          </a:xfrm>
          <a:prstGeom prst="rect">
            <a:avLst/>
          </a:prstGeom>
        </p:spPr>
      </p:pic>
      <p:sp>
        <p:nvSpPr>
          <p:cNvPr id="10" name="Rectangle 9"/>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0-#ppt_w/2"/>
                                          </p:val>
                                        </p:tav>
                                        <p:tav tm="100000">
                                          <p:val>
                                            <p:strVal val="#ppt_x"/>
                                          </p:val>
                                        </p:tav>
                                      </p:tavLst>
                                    </p:anim>
                                    <p:anim calcmode="lin" valueType="num">
                                      <p:cBhvr additive="base">
                                        <p:cTn id="18" dur="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1+#ppt_w/2"/>
                                          </p:val>
                                        </p:tav>
                                        <p:tav tm="100000">
                                          <p:val>
                                            <p:strVal val="#ppt_x"/>
                                          </p:val>
                                        </p:tav>
                                      </p:tavLst>
                                    </p:anim>
                                    <p:anim calcmode="lin" valueType="num">
                                      <p:cBhvr additive="base">
                                        <p:cTn id="23" dur="25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50" fill="hold"/>
                                        <p:tgtEl>
                                          <p:spTgt spid="9"/>
                                        </p:tgtEl>
                                        <p:attrNameLst>
                                          <p:attrName>ppt_x</p:attrName>
                                        </p:attrNameLst>
                                      </p:cBhvr>
                                      <p:tavLst>
                                        <p:tav tm="0">
                                          <p:val>
                                            <p:strVal val="#ppt_x"/>
                                          </p:val>
                                        </p:tav>
                                        <p:tav tm="100000">
                                          <p:val>
                                            <p:strVal val="#ppt_x"/>
                                          </p:val>
                                        </p:tav>
                                      </p:tavLst>
                                    </p:anim>
                                    <p:anim calcmode="lin" valueType="num">
                                      <p:cBhvr additive="base">
                                        <p:cTn id="28" dur="25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250" fill="hold"/>
                                        <p:tgtEl>
                                          <p:spTgt spid="6"/>
                                        </p:tgtEl>
                                        <p:attrNameLst>
                                          <p:attrName>ppt_x</p:attrName>
                                        </p:attrNameLst>
                                      </p:cBhvr>
                                      <p:tavLst>
                                        <p:tav tm="0">
                                          <p:val>
                                            <p:strVal val="#ppt_x"/>
                                          </p:val>
                                        </p:tav>
                                        <p:tav tm="100000">
                                          <p:val>
                                            <p:strVal val="#ppt_x"/>
                                          </p:val>
                                        </p:tav>
                                      </p:tavLst>
                                    </p:anim>
                                    <p:anim calcmode="lin" valueType="num">
                                      <p:cBhvr additive="base">
                                        <p:cTn id="34" dur="25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250"/>
                            </p:stCondLst>
                            <p:childTnLst>
                              <p:par>
                                <p:cTn id="36" presetID="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250" fill="hold"/>
                                        <p:tgtEl>
                                          <p:spTgt spid="7"/>
                                        </p:tgtEl>
                                        <p:attrNameLst>
                                          <p:attrName>ppt_x</p:attrName>
                                        </p:attrNameLst>
                                      </p:cBhvr>
                                      <p:tavLst>
                                        <p:tav tm="0">
                                          <p:val>
                                            <p:strVal val="#ppt_x"/>
                                          </p:val>
                                        </p:tav>
                                        <p:tav tm="100000">
                                          <p:val>
                                            <p:strVal val="#ppt_x"/>
                                          </p:val>
                                        </p:tav>
                                      </p:tavLst>
                                    </p:anim>
                                    <p:anim calcmode="lin" valueType="num">
                                      <p:cBhvr additive="base">
                                        <p:cTn id="39" dur="250" fill="hold"/>
                                        <p:tgtEl>
                                          <p:spTgt spid="7"/>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2" presetClass="entr" presetSubtype="9"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50" fill="hold"/>
                                        <p:tgtEl>
                                          <p:spTgt spid="8"/>
                                        </p:tgtEl>
                                        <p:attrNameLst>
                                          <p:attrName>ppt_x</p:attrName>
                                        </p:attrNameLst>
                                      </p:cBhvr>
                                      <p:tavLst>
                                        <p:tav tm="0">
                                          <p:val>
                                            <p:strVal val="0-#ppt_w/2"/>
                                          </p:val>
                                        </p:tav>
                                        <p:tav tm="100000">
                                          <p:val>
                                            <p:strVal val="#ppt_x"/>
                                          </p:val>
                                        </p:tav>
                                      </p:tavLst>
                                    </p:anim>
                                    <p:anim calcmode="lin" valueType="num">
                                      <p:cBhvr additive="base">
                                        <p:cTn id="44" dur="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0353" y="609600"/>
            <a:ext cx="5586545"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Grammar Focus</a:t>
            </a:r>
            <a:endParaRPr lang="en-US" sz="3600" b="1" dirty="0"/>
          </a:p>
        </p:txBody>
      </p:sp>
      <p:sp>
        <p:nvSpPr>
          <p:cNvPr id="3" name="TextBox 2"/>
          <p:cNvSpPr txBox="1"/>
          <p:nvPr/>
        </p:nvSpPr>
        <p:spPr>
          <a:xfrm>
            <a:off x="1218882" y="1524000"/>
            <a:ext cx="4977104" cy="523220"/>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800" b="1" dirty="0" smtClean="0"/>
              <a:t>Simple Past Tense :</a:t>
            </a:r>
            <a:endParaRPr lang="en-US" sz="2800" b="1" dirty="0"/>
          </a:p>
        </p:txBody>
      </p:sp>
      <p:sp>
        <p:nvSpPr>
          <p:cNvPr id="4" name="TextBox 3"/>
          <p:cNvSpPr txBox="1"/>
          <p:nvPr/>
        </p:nvSpPr>
        <p:spPr>
          <a:xfrm>
            <a:off x="1117309" y="2209800"/>
            <a:ext cx="10157354" cy="523220"/>
          </a:xfrm>
          <a:prstGeom prst="rect">
            <a:avLst/>
          </a:prstGeom>
          <a:noFill/>
        </p:spPr>
        <p:txBody>
          <a:bodyPr wrap="square" rtlCol="0">
            <a:spAutoFit/>
          </a:bodyPr>
          <a:lstStyle/>
          <a:p>
            <a:r>
              <a:rPr lang="en-US" sz="2800" b="1" dirty="0" smtClean="0"/>
              <a:t>Structure : Sub + Past form of verb + </a:t>
            </a:r>
            <a:r>
              <a:rPr lang="en-US" sz="2800" b="1" dirty="0" err="1" smtClean="0"/>
              <a:t>obj</a:t>
            </a:r>
            <a:r>
              <a:rPr lang="en-US" sz="2800" b="1" dirty="0" smtClean="0"/>
              <a:t> / ext.</a:t>
            </a:r>
            <a:endParaRPr lang="en-US" sz="2800" b="1" dirty="0"/>
          </a:p>
        </p:txBody>
      </p:sp>
      <p:sp>
        <p:nvSpPr>
          <p:cNvPr id="5" name="TextBox 4"/>
          <p:cNvSpPr txBox="1"/>
          <p:nvPr/>
        </p:nvSpPr>
        <p:spPr>
          <a:xfrm>
            <a:off x="1218882" y="2895600"/>
            <a:ext cx="9547913" cy="523220"/>
          </a:xfrm>
          <a:prstGeom prst="rect">
            <a:avLst/>
          </a:prstGeom>
          <a:noFill/>
        </p:spPr>
        <p:txBody>
          <a:bodyPr wrap="square" rtlCol="0">
            <a:spAutoFit/>
          </a:bodyPr>
          <a:lstStyle/>
          <a:p>
            <a:r>
              <a:rPr lang="en-US" sz="2800" b="1" dirty="0" smtClean="0"/>
              <a:t>Bulbul + </a:t>
            </a:r>
            <a:r>
              <a:rPr lang="en-US" sz="2800" b="1" dirty="0" smtClean="0">
                <a:solidFill>
                  <a:srgbClr val="0070C0"/>
                </a:solidFill>
              </a:rPr>
              <a:t>was </a:t>
            </a:r>
            <a:r>
              <a:rPr lang="en-US" sz="2800" b="1" dirty="0" smtClean="0"/>
              <a:t>+ sick for + two days.</a:t>
            </a:r>
            <a:endParaRPr lang="en-US" sz="2800" b="1" dirty="0"/>
          </a:p>
        </p:txBody>
      </p:sp>
      <p:sp>
        <p:nvSpPr>
          <p:cNvPr id="6" name="TextBox 5"/>
          <p:cNvSpPr txBox="1"/>
          <p:nvPr/>
        </p:nvSpPr>
        <p:spPr>
          <a:xfrm>
            <a:off x="1218883" y="3505200"/>
            <a:ext cx="9649486" cy="523220"/>
          </a:xfrm>
          <a:prstGeom prst="rect">
            <a:avLst/>
          </a:prstGeom>
          <a:noFill/>
        </p:spPr>
        <p:txBody>
          <a:bodyPr wrap="square" rtlCol="0">
            <a:spAutoFit/>
          </a:bodyPr>
          <a:lstStyle/>
          <a:p>
            <a:r>
              <a:rPr lang="en-US" sz="2800" b="1" dirty="0" smtClean="0"/>
              <a:t>He + </a:t>
            </a:r>
            <a:r>
              <a:rPr lang="en-US" sz="2800" b="1" dirty="0" smtClean="0">
                <a:solidFill>
                  <a:srgbClr val="0070C0"/>
                </a:solidFill>
              </a:rPr>
              <a:t>came</a:t>
            </a:r>
            <a:r>
              <a:rPr lang="en-US" sz="2800" b="1" dirty="0" smtClean="0"/>
              <a:t> + to </a:t>
            </a:r>
            <a:r>
              <a:rPr lang="en-US" sz="2800" b="1" dirty="0" err="1" smtClean="0"/>
              <a:t>Sankar</a:t>
            </a:r>
            <a:r>
              <a:rPr lang="en-US" sz="2800" b="1" dirty="0" smtClean="0"/>
              <a:t>.</a:t>
            </a:r>
            <a:endParaRPr lang="en-US" sz="2800" b="1" dirty="0"/>
          </a:p>
        </p:txBody>
      </p:sp>
      <p:sp>
        <p:nvSpPr>
          <p:cNvPr id="8" name="TextBox 7"/>
          <p:cNvSpPr txBox="1"/>
          <p:nvPr/>
        </p:nvSpPr>
        <p:spPr>
          <a:xfrm>
            <a:off x="1218883" y="4114800"/>
            <a:ext cx="7719589" cy="523220"/>
          </a:xfrm>
          <a:prstGeom prst="rect">
            <a:avLst/>
          </a:prstGeom>
          <a:noFill/>
        </p:spPr>
        <p:txBody>
          <a:bodyPr wrap="square" rtlCol="0">
            <a:spAutoFit/>
          </a:bodyPr>
          <a:lstStyle/>
          <a:p>
            <a:r>
              <a:rPr lang="en-US" sz="2800" b="1" dirty="0" smtClean="0"/>
              <a:t>They + </a:t>
            </a:r>
            <a:r>
              <a:rPr lang="en-US" sz="2800" b="1" dirty="0" smtClean="0">
                <a:solidFill>
                  <a:srgbClr val="0070C0"/>
                </a:solidFill>
              </a:rPr>
              <a:t>were</a:t>
            </a:r>
            <a:r>
              <a:rPr lang="en-US" sz="2800" b="1" dirty="0" smtClean="0"/>
              <a:t> +  in great trouble.</a:t>
            </a:r>
            <a:endParaRPr lang="en-US" sz="2800" b="1" dirty="0"/>
          </a:p>
        </p:txBody>
      </p:sp>
      <p:sp>
        <p:nvSpPr>
          <p:cNvPr id="9" name="TextBox 8"/>
          <p:cNvSpPr txBox="1"/>
          <p:nvPr/>
        </p:nvSpPr>
        <p:spPr>
          <a:xfrm>
            <a:off x="1320456" y="5029202"/>
            <a:ext cx="9751060" cy="830997"/>
          </a:xfrm>
          <a:prstGeom prst="rect">
            <a:avLst/>
          </a:prstGeom>
          <a:solidFill>
            <a:schemeClr val="accent3">
              <a:lumMod val="60000"/>
              <a:lumOff val="40000"/>
            </a:schemeClr>
          </a:solidFill>
          <a:ln w="3175">
            <a:solidFill>
              <a:schemeClr val="tx1"/>
            </a:solidFill>
          </a:ln>
        </p:spPr>
        <p:txBody>
          <a:bodyPr wrap="square" rtlCol="0">
            <a:spAutoFit/>
          </a:bodyPr>
          <a:lstStyle/>
          <a:p>
            <a:r>
              <a:rPr lang="en-US" sz="2400" b="1" dirty="0" smtClean="0"/>
              <a:t>In simple Past Tense, the verb is always in its past form (e.g. got, became, worked, etc).</a:t>
            </a:r>
            <a:endParaRPr lang="en-US" sz="2400" b="1" dirty="0"/>
          </a:p>
        </p:txBody>
      </p:sp>
      <p:sp>
        <p:nvSpPr>
          <p:cNvPr id="10" name="Rectangle 9"/>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2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5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074" y="381000"/>
            <a:ext cx="5383398" cy="707886"/>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4000" b="1" dirty="0" smtClean="0"/>
              <a:t>Pair works.</a:t>
            </a:r>
            <a:endParaRPr lang="en-US" sz="4000" b="1" dirty="0"/>
          </a:p>
        </p:txBody>
      </p:sp>
      <p:sp>
        <p:nvSpPr>
          <p:cNvPr id="3" name="TextBox 2"/>
          <p:cNvSpPr txBox="1"/>
          <p:nvPr/>
        </p:nvSpPr>
        <p:spPr>
          <a:xfrm>
            <a:off x="914162" y="1371602"/>
            <a:ext cx="10157354" cy="830997"/>
          </a:xfrm>
          <a:prstGeom prst="rect">
            <a:avLst/>
          </a:prstGeom>
          <a:noFill/>
        </p:spPr>
        <p:txBody>
          <a:bodyPr wrap="square" rtlCol="0">
            <a:spAutoFit/>
          </a:bodyPr>
          <a:lstStyle/>
          <a:p>
            <a:pPr algn="just"/>
            <a:r>
              <a:rPr lang="en-US" sz="2400" b="1" dirty="0" smtClean="0"/>
              <a:t>Now go to the text and find out all the verbs. If the verbs is in the present tense then turn </a:t>
            </a:r>
            <a:r>
              <a:rPr lang="en-US" sz="2400" b="1" dirty="0"/>
              <a:t>them into past </a:t>
            </a:r>
            <a:r>
              <a:rPr lang="en-US" sz="2400" b="1" dirty="0" smtClean="0"/>
              <a:t>form.</a:t>
            </a:r>
            <a:endParaRPr lang="en-US" sz="2400" b="1" dirty="0"/>
          </a:p>
        </p:txBody>
      </p:sp>
      <p:sp>
        <p:nvSpPr>
          <p:cNvPr id="4" name="TextBox 3"/>
          <p:cNvSpPr txBox="1"/>
          <p:nvPr/>
        </p:nvSpPr>
        <p:spPr>
          <a:xfrm>
            <a:off x="3656648" y="2209802"/>
            <a:ext cx="4773956" cy="46166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One is done for you.</a:t>
            </a:r>
            <a:endParaRPr lang="en-US" sz="2400" b="1" dirty="0"/>
          </a:p>
        </p:txBody>
      </p:sp>
      <p:graphicFrame>
        <p:nvGraphicFramePr>
          <p:cNvPr id="6" name="Table 5"/>
          <p:cNvGraphicFramePr>
            <a:graphicFrameLocks noGrp="1"/>
          </p:cNvGraphicFramePr>
          <p:nvPr>
            <p:extLst>
              <p:ext uri="{D42A27DB-BD31-4B8C-83A1-F6EECF244321}">
                <p14:modId xmlns:p14="http://schemas.microsoft.com/office/powerpoint/2010/main" val="442555409"/>
              </p:ext>
            </p:extLst>
          </p:nvPr>
        </p:nvGraphicFramePr>
        <p:xfrm>
          <a:off x="1523603" y="2895600"/>
          <a:ext cx="9141618" cy="3581400"/>
        </p:xfrm>
        <a:graphic>
          <a:graphicData uri="http://schemas.openxmlformats.org/drawingml/2006/table">
            <a:tbl>
              <a:tblPr firstRow="1" bandRow="1">
                <a:tableStyleId>{5C22544A-7EE6-4342-B048-85BDC9FD1C3A}</a:tableStyleId>
              </a:tblPr>
              <a:tblGrid>
                <a:gridCol w="4570809"/>
                <a:gridCol w="4570809"/>
              </a:tblGrid>
              <a:tr h="596900">
                <a:tc>
                  <a:txBody>
                    <a:bodyPr/>
                    <a:lstStyle/>
                    <a:p>
                      <a:pPr algn="ctr"/>
                      <a:r>
                        <a:rPr lang="en-US" sz="2800" b="1" dirty="0" smtClean="0">
                          <a:solidFill>
                            <a:schemeClr val="tx1"/>
                          </a:solidFill>
                        </a:rPr>
                        <a:t>Present Tense</a:t>
                      </a:r>
                      <a:endParaRPr lang="en-US" sz="2800" b="1" dirty="0">
                        <a:solidFill>
                          <a:schemeClr val="tx1"/>
                        </a:solidFill>
                      </a:endParaRPr>
                    </a:p>
                  </a:txBody>
                  <a:tcPr marL="121888" marR="121888">
                    <a:solidFill>
                      <a:srgbClr val="00B050"/>
                    </a:solidFill>
                  </a:tcPr>
                </a:tc>
                <a:tc>
                  <a:txBody>
                    <a:bodyPr/>
                    <a:lstStyle/>
                    <a:p>
                      <a:pPr algn="ctr"/>
                      <a:r>
                        <a:rPr lang="en-US" sz="2800" b="1" dirty="0" smtClean="0">
                          <a:solidFill>
                            <a:schemeClr val="tx1"/>
                          </a:solidFill>
                        </a:rPr>
                        <a:t>Past Tense</a:t>
                      </a:r>
                      <a:endParaRPr lang="en-US" sz="2800" b="1" dirty="0">
                        <a:solidFill>
                          <a:schemeClr val="tx1"/>
                        </a:solidFill>
                      </a:endParaRPr>
                    </a:p>
                  </a:txBody>
                  <a:tcPr marL="121888" marR="121888">
                    <a:solidFill>
                      <a:srgbClr val="00B050"/>
                    </a:solidFill>
                  </a:tcPr>
                </a:tc>
              </a:tr>
              <a:tr h="596900">
                <a:tc>
                  <a:txBody>
                    <a:bodyPr/>
                    <a:lstStyle/>
                    <a:p>
                      <a:r>
                        <a:rPr lang="en-US" sz="2400" b="1" dirty="0" smtClean="0">
                          <a:solidFill>
                            <a:schemeClr val="tx1"/>
                          </a:solidFill>
                        </a:rPr>
                        <a:t>Wakes up</a:t>
                      </a:r>
                      <a:endParaRPr lang="en-US" sz="2400" b="1" dirty="0">
                        <a:solidFill>
                          <a:schemeClr val="tx1"/>
                        </a:solidFill>
                      </a:endParaRPr>
                    </a:p>
                  </a:txBody>
                  <a:tcPr marL="121888" marR="121888">
                    <a:solidFill>
                      <a:srgbClr val="00B050"/>
                    </a:solidFill>
                  </a:tcPr>
                </a:tc>
                <a:tc>
                  <a:txBody>
                    <a:bodyPr/>
                    <a:lstStyle/>
                    <a:p>
                      <a:r>
                        <a:rPr lang="en-US" sz="2400" b="1" dirty="0" smtClean="0">
                          <a:solidFill>
                            <a:schemeClr val="tx1"/>
                          </a:solidFill>
                        </a:rPr>
                        <a:t>Woke up</a:t>
                      </a:r>
                      <a:endParaRPr lang="en-US" sz="2400" b="1" dirty="0">
                        <a:solidFill>
                          <a:schemeClr val="tx1"/>
                        </a:solidFill>
                      </a:endParaRPr>
                    </a:p>
                  </a:txBody>
                  <a:tcPr marL="121888" marR="121888">
                    <a:solidFill>
                      <a:srgbClr val="00B050"/>
                    </a:solidFill>
                  </a:tcPr>
                </a:tc>
              </a:tr>
              <a:tr h="596900">
                <a:tc>
                  <a:txBody>
                    <a:bodyPr/>
                    <a:lstStyle/>
                    <a:p>
                      <a:r>
                        <a:rPr lang="en-US" sz="2400" b="1" dirty="0" smtClean="0">
                          <a:solidFill>
                            <a:schemeClr val="tx1"/>
                          </a:solidFill>
                        </a:rPr>
                        <a:t>Walks</a:t>
                      </a:r>
                      <a:endParaRPr lang="en-US" sz="2400" b="1" dirty="0">
                        <a:solidFill>
                          <a:schemeClr val="tx1"/>
                        </a:solidFill>
                      </a:endParaRPr>
                    </a:p>
                  </a:txBody>
                  <a:tcPr marL="121888" marR="121888">
                    <a:solidFill>
                      <a:srgbClr val="00B050"/>
                    </a:solidFill>
                  </a:tcPr>
                </a:tc>
                <a:tc>
                  <a:txBody>
                    <a:bodyPr/>
                    <a:lstStyle/>
                    <a:p>
                      <a:endParaRPr lang="en-US" b="1" dirty="0">
                        <a:solidFill>
                          <a:schemeClr val="tx1"/>
                        </a:solidFill>
                      </a:endParaRPr>
                    </a:p>
                  </a:txBody>
                  <a:tcPr marL="121888" marR="121888">
                    <a:solidFill>
                      <a:srgbClr val="00B050"/>
                    </a:solidFill>
                  </a:tcPr>
                </a:tc>
              </a:tr>
              <a:tr h="596900">
                <a:tc>
                  <a:txBody>
                    <a:bodyPr/>
                    <a:lstStyle/>
                    <a:p>
                      <a:r>
                        <a:rPr lang="en-US" sz="2400" b="1" dirty="0" smtClean="0">
                          <a:solidFill>
                            <a:schemeClr val="tx1"/>
                          </a:solidFill>
                        </a:rPr>
                        <a:t>Are</a:t>
                      </a:r>
                      <a:endParaRPr lang="en-US" sz="2400" b="1" dirty="0">
                        <a:solidFill>
                          <a:schemeClr val="tx1"/>
                        </a:solidFill>
                      </a:endParaRPr>
                    </a:p>
                  </a:txBody>
                  <a:tcPr marL="121888" marR="121888">
                    <a:solidFill>
                      <a:srgbClr val="00B050"/>
                    </a:solidFill>
                  </a:tcPr>
                </a:tc>
                <a:tc>
                  <a:txBody>
                    <a:bodyPr/>
                    <a:lstStyle/>
                    <a:p>
                      <a:endParaRPr lang="en-US" b="1" dirty="0">
                        <a:solidFill>
                          <a:schemeClr val="tx1"/>
                        </a:solidFill>
                      </a:endParaRPr>
                    </a:p>
                  </a:txBody>
                  <a:tcPr marL="121888" marR="121888">
                    <a:solidFill>
                      <a:srgbClr val="00B050"/>
                    </a:solidFill>
                  </a:tcPr>
                </a:tc>
              </a:tr>
              <a:tr h="596900">
                <a:tc>
                  <a:txBody>
                    <a:bodyPr/>
                    <a:lstStyle/>
                    <a:p>
                      <a:r>
                        <a:rPr lang="en-US" sz="2400" b="1" dirty="0" smtClean="0">
                          <a:solidFill>
                            <a:schemeClr val="tx1"/>
                          </a:solidFill>
                        </a:rPr>
                        <a:t>Does</a:t>
                      </a:r>
                      <a:endParaRPr lang="en-US" sz="2400" b="1" dirty="0">
                        <a:solidFill>
                          <a:schemeClr val="tx1"/>
                        </a:solidFill>
                      </a:endParaRPr>
                    </a:p>
                  </a:txBody>
                  <a:tcPr marL="121888" marR="121888">
                    <a:solidFill>
                      <a:srgbClr val="00B050"/>
                    </a:solidFill>
                  </a:tcPr>
                </a:tc>
                <a:tc>
                  <a:txBody>
                    <a:bodyPr/>
                    <a:lstStyle/>
                    <a:p>
                      <a:endParaRPr lang="en-US" b="1" dirty="0">
                        <a:solidFill>
                          <a:schemeClr val="tx1"/>
                        </a:solidFill>
                      </a:endParaRPr>
                    </a:p>
                  </a:txBody>
                  <a:tcPr marL="121888" marR="121888">
                    <a:solidFill>
                      <a:srgbClr val="00B050"/>
                    </a:solidFill>
                  </a:tcPr>
                </a:tc>
              </a:tr>
              <a:tr h="596900">
                <a:tc>
                  <a:txBody>
                    <a:bodyPr/>
                    <a:lstStyle/>
                    <a:p>
                      <a:r>
                        <a:rPr lang="en-US" sz="2400" b="1" dirty="0" smtClean="0">
                          <a:solidFill>
                            <a:schemeClr val="tx1"/>
                          </a:solidFill>
                        </a:rPr>
                        <a:t>Takes out</a:t>
                      </a:r>
                      <a:endParaRPr lang="en-US" sz="2400" b="1" dirty="0">
                        <a:solidFill>
                          <a:schemeClr val="tx1"/>
                        </a:solidFill>
                      </a:endParaRPr>
                    </a:p>
                  </a:txBody>
                  <a:tcPr marL="121888" marR="121888">
                    <a:solidFill>
                      <a:srgbClr val="00B050"/>
                    </a:solidFill>
                  </a:tcPr>
                </a:tc>
                <a:tc>
                  <a:txBody>
                    <a:bodyPr/>
                    <a:lstStyle/>
                    <a:p>
                      <a:endParaRPr lang="en-US" b="1" dirty="0">
                        <a:solidFill>
                          <a:schemeClr val="tx1"/>
                        </a:solidFill>
                      </a:endParaRPr>
                    </a:p>
                  </a:txBody>
                  <a:tcPr marL="121888" marR="121888">
                    <a:solidFill>
                      <a:srgbClr val="00B050"/>
                    </a:solidFill>
                  </a:tcPr>
                </a:tc>
              </a:tr>
            </a:tbl>
          </a:graphicData>
        </a:graphic>
      </p:graphicFrame>
      <p:sp>
        <p:nvSpPr>
          <p:cNvPr id="7" name="Rectangle 6"/>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8107" y="288926"/>
            <a:ext cx="5180251" cy="830263"/>
          </a:xfrm>
          <a:prstGeom prst="rect">
            <a:avLst/>
          </a:prstGeom>
          <a:noFill/>
          <a:ln w="5715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Introduction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3" y="54053"/>
            <a:ext cx="2625285" cy="2349661"/>
          </a:xfrm>
          <a:prstGeom prst="ellipse">
            <a:avLst/>
          </a:prstGeom>
          <a:ln w="57150">
            <a:solidFill>
              <a:schemeClr val="tx1"/>
            </a:solidFill>
          </a:ln>
        </p:spPr>
      </p:pic>
      <p:grpSp>
        <p:nvGrpSpPr>
          <p:cNvPr id="10" name="Group 9"/>
          <p:cNvGrpSpPr/>
          <p:nvPr/>
        </p:nvGrpSpPr>
        <p:grpSpPr>
          <a:xfrm>
            <a:off x="376630" y="2258090"/>
            <a:ext cx="5919470" cy="4295110"/>
            <a:chOff x="376630" y="2258090"/>
            <a:chExt cx="5919470" cy="4295110"/>
          </a:xfrm>
          <a:noFill/>
        </p:grpSpPr>
        <p:sp>
          <p:nvSpPr>
            <p:cNvPr id="4" name="Round Diagonal Corner Rectangle 3"/>
            <p:cNvSpPr/>
            <p:nvPr/>
          </p:nvSpPr>
          <p:spPr>
            <a:xfrm>
              <a:off x="379412" y="2943890"/>
              <a:ext cx="5916688" cy="3609310"/>
            </a:xfrm>
            <a:prstGeom prst="round2DiagRect">
              <a:avLst>
                <a:gd name="adj1" fmla="val 0"/>
                <a:gd name="adj2" fmla="val 0"/>
              </a:avLst>
            </a:prstGeom>
            <a:grpFill/>
            <a:ln w="5715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dirty="0">
                <a:solidFill>
                  <a:schemeClr val="tx1"/>
                </a:solidFill>
                <a:effectLst>
                  <a:outerShdw blurRad="38100" dist="38100" dir="2700000" algn="tl">
                    <a:srgbClr val="000000">
                      <a:alpha val="43137"/>
                    </a:srgbClr>
                  </a:outerShdw>
                </a:effectLst>
              </a:endParaRPr>
            </a:p>
            <a:p>
              <a:pPr algn="ctr" fontAlgn="auto">
                <a:spcBef>
                  <a:spcPts val="0"/>
                </a:spcBef>
                <a:spcAft>
                  <a:spcPts val="0"/>
                </a:spcAft>
                <a:defRPr/>
              </a:pPr>
              <a:endParaRPr lang="en-US" sz="3200" b="1" dirty="0">
                <a:solidFill>
                  <a:schemeClr val="tx1"/>
                </a:solidFill>
                <a:effectLst>
                  <a:outerShdw blurRad="38100" dist="38100" dir="2700000" algn="tl">
                    <a:srgbClr val="000000">
                      <a:alpha val="43137"/>
                    </a:srgbClr>
                  </a:outerShdw>
                </a:effectLst>
              </a:endParaRPr>
            </a:p>
            <a:p>
              <a:pPr algn="ctr" fontAlgn="auto">
                <a:spcBef>
                  <a:spcPts val="0"/>
                </a:spcBef>
                <a:spcAft>
                  <a:spcPts val="0"/>
                </a:spcAft>
                <a:defRPr/>
              </a:pPr>
              <a:r>
                <a:rPr lang="en-US" sz="3600" b="1" dirty="0" err="1">
                  <a:solidFill>
                    <a:schemeClr val="tx1"/>
                  </a:solidFill>
                  <a:effectLst>
                    <a:outerShdw blurRad="38100" dist="38100" dir="2700000" algn="tl">
                      <a:srgbClr val="000000">
                        <a:alpha val="43137"/>
                      </a:srgbClr>
                    </a:outerShdw>
                  </a:effectLst>
                </a:rPr>
                <a:t>Hirendra</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Debnath</a:t>
              </a:r>
              <a:endParaRPr lang="en-US" sz="3600" b="1" dirty="0">
                <a:solidFill>
                  <a:schemeClr val="tx1"/>
                </a:solidFill>
                <a:effectLst>
                  <a:outerShdw blurRad="38100" dist="38100" dir="2700000" algn="tl">
                    <a:srgbClr val="000000">
                      <a:alpha val="43137"/>
                    </a:srgbClr>
                  </a:outerShdw>
                </a:effectLst>
              </a:endParaRPr>
            </a:p>
            <a:p>
              <a:pPr algn="ctr" fontAlgn="auto">
                <a:spcBef>
                  <a:spcPts val="0"/>
                </a:spcBef>
                <a:spcAft>
                  <a:spcPts val="0"/>
                </a:spcAft>
                <a:defRPr/>
              </a:pPr>
              <a:r>
                <a:rPr lang="en-US" sz="3200" b="1" dirty="0">
                  <a:solidFill>
                    <a:schemeClr val="tx1"/>
                  </a:solidFill>
                  <a:effectLst>
                    <a:outerShdw blurRad="38100" dist="38100" dir="2700000" algn="tl">
                      <a:srgbClr val="000000">
                        <a:alpha val="43137"/>
                      </a:srgbClr>
                    </a:outerShdw>
                  </a:effectLst>
                </a:rPr>
                <a:t>MA(English),</a:t>
              </a:r>
              <a:r>
                <a:rPr lang="en-US" sz="3200" b="1" dirty="0" err="1">
                  <a:solidFill>
                    <a:schemeClr val="tx1"/>
                  </a:solidFill>
                  <a:effectLst>
                    <a:outerShdw blurRad="38100" dist="38100" dir="2700000" algn="tl">
                      <a:srgbClr val="000000">
                        <a:alpha val="43137"/>
                      </a:srgbClr>
                    </a:outerShdw>
                  </a:effectLst>
                </a:rPr>
                <a:t>BEd</a:t>
              </a:r>
              <a:endParaRPr lang="en-US" sz="3200" b="1" dirty="0">
                <a:solidFill>
                  <a:schemeClr val="tx1"/>
                </a:solidFill>
                <a:effectLst>
                  <a:outerShdw blurRad="38100" dist="38100" dir="2700000" algn="tl">
                    <a:srgbClr val="000000">
                      <a:alpha val="43137"/>
                    </a:srgbClr>
                  </a:outerShdw>
                </a:effectLst>
              </a:endParaRPr>
            </a:p>
            <a:p>
              <a:pPr algn="ctr" fontAlgn="auto">
                <a:spcBef>
                  <a:spcPts val="0"/>
                </a:spcBef>
                <a:spcAft>
                  <a:spcPts val="0"/>
                </a:spcAft>
                <a:defRPr/>
              </a:pPr>
              <a:r>
                <a:rPr lang="en-US" sz="3200" b="1" dirty="0" smtClean="0">
                  <a:solidFill>
                    <a:schemeClr val="tx1"/>
                  </a:solidFill>
                  <a:effectLst>
                    <a:outerShdw blurRad="38100" dist="38100" dir="2700000" algn="tl">
                      <a:srgbClr val="000000">
                        <a:alpha val="43137"/>
                      </a:srgbClr>
                    </a:outerShdw>
                  </a:effectLst>
                </a:rPr>
                <a:t>Senior </a:t>
              </a:r>
              <a:r>
                <a:rPr lang="en-US" sz="3200" b="1" dirty="0">
                  <a:solidFill>
                    <a:schemeClr val="tx1"/>
                  </a:solidFill>
                  <a:effectLst>
                    <a:outerShdw blurRad="38100" dist="38100" dir="2700000" algn="tl">
                      <a:srgbClr val="000000">
                        <a:alpha val="43137"/>
                      </a:srgbClr>
                    </a:outerShdw>
                  </a:effectLst>
                </a:rPr>
                <a:t>Teacher (English)</a:t>
              </a:r>
            </a:p>
            <a:p>
              <a:pPr algn="ctr" fontAlgn="auto">
                <a:spcBef>
                  <a:spcPts val="0"/>
                </a:spcBef>
                <a:spcAft>
                  <a:spcPts val="0"/>
                </a:spcAft>
                <a:defRPr/>
              </a:pPr>
              <a:r>
                <a:rPr lang="en-US" sz="2800" b="1" dirty="0" err="1">
                  <a:solidFill>
                    <a:schemeClr val="tx1"/>
                  </a:solidFill>
                  <a:effectLst>
                    <a:outerShdw blurRad="38100" dist="38100" dir="2700000" algn="tl">
                      <a:srgbClr val="000000">
                        <a:alpha val="43137"/>
                      </a:srgbClr>
                    </a:outerShdw>
                  </a:effectLst>
                </a:rPr>
                <a:t>Puran</a:t>
              </a:r>
              <a:r>
                <a:rPr lang="en-US" sz="2800" b="1" dirty="0">
                  <a:solidFill>
                    <a:schemeClr val="tx1"/>
                  </a:solidFill>
                  <a:effectLst>
                    <a:outerShdw blurRad="38100" dist="38100" dir="2700000" algn="tl">
                      <a:srgbClr val="000000">
                        <a:alpha val="43137"/>
                      </a:srgbClr>
                    </a:outerShdw>
                  </a:effectLst>
                </a:rPr>
                <a:t> Bazar Girls’ High School</a:t>
              </a:r>
            </a:p>
            <a:p>
              <a:pPr algn="ctr" fontAlgn="auto">
                <a:spcBef>
                  <a:spcPts val="0"/>
                </a:spcBef>
                <a:spcAft>
                  <a:spcPts val="0"/>
                </a:spcAft>
                <a:defRPr/>
              </a:pPr>
              <a:r>
                <a:rPr lang="en-US" sz="32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01789-916684</a:t>
              </a:r>
            </a:p>
            <a:p>
              <a:pPr algn="ctr" fontAlgn="auto">
                <a:spcBef>
                  <a:spcPts val="0"/>
                </a:spcBef>
                <a:spcAft>
                  <a:spcPts val="0"/>
                </a:spcAft>
                <a:defRPr/>
              </a:pPr>
              <a:r>
                <a:rPr lang="en-US" sz="20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https://</a:t>
              </a:r>
              <a:r>
                <a:rPr lang="en-US" sz="2000" b="1" dirty="0" err="1">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web.facebook.com</a:t>
              </a:r>
              <a:r>
                <a:rPr lang="en-US" sz="20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en-US" sz="2000" b="1" dirty="0" err="1">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hirendra.debnath.37</a:t>
              </a:r>
              <a:endParaRPr lang="en-US" sz="20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2800" b="1" dirty="0" err="1">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hirendra0501@gmail.com</a:t>
              </a:r>
              <a:endParaRPr lang="en-US" sz="28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endParaRPr lang="en-US" sz="2400" b="1" dirty="0">
                <a:solidFill>
                  <a:schemeClr val="tx1"/>
                </a:solidFill>
                <a:effectLst>
                  <a:outerShdw blurRad="38100" dist="38100" dir="2700000" algn="tl">
                    <a:srgbClr val="000000">
                      <a:alpha val="43137"/>
                    </a:srgbClr>
                  </a:outerShdw>
                </a:effectLst>
              </a:endParaRPr>
            </a:p>
            <a:p>
              <a:pPr algn="ctr" fontAlgn="auto">
                <a:spcBef>
                  <a:spcPts val="0"/>
                </a:spcBef>
                <a:spcAft>
                  <a:spcPts val="0"/>
                </a:spcAft>
                <a:defRPr/>
              </a:pPr>
              <a:endParaRPr lang="en-US" sz="2400" b="1" dirty="0">
                <a:solidFill>
                  <a:schemeClr val="tx1"/>
                </a:solidFill>
                <a:effectLst>
                  <a:outerShdw blurRad="38100" dist="38100" dir="2700000" algn="tl">
                    <a:srgbClr val="000000">
                      <a:alpha val="43137"/>
                    </a:srgbClr>
                  </a:outerShdw>
                </a:effectLst>
              </a:endParaRPr>
            </a:p>
            <a:p>
              <a:pPr algn="ctr" fontAlgn="auto">
                <a:spcBef>
                  <a:spcPts val="0"/>
                </a:spcBef>
                <a:spcAft>
                  <a:spcPts val="0"/>
                </a:spcAft>
                <a:defRPr/>
              </a:pPr>
              <a:endParaRPr lang="en-US" sz="2400" b="1"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272" t="23748" r="36202" b="29854"/>
            <a:stretch/>
          </p:blipFill>
          <p:spPr>
            <a:xfrm>
              <a:off x="1716388" y="5097532"/>
              <a:ext cx="300172" cy="424266"/>
            </a:xfrm>
            <a:prstGeom prst="rect">
              <a:avLst/>
            </a:prstGeom>
            <a:grpFill/>
            <a:ln>
              <a:no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161" t="12958" r="50000" b="18319"/>
            <a:stretch/>
          </p:blipFill>
          <p:spPr>
            <a:xfrm>
              <a:off x="376630" y="5569729"/>
              <a:ext cx="377062" cy="294234"/>
            </a:xfrm>
            <a:prstGeom prst="rect">
              <a:avLst/>
            </a:prstGeom>
            <a:grp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412" y="5981700"/>
              <a:ext cx="421921" cy="342900"/>
            </a:xfrm>
            <a:prstGeom prst="rect">
              <a:avLst/>
            </a:prstGeom>
            <a:grpFill/>
            <a:ln>
              <a:noFill/>
            </a:ln>
          </p:spPr>
        </p:pic>
        <p:sp>
          <p:nvSpPr>
            <p:cNvPr id="11" name="Curved Up Ribbon 10"/>
            <p:cNvSpPr/>
            <p:nvPr/>
          </p:nvSpPr>
          <p:spPr>
            <a:xfrm>
              <a:off x="391472" y="2258090"/>
              <a:ext cx="5904628" cy="685800"/>
            </a:xfrm>
            <a:prstGeom prst="ellipseRibbon2">
              <a:avLst/>
            </a:prstGeom>
            <a:grpFill/>
            <a:ln w="57150">
              <a:solidFill>
                <a:srgbClr val="7030A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Teacher</a:t>
              </a:r>
            </a:p>
          </p:txBody>
        </p:sp>
      </p:grpSp>
      <p:grpSp>
        <p:nvGrpSpPr>
          <p:cNvPr id="14" name="Group 13"/>
          <p:cNvGrpSpPr/>
          <p:nvPr/>
        </p:nvGrpSpPr>
        <p:grpSpPr>
          <a:xfrm>
            <a:off x="6299061" y="2258090"/>
            <a:ext cx="5467843" cy="4295110"/>
            <a:chOff x="6299061" y="2258090"/>
            <a:chExt cx="5467843" cy="4295110"/>
          </a:xfrm>
        </p:grpSpPr>
        <p:grpSp>
          <p:nvGrpSpPr>
            <p:cNvPr id="12" name="Group 11"/>
            <p:cNvGrpSpPr/>
            <p:nvPr/>
          </p:nvGrpSpPr>
          <p:grpSpPr>
            <a:xfrm>
              <a:off x="6299061" y="2258090"/>
              <a:ext cx="5467843" cy="4295110"/>
              <a:chOff x="6299060" y="2258090"/>
              <a:chExt cx="5467843" cy="4295110"/>
            </a:xfrm>
            <a:noFill/>
          </p:grpSpPr>
          <p:sp>
            <p:nvSpPr>
              <p:cNvPr id="8" name="Curved Up Ribbon 7"/>
              <p:cNvSpPr/>
              <p:nvPr/>
            </p:nvSpPr>
            <p:spPr>
              <a:xfrm>
                <a:off x="6299060" y="2258090"/>
                <a:ext cx="5357952" cy="685800"/>
              </a:xfrm>
              <a:prstGeom prst="ellipseRibbon2">
                <a:avLst/>
              </a:prstGeom>
              <a:grpFill/>
              <a:ln w="57150">
                <a:solidFill>
                  <a:srgbClr val="7030A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Lesson</a:t>
                </a:r>
              </a:p>
            </p:txBody>
          </p:sp>
          <p:sp>
            <p:nvSpPr>
              <p:cNvPr id="9" name="Round Diagonal Corner Rectangle 8"/>
              <p:cNvSpPr/>
              <p:nvPr/>
            </p:nvSpPr>
            <p:spPr>
              <a:xfrm>
                <a:off x="6299060" y="2961564"/>
                <a:ext cx="5467843" cy="3591636"/>
              </a:xfrm>
              <a:prstGeom prst="round2DiagRect">
                <a:avLst>
                  <a:gd name="adj1" fmla="val 0"/>
                  <a:gd name="adj2" fmla="val 0"/>
                </a:avLst>
              </a:prstGeom>
              <a:grpFill/>
              <a:ln w="5715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3600" b="1" dirty="0" smtClean="0">
                  <a:solidFill>
                    <a:schemeClr val="tx1"/>
                  </a:solidFill>
                  <a:latin typeface="Times New Roman" pitchFamily="18" charset="0"/>
                  <a:cs typeface="Times New Roman" pitchFamily="18" charset="0"/>
                </a:endParaRPr>
              </a:p>
              <a:p>
                <a:pPr algn="ctr"/>
                <a:endParaRPr lang="en-US" sz="3600" b="1" dirty="0">
                  <a:solidFill>
                    <a:schemeClr val="tx1"/>
                  </a:solidFill>
                  <a:latin typeface="Times New Roman" pitchFamily="18" charset="0"/>
                  <a:cs typeface="Times New Roman" pitchFamily="18" charset="0"/>
                </a:endParaRPr>
              </a:p>
              <a:p>
                <a:pPr algn="ctr"/>
                <a:r>
                  <a:rPr lang="en-US" sz="3600" b="1" dirty="0" smtClean="0">
                    <a:solidFill>
                      <a:schemeClr val="tx1"/>
                    </a:solidFill>
                    <a:latin typeface="Times New Roman" pitchFamily="18" charset="0"/>
                    <a:cs typeface="Times New Roman" pitchFamily="18" charset="0"/>
                  </a:rPr>
                  <a:t>English </a:t>
                </a:r>
                <a:r>
                  <a:rPr lang="en-US" sz="3600" b="1" dirty="0">
                    <a:solidFill>
                      <a:schemeClr val="tx1"/>
                    </a:solidFill>
                    <a:latin typeface="Times New Roman" pitchFamily="18" charset="0"/>
                    <a:cs typeface="Times New Roman" pitchFamily="18" charset="0"/>
                  </a:rPr>
                  <a:t>For Today</a:t>
                </a:r>
              </a:p>
              <a:p>
                <a:pPr algn="ctr"/>
                <a:r>
                  <a:rPr lang="en-US" sz="3600" b="1" dirty="0">
                    <a:solidFill>
                      <a:schemeClr val="tx1"/>
                    </a:solidFill>
                    <a:latin typeface="Times New Roman" pitchFamily="18" charset="0"/>
                    <a:cs typeface="Times New Roman" pitchFamily="18" charset="0"/>
                  </a:rPr>
                  <a:t>Class : VI</a:t>
                </a: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1399" y="2978805"/>
              <a:ext cx="2003166" cy="2050395"/>
            </a:xfrm>
            <a:prstGeom prst="rect">
              <a:avLst/>
            </a:prstGeom>
          </p:spPr>
        </p:pic>
      </p:grpSp>
      <p:sp>
        <p:nvSpPr>
          <p:cNvPr id="15" name="Rectangle 14"/>
          <p:cNvSpPr/>
          <p:nvPr/>
        </p:nvSpPr>
        <p:spPr>
          <a:xfrm>
            <a:off x="-1588" y="0"/>
            <a:ext cx="12190413"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503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1+#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0-#ppt_w/2"/>
                                          </p:val>
                                        </p:tav>
                                        <p:tav tm="100000">
                                          <p:val>
                                            <p:strVal val="#ppt_x"/>
                                          </p:val>
                                        </p:tav>
                                      </p:tavLst>
                                    </p:anim>
                                    <p:anim calcmode="lin" valueType="num">
                                      <p:cBhvr additive="base">
                                        <p:cTn id="12"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AE82EE5-63B7-44D9-8B27-E0826AAA3C7F}"/>
              </a:ext>
            </a:extLst>
          </p:cNvPr>
          <p:cNvSpPr txBox="1"/>
          <p:nvPr/>
        </p:nvSpPr>
        <p:spPr>
          <a:xfrm>
            <a:off x="768426" y="159027"/>
            <a:ext cx="5272992" cy="646331"/>
          </a:xfrm>
          <a:prstGeom prst="rect">
            <a:avLst/>
          </a:prstGeom>
          <a:noFill/>
        </p:spPr>
        <p:txBody>
          <a:bodyPr wrap="square" rtlCol="0">
            <a:spAutoFit/>
          </a:bodyPr>
          <a:lstStyle/>
          <a:p>
            <a:r>
              <a:rPr lang="en-US" sz="3600" dirty="0"/>
              <a:t>Tick the best answer.</a:t>
            </a:r>
          </a:p>
        </p:txBody>
      </p:sp>
      <p:sp>
        <p:nvSpPr>
          <p:cNvPr id="3" name="TextBox 2">
            <a:extLst>
              <a:ext uri="{FF2B5EF4-FFF2-40B4-BE49-F238E27FC236}">
                <a16:creationId xmlns:a16="http://schemas.microsoft.com/office/drawing/2014/main" xmlns="" id="{70BDE8B3-2A11-4E0D-947E-FECE59F58951}"/>
              </a:ext>
            </a:extLst>
          </p:cNvPr>
          <p:cNvSpPr txBox="1"/>
          <p:nvPr/>
        </p:nvSpPr>
        <p:spPr>
          <a:xfrm>
            <a:off x="317970" y="708856"/>
            <a:ext cx="11446896" cy="4154984"/>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lphaLcParenBoth"/>
            </a:pPr>
            <a:r>
              <a:rPr lang="en-US" sz="2400" dirty="0">
                <a:solidFill>
                  <a:srgbClr val="002060"/>
                </a:solidFill>
              </a:rPr>
              <a:t> </a:t>
            </a:r>
            <a:r>
              <a:rPr lang="en-US" sz="2400" dirty="0" smtClean="0">
                <a:solidFill>
                  <a:srgbClr val="002060"/>
                </a:solidFill>
              </a:rPr>
              <a:t>The people of </a:t>
            </a:r>
            <a:r>
              <a:rPr lang="en-US" sz="2400" dirty="0" err="1" smtClean="0">
                <a:solidFill>
                  <a:srgbClr val="002060"/>
                </a:solidFill>
              </a:rPr>
              <a:t>Sankar</a:t>
            </a:r>
            <a:r>
              <a:rPr lang="en-US" sz="2400" dirty="0" smtClean="0">
                <a:solidFill>
                  <a:srgbClr val="002060"/>
                </a:solidFill>
              </a:rPr>
              <a:t> leave the rubbish  --- their house.</a:t>
            </a:r>
            <a:endParaRPr lang="en-US" sz="2400" dirty="0">
              <a:solidFill>
                <a:srgbClr val="002060"/>
              </a:solidFill>
            </a:endParaRPr>
          </a:p>
          <a:p>
            <a:r>
              <a:rPr lang="en-US" sz="2400" dirty="0"/>
              <a:t>	</a:t>
            </a:r>
            <a:r>
              <a:rPr lang="en-US" sz="2400" dirty="0" smtClean="0"/>
              <a:t>a. </a:t>
            </a:r>
            <a:r>
              <a:rPr lang="en-US" sz="2400" dirty="0" smtClean="0">
                <a:latin typeface="Times New Roman" pitchFamily="18" charset="0"/>
                <a:cs typeface="Times New Roman" pitchFamily="18" charset="0"/>
              </a:rPr>
              <a:t>behind</a:t>
            </a:r>
            <a:r>
              <a:rPr lang="en-US" sz="2400" dirty="0"/>
              <a:t>	</a:t>
            </a:r>
            <a:r>
              <a:rPr lang="en-US" sz="2400" dirty="0" smtClean="0"/>
              <a:t>ii. beside  </a:t>
            </a:r>
            <a:r>
              <a:rPr lang="en-US" sz="2400" dirty="0"/>
              <a:t>	iii. </a:t>
            </a:r>
            <a:r>
              <a:rPr lang="en-US" sz="2400" dirty="0" smtClean="0"/>
              <a:t>at the corner of </a:t>
            </a:r>
            <a:r>
              <a:rPr lang="en-US" sz="2400" dirty="0"/>
              <a:t>	</a:t>
            </a:r>
            <a:r>
              <a:rPr lang="en-US" sz="2400" dirty="0" smtClean="0"/>
              <a:t>iv. before</a:t>
            </a:r>
            <a:endParaRPr lang="en-US" sz="2400" dirty="0"/>
          </a:p>
          <a:p>
            <a:r>
              <a:rPr lang="en-US" sz="2400" dirty="0">
                <a:solidFill>
                  <a:srgbClr val="002060"/>
                </a:solidFill>
              </a:rPr>
              <a:t>(b) </a:t>
            </a:r>
            <a:r>
              <a:rPr lang="en-US" sz="2400" dirty="0" smtClean="0">
                <a:solidFill>
                  <a:srgbClr val="002060"/>
                </a:solidFill>
              </a:rPr>
              <a:t>Bulbul comes of a  </a:t>
            </a:r>
            <a:r>
              <a:rPr lang="en-US" sz="2400" dirty="0">
                <a:solidFill>
                  <a:srgbClr val="002060"/>
                </a:solidFill>
              </a:rPr>
              <a:t>---</a:t>
            </a:r>
          </a:p>
          <a:p>
            <a:r>
              <a:rPr lang="en-US" sz="2400" dirty="0"/>
              <a:t>	i. </a:t>
            </a:r>
            <a:r>
              <a:rPr lang="en-US" sz="2400" dirty="0" smtClean="0"/>
              <a:t>rich family</a:t>
            </a:r>
            <a:r>
              <a:rPr lang="en-US" sz="2400" dirty="0"/>
              <a:t>		ii. </a:t>
            </a:r>
            <a:r>
              <a:rPr lang="en-US" sz="2400" dirty="0" smtClean="0"/>
              <a:t>solvent family</a:t>
            </a:r>
            <a:r>
              <a:rPr lang="en-US" sz="2400" dirty="0"/>
              <a:t>	iii. </a:t>
            </a:r>
            <a:r>
              <a:rPr lang="en-US" sz="2400" dirty="0" smtClean="0"/>
              <a:t>wealthy family</a:t>
            </a:r>
            <a:r>
              <a:rPr lang="en-US" sz="2400" dirty="0"/>
              <a:t>	iv. </a:t>
            </a:r>
            <a:r>
              <a:rPr lang="en-US" sz="2400" dirty="0" smtClean="0"/>
              <a:t>poor family</a:t>
            </a:r>
            <a:endParaRPr lang="en-US" sz="2400" dirty="0"/>
          </a:p>
          <a:p>
            <a:r>
              <a:rPr lang="en-US" sz="2400" dirty="0">
                <a:solidFill>
                  <a:srgbClr val="002060"/>
                </a:solidFill>
              </a:rPr>
              <a:t>(c) </a:t>
            </a:r>
            <a:r>
              <a:rPr lang="en-US" sz="2400" dirty="0" smtClean="0">
                <a:solidFill>
                  <a:srgbClr val="002060"/>
                </a:solidFill>
              </a:rPr>
              <a:t>Bulbul collects rubbish from </a:t>
            </a:r>
            <a:r>
              <a:rPr lang="en-US" sz="2400" dirty="0">
                <a:solidFill>
                  <a:srgbClr val="002060"/>
                </a:solidFill>
              </a:rPr>
              <a:t>---</a:t>
            </a:r>
          </a:p>
          <a:p>
            <a:r>
              <a:rPr lang="en-US" sz="2400" dirty="0"/>
              <a:t>	i. </a:t>
            </a:r>
            <a:r>
              <a:rPr lang="en-US" sz="2400" dirty="0" err="1" smtClean="0"/>
              <a:t>Sankar</a:t>
            </a:r>
            <a:r>
              <a:rPr lang="en-US" sz="2400" dirty="0"/>
              <a:t>		ii. </a:t>
            </a:r>
            <a:r>
              <a:rPr lang="en-US" sz="2400" dirty="0" err="1" smtClean="0"/>
              <a:t>Mirpur</a:t>
            </a:r>
            <a:r>
              <a:rPr lang="en-US" sz="2400" dirty="0"/>
              <a:t>		iii. </a:t>
            </a:r>
            <a:r>
              <a:rPr lang="en-US" sz="2400" dirty="0" err="1" smtClean="0"/>
              <a:t>Dhanmondi</a:t>
            </a:r>
            <a:r>
              <a:rPr lang="en-US" sz="2400" dirty="0" smtClean="0"/>
              <a:t>	</a:t>
            </a:r>
            <a:r>
              <a:rPr lang="en-US" sz="2400" dirty="0"/>
              <a:t>	iv. </a:t>
            </a:r>
            <a:r>
              <a:rPr lang="en-US" sz="2400" dirty="0" smtClean="0"/>
              <a:t>nowhere</a:t>
            </a:r>
            <a:endParaRPr lang="en-US" sz="2400" dirty="0"/>
          </a:p>
          <a:p>
            <a:r>
              <a:rPr lang="en-US" sz="2400" dirty="0">
                <a:solidFill>
                  <a:srgbClr val="002060"/>
                </a:solidFill>
              </a:rPr>
              <a:t>(d) </a:t>
            </a:r>
            <a:r>
              <a:rPr lang="en-US" sz="2400" dirty="0" smtClean="0">
                <a:solidFill>
                  <a:srgbClr val="002060"/>
                </a:solidFill>
              </a:rPr>
              <a:t>Bulbul could not come to collect rubbish for </a:t>
            </a:r>
            <a:r>
              <a:rPr lang="en-US" sz="2400" dirty="0">
                <a:solidFill>
                  <a:srgbClr val="002060"/>
                </a:solidFill>
              </a:rPr>
              <a:t>---</a:t>
            </a:r>
          </a:p>
          <a:p>
            <a:r>
              <a:rPr lang="en-US" sz="2400" dirty="0"/>
              <a:t>	i. </a:t>
            </a:r>
            <a:r>
              <a:rPr lang="en-US" sz="2400" dirty="0" smtClean="0"/>
              <a:t>indifference </a:t>
            </a:r>
            <a:r>
              <a:rPr lang="en-US" sz="2400" dirty="0"/>
              <a:t>	ii. </a:t>
            </a:r>
            <a:r>
              <a:rPr lang="en-US" sz="2400" dirty="0" smtClean="0"/>
              <a:t>negligence</a:t>
            </a:r>
            <a:r>
              <a:rPr lang="en-US" sz="2400" dirty="0"/>
              <a:t>	iii. </a:t>
            </a:r>
            <a:r>
              <a:rPr lang="en-US" sz="2400" dirty="0" smtClean="0"/>
              <a:t>illness</a:t>
            </a:r>
            <a:r>
              <a:rPr lang="en-US" sz="2400" dirty="0"/>
              <a:t>	iv. p</a:t>
            </a:r>
            <a:r>
              <a:rPr lang="en-US" sz="2400" dirty="0" smtClean="0"/>
              <a:t>re-occupation </a:t>
            </a:r>
            <a:endParaRPr lang="en-US" sz="2400" dirty="0"/>
          </a:p>
          <a:p>
            <a:r>
              <a:rPr lang="en-US" sz="2400" dirty="0">
                <a:solidFill>
                  <a:srgbClr val="002060"/>
                </a:solidFill>
              </a:rPr>
              <a:t>(e) </a:t>
            </a:r>
            <a:r>
              <a:rPr lang="en-US" sz="2400" dirty="0" smtClean="0">
                <a:solidFill>
                  <a:srgbClr val="002060"/>
                </a:solidFill>
              </a:rPr>
              <a:t>Bulbul collects rubbish from </a:t>
            </a:r>
            <a:r>
              <a:rPr lang="en-US" sz="2400" dirty="0" err="1" smtClean="0">
                <a:solidFill>
                  <a:srgbClr val="002060"/>
                </a:solidFill>
              </a:rPr>
              <a:t>Sankar</a:t>
            </a:r>
            <a:r>
              <a:rPr lang="en-US" sz="2400" dirty="0" smtClean="0">
                <a:solidFill>
                  <a:srgbClr val="002060"/>
                </a:solidFill>
              </a:rPr>
              <a:t> area in Dhaka. Here the word ‘collect’ is similar to -- </a:t>
            </a:r>
            <a:r>
              <a:rPr lang="en-US" sz="2400" dirty="0"/>
              <a:t>	i. </a:t>
            </a:r>
            <a:r>
              <a:rPr lang="en-US" sz="2400" dirty="0" smtClean="0"/>
              <a:t>leave</a:t>
            </a:r>
            <a:r>
              <a:rPr lang="en-US" sz="2400" dirty="0"/>
              <a:t>		ii. </a:t>
            </a:r>
            <a:r>
              <a:rPr lang="en-US" sz="2400" dirty="0" smtClean="0"/>
              <a:t>drop off</a:t>
            </a:r>
            <a:r>
              <a:rPr lang="en-US" sz="2400" dirty="0"/>
              <a:t>			iii. </a:t>
            </a:r>
            <a:r>
              <a:rPr lang="en-US" sz="2400" dirty="0" smtClean="0"/>
              <a:t>disperse</a:t>
            </a:r>
            <a:r>
              <a:rPr lang="en-US" sz="2400" dirty="0"/>
              <a:t>	iv. </a:t>
            </a:r>
            <a:r>
              <a:rPr lang="en-US" sz="2400" dirty="0" smtClean="0"/>
              <a:t>gather</a:t>
            </a:r>
            <a:endParaRPr lang="en-US" sz="2400" dirty="0"/>
          </a:p>
          <a:p>
            <a:endParaRPr lang="en-US" sz="2400"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209E91CD-5D3D-459D-9039-85FE3B7E0BB5}"/>
                  </a:ext>
                </a:extLst>
              </p:cNvPr>
              <p:cNvSpPr/>
              <p:nvPr/>
            </p:nvSpPr>
            <p:spPr>
              <a:xfrm>
                <a:off x="7576072" y="1115885"/>
                <a:ext cx="518897"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4" name="Rectangle 3">
                <a:extLst>
                  <a:ext uri="{FF2B5EF4-FFF2-40B4-BE49-F238E27FC236}">
                    <a16:creationId xmlns:a16="http://schemas.microsoft.com/office/drawing/2014/main" id="{209E91CD-5D3D-459D-9039-85FE3B7E0BB5}"/>
                  </a:ext>
                </a:extLst>
              </p:cNvPr>
              <p:cNvSpPr>
                <a:spLocks noRot="1" noChangeAspect="1" noMove="1" noResize="1" noEditPoints="1" noAdjustHandles="1" noChangeArrowheads="1" noChangeShapeType="1" noTextEdit="1"/>
              </p:cNvSpPr>
              <p:nvPr/>
            </p:nvSpPr>
            <p:spPr>
              <a:xfrm>
                <a:off x="7578046" y="1115885"/>
                <a:ext cx="519032" cy="355106"/>
              </a:xfrm>
              <a:prstGeom prst="rect">
                <a:avLst/>
              </a:prstGeom>
              <a:blipFill>
                <a:blip r:embed="rId2"/>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EE8F3079-3457-4D15-AE32-8C680BC6D352}"/>
                  </a:ext>
                </a:extLst>
              </p:cNvPr>
              <p:cNvSpPr/>
              <p:nvPr/>
            </p:nvSpPr>
            <p:spPr>
              <a:xfrm>
                <a:off x="9294812" y="1913718"/>
                <a:ext cx="518897"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7" name="Rectangle 6">
                <a:extLst>
                  <a:ext uri="{FF2B5EF4-FFF2-40B4-BE49-F238E27FC236}">
                    <a16:creationId xmlns:a16="http://schemas.microsoft.com/office/drawing/2014/main" xmlns="" xmlns:a14="http://schemas.microsoft.com/office/drawing/2010/main" id="{EE8F3079-3457-4D15-AE32-8C680BC6D352}"/>
                  </a:ext>
                </a:extLst>
              </p:cNvPr>
              <p:cNvSpPr>
                <a:spLocks noRot="1" noChangeAspect="1" noMove="1" noResize="1" noEditPoints="1" noAdjustHandles="1" noChangeArrowheads="1" noChangeShapeType="1" noTextEdit="1"/>
              </p:cNvSpPr>
              <p:nvPr/>
            </p:nvSpPr>
            <p:spPr>
              <a:xfrm>
                <a:off x="9294812" y="1913718"/>
                <a:ext cx="518897" cy="355106"/>
              </a:xfrm>
              <a:prstGeom prst="rect">
                <a:avLst/>
              </a:prstGeom>
              <a:blipFill rotWithShape="1">
                <a:blip r:embed="rId3"/>
                <a:stretch>
                  <a:fillRect l="-12941" t="-143103" r="-111765" b="-21034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90D1AEA4-2F39-47A7-B9E3-6CB9BF72264A}"/>
                  </a:ext>
                </a:extLst>
              </p:cNvPr>
              <p:cNvSpPr/>
              <p:nvPr/>
            </p:nvSpPr>
            <p:spPr>
              <a:xfrm>
                <a:off x="943988" y="2626632"/>
                <a:ext cx="518897"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8" name="Rectangle 7">
                <a:extLst>
                  <a:ext uri="{FF2B5EF4-FFF2-40B4-BE49-F238E27FC236}">
                    <a16:creationId xmlns:a16="http://schemas.microsoft.com/office/drawing/2014/main" xmlns="" xmlns:a14="http://schemas.microsoft.com/office/drawing/2010/main" id="{90D1AEA4-2F39-47A7-B9E3-6CB9BF72264A}"/>
                  </a:ext>
                </a:extLst>
              </p:cNvPr>
              <p:cNvSpPr>
                <a:spLocks noRot="1" noChangeAspect="1" noMove="1" noResize="1" noEditPoints="1" noAdjustHandles="1" noChangeArrowheads="1" noChangeShapeType="1" noTextEdit="1"/>
              </p:cNvSpPr>
              <p:nvPr/>
            </p:nvSpPr>
            <p:spPr>
              <a:xfrm>
                <a:off x="943988" y="2626632"/>
                <a:ext cx="518897" cy="355106"/>
              </a:xfrm>
              <a:prstGeom prst="rect">
                <a:avLst/>
              </a:prstGeom>
              <a:blipFill rotWithShape="1">
                <a:blip r:embed="rId4"/>
                <a:stretch>
                  <a:fillRect l="-12941" t="-143103" r="-111765" b="-21034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ADD519CE-488F-4C21-814F-4CA13686570D}"/>
                  </a:ext>
                </a:extLst>
              </p:cNvPr>
              <p:cNvSpPr/>
              <p:nvPr/>
            </p:nvSpPr>
            <p:spPr>
              <a:xfrm>
                <a:off x="4951412" y="3276600"/>
                <a:ext cx="518897" cy="571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9" name="Rectangle 8">
                <a:extLst>
                  <a:ext uri="{FF2B5EF4-FFF2-40B4-BE49-F238E27FC236}">
                    <a16:creationId xmlns:a16="http://schemas.microsoft.com/office/drawing/2014/main" xmlns="" xmlns:a14="http://schemas.microsoft.com/office/drawing/2010/main" id="{ADD519CE-488F-4C21-814F-4CA13686570D}"/>
                  </a:ext>
                </a:extLst>
              </p:cNvPr>
              <p:cNvSpPr>
                <a:spLocks noRot="1" noChangeAspect="1" noMove="1" noResize="1" noEditPoints="1" noAdjustHandles="1" noChangeArrowheads="1" noChangeShapeType="1" noTextEdit="1"/>
              </p:cNvSpPr>
              <p:nvPr/>
            </p:nvSpPr>
            <p:spPr>
              <a:xfrm>
                <a:off x="4951412" y="3276600"/>
                <a:ext cx="518897" cy="571804"/>
              </a:xfrm>
              <a:prstGeom prst="rect">
                <a:avLst/>
              </a:prstGeom>
              <a:blipFill rotWithShape="1">
                <a:blip r:embed="rId5"/>
                <a:stretch>
                  <a:fillRect l="-12941" t="-70968" r="-111765" b="-11182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00D34575-0C2D-426D-97D6-83AE4B4D203A}"/>
                  </a:ext>
                </a:extLst>
              </p:cNvPr>
              <p:cNvSpPr/>
              <p:nvPr/>
            </p:nvSpPr>
            <p:spPr>
              <a:xfrm>
                <a:off x="8380412" y="4097623"/>
                <a:ext cx="518897"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0" name="Rectangle 9">
                <a:extLst>
                  <a:ext uri="{FF2B5EF4-FFF2-40B4-BE49-F238E27FC236}">
                    <a16:creationId xmlns:a16="http://schemas.microsoft.com/office/drawing/2014/main" xmlns="" xmlns:a14="http://schemas.microsoft.com/office/drawing/2010/main" id="{00D34575-0C2D-426D-97D6-83AE4B4D203A}"/>
                  </a:ext>
                </a:extLst>
              </p:cNvPr>
              <p:cNvSpPr>
                <a:spLocks noRot="1" noChangeAspect="1" noMove="1" noResize="1" noEditPoints="1" noAdjustHandles="1" noChangeArrowheads="1" noChangeShapeType="1" noTextEdit="1"/>
              </p:cNvSpPr>
              <p:nvPr/>
            </p:nvSpPr>
            <p:spPr>
              <a:xfrm>
                <a:off x="8380412" y="4097623"/>
                <a:ext cx="518897" cy="355106"/>
              </a:xfrm>
              <a:prstGeom prst="rect">
                <a:avLst/>
              </a:prstGeom>
              <a:blipFill rotWithShape="1">
                <a:blip r:embed="rId6"/>
                <a:stretch>
                  <a:fillRect l="-12941" t="-143103" r="-111765" b="-210345"/>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xmlns="" id="{6AE82EE5-63B7-44D9-8B27-E0826AAA3C7F}"/>
              </a:ext>
            </a:extLst>
          </p:cNvPr>
          <p:cNvSpPr txBox="1"/>
          <p:nvPr/>
        </p:nvSpPr>
        <p:spPr>
          <a:xfrm>
            <a:off x="6497586" y="149928"/>
            <a:ext cx="5272992" cy="646331"/>
          </a:xfrm>
          <a:prstGeom prst="rect">
            <a:avLst/>
          </a:prstGeom>
          <a:noFill/>
        </p:spPr>
        <p:txBody>
          <a:bodyPr wrap="square" rtlCol="0">
            <a:spAutoFit/>
          </a:bodyPr>
          <a:lstStyle/>
          <a:p>
            <a:r>
              <a:rPr lang="en-US" sz="3600" dirty="0" smtClean="0"/>
              <a:t>Feedback</a:t>
            </a:r>
            <a:endParaRPr lang="en-US" sz="3600" dirty="0"/>
          </a:p>
        </p:txBody>
      </p:sp>
    </p:spTree>
    <p:extLst>
      <p:ext uri="{BB962C8B-B14F-4D97-AF65-F5344CB8AC3E}">
        <p14:creationId xmlns:p14="http://schemas.microsoft.com/office/powerpoint/2010/main" val="1679411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3"/>
          <a:stretch>
            <a:fillRect/>
          </a:stretch>
        </p:blipFill>
        <p:spPr>
          <a:xfrm>
            <a:off x="2133046" y="1447800"/>
            <a:ext cx="551399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7719589" y="609600"/>
            <a:ext cx="3758221" cy="2133600"/>
          </a:xfrm>
          <a:prstGeom prst="cloudCallout">
            <a:avLst>
              <a:gd name="adj1" fmla="val -91186"/>
              <a:gd name="adj2" fmla="val 53269"/>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latin typeface="Times New Roman" pitchFamily="18" charset="0"/>
                <a:cs typeface="Times New Roman" pitchFamily="18" charset="0"/>
              </a:rPr>
              <a:t>HOME WORK</a:t>
            </a:r>
            <a:endParaRPr lang="en-US" sz="3600" b="1" dirty="0">
              <a:solidFill>
                <a:srgbClr val="0070C0"/>
              </a:solidFill>
              <a:latin typeface="Times New Roman" pitchFamily="18" charset="0"/>
              <a:cs typeface="Times New Roman" pitchFamily="18" charset="0"/>
            </a:endParaRPr>
          </a:p>
        </p:txBody>
      </p:sp>
      <p:sp>
        <p:nvSpPr>
          <p:cNvPr id="5" name="TextBox 4"/>
          <p:cNvSpPr txBox="1"/>
          <p:nvPr/>
        </p:nvSpPr>
        <p:spPr>
          <a:xfrm>
            <a:off x="1422030" y="4648202"/>
            <a:ext cx="9547913" cy="830997"/>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Think of a person who works in your area to help you live well. Write a composition on this person .</a:t>
            </a:r>
            <a:endParaRPr lang="en-US" sz="2400" b="1" dirty="0">
              <a:latin typeface="Times New Roman" pitchFamily="18" charset="0"/>
              <a:cs typeface="Times New Roman" pitchFamily="18" charset="0"/>
            </a:endParaRPr>
          </a:p>
        </p:txBody>
      </p:sp>
      <p:sp>
        <p:nvSpPr>
          <p:cNvPr id="6" name="Rectangle 5"/>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ppt_x</p:attrName>
                                        </p:attrNameLst>
                                      </p:cBhvr>
                                      <p:tavLst>
                                        <p:tav tm="0">
                                          <p:val>
                                            <p:strVal val="#ppt_x-.2"/>
                                          </p:val>
                                        </p:tav>
                                        <p:tav tm="100000">
                                          <p:val>
                                            <p:strVal val="#ppt_x"/>
                                          </p:val>
                                        </p:tav>
                                      </p:tavLst>
                                    </p:anim>
                                    <p:anim calcmode="lin" valueType="num">
                                      <p:cBhvr>
                                        <p:cTn id="14" dur="25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50" fill="hold"/>
                                        <p:tgtEl>
                                          <p:spTgt spid="5"/>
                                        </p:tgtEl>
                                        <p:attrNameLst>
                                          <p:attrName>ppt_w</p:attrName>
                                        </p:attrNameLst>
                                      </p:cBhvr>
                                      <p:tavLst>
                                        <p:tav tm="0">
                                          <p:val>
                                            <p:fltVal val="0"/>
                                          </p:val>
                                        </p:tav>
                                        <p:tav tm="100000">
                                          <p:val>
                                            <p:strVal val="#ppt_w"/>
                                          </p:val>
                                        </p:tav>
                                      </p:tavLst>
                                    </p:anim>
                                    <p:anim calcmode="lin" valueType="num">
                                      <p:cBhvr>
                                        <p:cTn id="21" dur="250" fill="hold"/>
                                        <p:tgtEl>
                                          <p:spTgt spid="5"/>
                                        </p:tgtEl>
                                        <p:attrNameLst>
                                          <p:attrName>ppt_h</p:attrName>
                                        </p:attrNameLst>
                                      </p:cBhvr>
                                      <p:tavLst>
                                        <p:tav tm="0">
                                          <p:val>
                                            <p:fltVal val="0"/>
                                          </p:val>
                                        </p:tav>
                                        <p:tav tm="100000">
                                          <p:val>
                                            <p:strVal val="#ppt_h"/>
                                          </p:val>
                                        </p:tav>
                                      </p:tavLst>
                                    </p:anim>
                                    <p:animEffect transition="in" filter="fade">
                                      <p:cBhvr>
                                        <p:cTn id="2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jpg"/>
          <p:cNvPicPr>
            <a:picLocks noChangeAspect="1"/>
          </p:cNvPicPr>
          <p:nvPr/>
        </p:nvPicPr>
        <p:blipFill>
          <a:blip r:embed="rId3"/>
          <a:stretch>
            <a:fillRect/>
          </a:stretch>
        </p:blipFill>
        <p:spPr>
          <a:xfrm>
            <a:off x="609441" y="387927"/>
            <a:ext cx="10969943"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Up Arrow Callout 2"/>
          <p:cNvSpPr/>
          <p:nvPr/>
        </p:nvSpPr>
        <p:spPr>
          <a:xfrm>
            <a:off x="1523603" y="762000"/>
            <a:ext cx="9547913" cy="1066800"/>
          </a:xfrm>
          <a:prstGeom prst="upArrowCallout">
            <a:avLst/>
          </a:prstGeom>
          <a:noFill/>
          <a:ln w="952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SEE YOU AGAIN</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72169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25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20456" y="5257800"/>
            <a:ext cx="10157354" cy="10668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T: Do you know when we say thank to any person ?</a:t>
            </a:r>
            <a:endParaRPr lang="en-US" sz="2800" dirty="0">
              <a:latin typeface="Times New Roman" pitchFamily="18" charset="0"/>
              <a:cs typeface="Times New Roman" pitchFamily="18" charset="0"/>
            </a:endParaRPr>
          </a:p>
        </p:txBody>
      </p:sp>
      <p:sp>
        <p:nvSpPr>
          <p:cNvPr id="8" name="Rectangle 7"/>
          <p:cNvSpPr/>
          <p:nvPr/>
        </p:nvSpPr>
        <p:spPr>
          <a:xfrm>
            <a:off x="1293812" y="5257800"/>
            <a:ext cx="10360501" cy="10668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S: Sir, when any person acts, thinks and works good, we say -thank you.</a:t>
            </a:r>
            <a:endParaRPr lang="en-US" sz="3200" dirty="0">
              <a:latin typeface="Times New Roman" pitchFamily="18" charset="0"/>
              <a:cs typeface="Times New Roman" pitchFamily="18" charset="0"/>
            </a:endParaRPr>
          </a:p>
        </p:txBody>
      </p:sp>
      <p:pic>
        <p:nvPicPr>
          <p:cNvPr id="9" name="Picture 8" descr="Thank.jpg"/>
          <p:cNvPicPr>
            <a:picLocks noChangeAspect="1"/>
          </p:cNvPicPr>
          <p:nvPr/>
        </p:nvPicPr>
        <p:blipFill>
          <a:blip r:embed="rId3"/>
          <a:stretch>
            <a:fillRect/>
          </a:stretch>
        </p:blipFill>
        <p:spPr>
          <a:xfrm>
            <a:off x="3555074" y="1600200"/>
            <a:ext cx="5789692"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2844059" y="533400"/>
            <a:ext cx="6907001" cy="523220"/>
          </a:xfrm>
          <a:prstGeom prst="rect">
            <a:avLst/>
          </a:prstGeom>
          <a:solidFill>
            <a:schemeClr val="accent5">
              <a:lumMod val="40000"/>
              <a:lumOff val="60000"/>
            </a:schemeClr>
          </a:solidFill>
          <a:ln w="19050">
            <a:solidFill>
              <a:schemeClr val="tx1"/>
            </a:solidFill>
          </a:ln>
        </p:spPr>
        <p:txBody>
          <a:bodyPr wrap="square" rtlCol="0">
            <a:spAutoFit/>
          </a:bodyPr>
          <a:lstStyle/>
          <a:p>
            <a:pPr algn="ctr"/>
            <a:r>
              <a:rPr lang="en-US" sz="2800" dirty="0" smtClean="0">
                <a:latin typeface="Elephant" pitchFamily="18" charset="0"/>
              </a:rPr>
              <a:t>Mind Set-up.</a:t>
            </a:r>
            <a:endParaRPr lang="en-US" sz="2800" dirty="0">
              <a:latin typeface="Elephant" pitchFamily="18" charset="0"/>
            </a:endParaRPr>
          </a:p>
        </p:txBody>
      </p:sp>
      <p:sp>
        <p:nvSpPr>
          <p:cNvPr id="7" name="Rectangle 6"/>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1+#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p:tgtEl>
                                          <p:spTgt spid="8"/>
                                        </p:tgtEl>
                                        <p:attrNameLst>
                                          <p:attrName>ppt_x</p:attrName>
                                        </p:attrNameLst>
                                      </p:cBhvr>
                                      <p:tavLst>
                                        <p:tav tm="0">
                                          <p:val>
                                            <p:strVal val="#ppt_x-#ppt_w*1.125000"/>
                                          </p:val>
                                        </p:tav>
                                        <p:tav tm="100000">
                                          <p:val>
                                            <p:strVal val="#ppt_x"/>
                                          </p:val>
                                        </p:tav>
                                      </p:tavLst>
                                    </p:anim>
                                    <p:animEffect transition="in" filter="wipe(right)">
                                      <p:cBhvr>
                                        <p:cTn id="1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86872" y="1610436"/>
            <a:ext cx="10258928" cy="2438667"/>
          </a:xfrm>
          <a:prstGeom prst="ellipse">
            <a:avLst/>
          </a:prstGeom>
          <a:solidFill>
            <a:schemeClr val="bg1"/>
          </a:solidFill>
          <a:ln w="63500" cmpd="sng"/>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ook Antiqua" pitchFamily="18" charset="0"/>
              </a:rPr>
              <a:t>Can you say what our today’s topic is?</a:t>
            </a:r>
            <a:endParaRPr lang="en-US" sz="3200" b="1" dirty="0">
              <a:effectLst>
                <a:outerShdw blurRad="38100" dist="38100" dir="2700000" algn="tl">
                  <a:srgbClr val="000000">
                    <a:alpha val="43137"/>
                  </a:srgbClr>
                </a:outerShdw>
              </a:effectLst>
              <a:latin typeface="Book Antiqua" pitchFamily="18" charset="0"/>
            </a:endParaRPr>
          </a:p>
        </p:txBody>
      </p:sp>
      <p:sp>
        <p:nvSpPr>
          <p:cNvPr id="3" name="Rectangle 2"/>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6544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 calcmode="lin" valueType="num">
                                      <p:cBhvr>
                                        <p:cTn id="8" dur="500"/>
                                        <p:tgtEl>
                                          <p:spTgt spid="2"/>
                                        </p:tgtEl>
                                        <p:attrNameLst>
                                          <p:attrName>style.rotation</p:attrName>
                                        </p:attrNameLst>
                                      </p:cBhvr>
                                      <p:tavLst>
                                        <p:tav tm="0">
                                          <p:val>
                                            <p:fltVal val="0"/>
                                          </p:val>
                                        </p:tav>
                                        <p:tav tm="100000">
                                          <p:val>
                                            <p:fltVal val="90"/>
                                          </p:val>
                                        </p:tav>
                                      </p:tavLst>
                                    </p:anim>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ank.jpg"/>
          <p:cNvPicPr>
            <a:picLocks noChangeAspect="1"/>
          </p:cNvPicPr>
          <p:nvPr/>
        </p:nvPicPr>
        <p:blipFill>
          <a:blip r:embed="rId3"/>
          <a:stretch>
            <a:fillRect/>
          </a:stretch>
        </p:blipFill>
        <p:spPr>
          <a:xfrm>
            <a:off x="507868" y="381000"/>
            <a:ext cx="11071516"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2234618" y="533400"/>
            <a:ext cx="8024310" cy="685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latin typeface="Elephant" pitchFamily="18" charset="0"/>
                <a:cs typeface="Times New Roman" pitchFamily="18" charset="0"/>
              </a:rPr>
              <a:t>Today’s topic </a:t>
            </a:r>
            <a:endParaRPr lang="en-US" sz="2800" dirty="0">
              <a:solidFill>
                <a:srgbClr val="0070C0"/>
              </a:solidFill>
              <a:latin typeface="Elephant" pitchFamily="18" charset="0"/>
              <a:cs typeface="Times New Roman" pitchFamily="18" charset="0"/>
            </a:endParaRPr>
          </a:p>
        </p:txBody>
      </p:sp>
      <p:sp>
        <p:nvSpPr>
          <p:cNvPr id="14" name="TextBox 13"/>
          <p:cNvSpPr txBox="1"/>
          <p:nvPr/>
        </p:nvSpPr>
        <p:spPr>
          <a:xfrm>
            <a:off x="1320456" y="5486400"/>
            <a:ext cx="9547913" cy="1446550"/>
          </a:xfrm>
          <a:prstGeom prst="rect">
            <a:avLst/>
          </a:prstGeom>
          <a:solidFill>
            <a:schemeClr val="accent6">
              <a:lumMod val="40000"/>
              <a:lumOff val="60000"/>
            </a:schemeClr>
          </a:solidFill>
          <a:ln w="38100">
            <a:solidFill>
              <a:schemeClr val="tx1"/>
            </a:solidFill>
          </a:ln>
        </p:spPr>
        <p:txBody>
          <a:bodyPr wrap="square" rtlCol="0">
            <a:spAutoFit/>
          </a:bodyPr>
          <a:lstStyle/>
          <a:p>
            <a:pPr algn="ctr"/>
            <a:r>
              <a:rPr lang="en-US" sz="4400" dirty="0" smtClean="0">
                <a:latin typeface="Elephant" pitchFamily="18" charset="0"/>
              </a:rPr>
              <a:t>Thanks for your work.</a:t>
            </a:r>
          </a:p>
          <a:p>
            <a:pPr algn="ctr"/>
            <a:r>
              <a:rPr lang="en-US" sz="4400" dirty="0" smtClean="0">
                <a:latin typeface="Elephant" pitchFamily="18" charset="0"/>
              </a:rPr>
              <a:t>Lesson-5</a:t>
            </a:r>
            <a:endParaRPr lang="en-US" sz="4400" dirty="0">
              <a:latin typeface="Elephant" pitchFamily="18" charset="0"/>
            </a:endParaRPr>
          </a:p>
        </p:txBody>
      </p:sp>
      <p:sp>
        <p:nvSpPr>
          <p:cNvPr id="6" name="Rectangle 5"/>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437765" y="685800"/>
            <a:ext cx="7516442" cy="762000"/>
          </a:xfrm>
          <a:prstGeom prst="round2Diag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Learning  outcomes</a:t>
            </a:r>
            <a:endParaRPr lang="en-US" sz="3600" dirty="0">
              <a:latin typeface="Times New Roman" pitchFamily="18" charset="0"/>
              <a:cs typeface="Times New Roman" pitchFamily="18" charset="0"/>
            </a:endParaRPr>
          </a:p>
        </p:txBody>
      </p:sp>
      <p:sp>
        <p:nvSpPr>
          <p:cNvPr id="3" name="Rounded Rectangle 2"/>
          <p:cNvSpPr/>
          <p:nvPr/>
        </p:nvSpPr>
        <p:spPr>
          <a:xfrm>
            <a:off x="1523603" y="1905000"/>
            <a:ext cx="9344766" cy="3962400"/>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imes New Roman" pitchFamily="18" charset="0"/>
                <a:cs typeface="Times New Roman" pitchFamily="18" charset="0"/>
              </a:rPr>
              <a:t>After completing this lessons, students will be able to-</a:t>
            </a:r>
          </a:p>
          <a:p>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read and understand texts through silent reading.</a:t>
            </a:r>
          </a:p>
          <a:p>
            <a:pPr>
              <a:buFont typeface="Wingdings" pitchFamily="2" charset="2"/>
              <a:buChar char="Ø"/>
            </a:pPr>
            <a:r>
              <a:rPr lang="en-US" sz="2400" dirty="0" smtClean="0">
                <a:latin typeface="Times New Roman" pitchFamily="18" charset="0"/>
                <a:cs typeface="Times New Roman" pitchFamily="18" charset="0"/>
              </a:rPr>
              <a:t>infer meaning from context </a:t>
            </a:r>
          </a:p>
          <a:p>
            <a:pPr>
              <a:buFont typeface="Wingdings" pitchFamily="2" charset="2"/>
              <a:buChar char="Ø"/>
            </a:pPr>
            <a:r>
              <a:rPr lang="en-US" sz="2400" dirty="0">
                <a:latin typeface="Times New Roman" pitchFamily="18" charset="0"/>
                <a:cs typeface="Times New Roman" pitchFamily="18" charset="0"/>
              </a:rPr>
              <a:t>l</a:t>
            </a:r>
            <a:r>
              <a:rPr lang="en-US" sz="2400" dirty="0" smtClean="0">
                <a:latin typeface="Times New Roman" pitchFamily="18" charset="0"/>
                <a:cs typeface="Times New Roman" pitchFamily="18" charset="0"/>
              </a:rPr>
              <a:t>isten for information.</a:t>
            </a:r>
          </a:p>
          <a:p>
            <a:pPr>
              <a:buFont typeface="Wingdings" pitchFamily="2" charset="2"/>
              <a:buChar char="Ø"/>
            </a:pPr>
            <a:r>
              <a:rPr lang="en-US" sz="2400" dirty="0" smtClean="0">
                <a:latin typeface="Times New Roman" pitchFamily="18" charset="0"/>
                <a:cs typeface="Times New Roman" pitchFamily="18" charset="0"/>
              </a:rPr>
              <a:t>ask and answer questions</a:t>
            </a:r>
          </a:p>
          <a:p>
            <a:pPr>
              <a:buFont typeface="Wingdings" pitchFamily="2" charset="2"/>
              <a:buChar char="Ø"/>
            </a:pPr>
            <a:r>
              <a:rPr lang="en-US" sz="2400" dirty="0">
                <a:latin typeface="Times New Roman" pitchFamily="18" charset="0"/>
                <a:cs typeface="Times New Roman" pitchFamily="18" charset="0"/>
              </a:rPr>
              <a:t>w</a:t>
            </a:r>
            <a:r>
              <a:rPr lang="en-US" sz="2400" dirty="0" smtClean="0">
                <a:latin typeface="Times New Roman" pitchFamily="18" charset="0"/>
                <a:cs typeface="Times New Roman" pitchFamily="18" charset="0"/>
              </a:rPr>
              <a:t>rite answers to questions and composition.</a:t>
            </a:r>
            <a:endParaRPr lang="en-US" sz="2400" dirty="0">
              <a:latin typeface="Times New Roman" pitchFamily="18" charset="0"/>
              <a:cs typeface="Times New Roman" pitchFamily="18" charset="0"/>
            </a:endParaRPr>
          </a:p>
        </p:txBody>
      </p:sp>
      <p:sp>
        <p:nvSpPr>
          <p:cNvPr id="4" name="Rectangle 3"/>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50" fill="hold"/>
                                        <p:tgtEl>
                                          <p:spTgt spid="3"/>
                                        </p:tgtEl>
                                        <p:attrNameLst>
                                          <p:attrName>ppt_w</p:attrName>
                                        </p:attrNameLst>
                                      </p:cBhvr>
                                      <p:tavLst>
                                        <p:tav tm="0">
                                          <p:val>
                                            <p:fltVal val="0"/>
                                          </p:val>
                                        </p:tav>
                                        <p:tav tm="100000">
                                          <p:val>
                                            <p:strVal val="#ppt_w"/>
                                          </p:val>
                                        </p:tav>
                                      </p:tavLst>
                                    </p:anim>
                                    <p:anim calcmode="lin" valueType="num">
                                      <p:cBhvr>
                                        <p:cTn id="14" dur="2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0456" y="228602"/>
            <a:ext cx="10157354"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A. Look and say. Use suitable words from the box to describe the occupation of each person below.</a:t>
            </a:r>
            <a:endParaRPr lang="en-US" sz="2400" b="1" dirty="0">
              <a:latin typeface="Times New Roman" pitchFamily="18" charset="0"/>
              <a:cs typeface="Times New Roman" pitchFamily="18" charset="0"/>
            </a:endParaRPr>
          </a:p>
        </p:txBody>
      </p:sp>
      <p:sp>
        <p:nvSpPr>
          <p:cNvPr id="4" name="Rectangle 3"/>
          <p:cNvSpPr/>
          <p:nvPr/>
        </p:nvSpPr>
        <p:spPr>
          <a:xfrm>
            <a:off x="1320456" y="1066800"/>
            <a:ext cx="9751060" cy="762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		</a:t>
            </a:r>
            <a:endParaRPr lang="en-US" dirty="0">
              <a:solidFill>
                <a:srgbClr val="002060"/>
              </a:solidFill>
            </a:endParaRPr>
          </a:p>
        </p:txBody>
      </p:sp>
      <p:sp>
        <p:nvSpPr>
          <p:cNvPr id="14" name="TextBox 13"/>
          <p:cNvSpPr txBox="1"/>
          <p:nvPr/>
        </p:nvSpPr>
        <p:spPr>
          <a:xfrm>
            <a:off x="1828324" y="1066800"/>
            <a:ext cx="3148780" cy="369332"/>
          </a:xfrm>
          <a:prstGeom prst="rect">
            <a:avLst/>
          </a:prstGeom>
          <a:noFill/>
        </p:spPr>
        <p:txBody>
          <a:bodyPr wrap="square" rtlCol="0">
            <a:spAutoFit/>
          </a:bodyPr>
          <a:lstStyle/>
          <a:p>
            <a:r>
              <a:rPr lang="en-US" dirty="0" smtClean="0">
                <a:solidFill>
                  <a:srgbClr val="002060"/>
                </a:solidFill>
                <a:latin typeface="Elephant" pitchFamily="18" charset="0"/>
                <a:cs typeface="Times New Roman" pitchFamily="18" charset="0"/>
              </a:rPr>
              <a:t>Newspaper hawker</a:t>
            </a:r>
            <a:endParaRPr lang="en-US" dirty="0">
              <a:latin typeface="Elephant" pitchFamily="18" charset="0"/>
              <a:cs typeface="Times New Roman" pitchFamily="18" charset="0"/>
            </a:endParaRPr>
          </a:p>
        </p:txBody>
      </p:sp>
      <p:sp>
        <p:nvSpPr>
          <p:cNvPr id="15" name="TextBox 14"/>
          <p:cNvSpPr txBox="1"/>
          <p:nvPr/>
        </p:nvSpPr>
        <p:spPr>
          <a:xfrm>
            <a:off x="5078677" y="1066800"/>
            <a:ext cx="2844059" cy="369332"/>
          </a:xfrm>
          <a:prstGeom prst="rect">
            <a:avLst/>
          </a:prstGeom>
          <a:noFill/>
        </p:spPr>
        <p:txBody>
          <a:bodyPr wrap="square" rtlCol="0">
            <a:spAutoFit/>
          </a:bodyPr>
          <a:lstStyle/>
          <a:p>
            <a:r>
              <a:rPr lang="en-US" dirty="0" smtClean="0">
                <a:solidFill>
                  <a:srgbClr val="002060"/>
                </a:solidFill>
                <a:latin typeface="Elephant" pitchFamily="18" charset="0"/>
                <a:cs typeface="Times New Roman" pitchFamily="18" charset="0"/>
              </a:rPr>
              <a:t>Rickshaw-puller</a:t>
            </a:r>
            <a:endParaRPr lang="en-US" dirty="0">
              <a:latin typeface="Elephant" pitchFamily="18" charset="0"/>
              <a:cs typeface="Times New Roman" pitchFamily="18" charset="0"/>
            </a:endParaRPr>
          </a:p>
        </p:txBody>
      </p:sp>
      <p:sp>
        <p:nvSpPr>
          <p:cNvPr id="16" name="TextBox 15"/>
          <p:cNvSpPr txBox="1"/>
          <p:nvPr/>
        </p:nvSpPr>
        <p:spPr>
          <a:xfrm>
            <a:off x="8633751" y="1066800"/>
            <a:ext cx="1523603" cy="369332"/>
          </a:xfrm>
          <a:prstGeom prst="rect">
            <a:avLst/>
          </a:prstGeom>
          <a:noFill/>
        </p:spPr>
        <p:txBody>
          <a:bodyPr wrap="square" rtlCol="0">
            <a:spAutoFit/>
          </a:bodyPr>
          <a:lstStyle/>
          <a:p>
            <a:r>
              <a:rPr lang="en-US" dirty="0" smtClean="0">
                <a:solidFill>
                  <a:srgbClr val="002060"/>
                </a:solidFill>
                <a:latin typeface="Elephant" pitchFamily="18" charset="0"/>
                <a:cs typeface="Times New Roman" pitchFamily="18" charset="0"/>
              </a:rPr>
              <a:t>waiter</a:t>
            </a:r>
            <a:endParaRPr lang="en-US" dirty="0">
              <a:latin typeface="Elephant" pitchFamily="18" charset="0"/>
              <a:cs typeface="Times New Roman" pitchFamily="18" charset="0"/>
            </a:endParaRPr>
          </a:p>
        </p:txBody>
      </p:sp>
      <p:sp>
        <p:nvSpPr>
          <p:cNvPr id="18" name="TextBox 17"/>
          <p:cNvSpPr txBox="1"/>
          <p:nvPr/>
        </p:nvSpPr>
        <p:spPr>
          <a:xfrm>
            <a:off x="2133044" y="1447800"/>
            <a:ext cx="1523603" cy="369332"/>
          </a:xfrm>
          <a:prstGeom prst="rect">
            <a:avLst/>
          </a:prstGeom>
          <a:noFill/>
        </p:spPr>
        <p:txBody>
          <a:bodyPr wrap="square" rtlCol="0">
            <a:spAutoFit/>
          </a:bodyPr>
          <a:lstStyle/>
          <a:p>
            <a:pPr algn="ctr"/>
            <a:r>
              <a:rPr lang="en-US" dirty="0" smtClean="0">
                <a:solidFill>
                  <a:srgbClr val="002060"/>
                </a:solidFill>
                <a:latin typeface="Elephant" pitchFamily="18" charset="0"/>
                <a:cs typeface="Times New Roman" pitchFamily="18" charset="0"/>
              </a:rPr>
              <a:t>nurse</a:t>
            </a:r>
            <a:endParaRPr lang="en-US" dirty="0">
              <a:latin typeface="Elephant" pitchFamily="18" charset="0"/>
              <a:cs typeface="Times New Roman" pitchFamily="18" charset="0"/>
            </a:endParaRPr>
          </a:p>
        </p:txBody>
      </p:sp>
      <p:sp>
        <p:nvSpPr>
          <p:cNvPr id="19" name="TextBox 18"/>
          <p:cNvSpPr txBox="1"/>
          <p:nvPr/>
        </p:nvSpPr>
        <p:spPr>
          <a:xfrm>
            <a:off x="5383398" y="1447800"/>
            <a:ext cx="1523603" cy="369332"/>
          </a:xfrm>
          <a:prstGeom prst="rect">
            <a:avLst/>
          </a:prstGeom>
          <a:noFill/>
        </p:spPr>
        <p:txBody>
          <a:bodyPr wrap="square" rtlCol="0">
            <a:spAutoFit/>
          </a:bodyPr>
          <a:lstStyle/>
          <a:p>
            <a:r>
              <a:rPr lang="en-US" dirty="0" smtClean="0">
                <a:solidFill>
                  <a:srgbClr val="002060"/>
                </a:solidFill>
                <a:latin typeface="Elephant" pitchFamily="18" charset="0"/>
                <a:cs typeface="Times New Roman" pitchFamily="18" charset="0"/>
              </a:rPr>
              <a:t>cleaner</a:t>
            </a:r>
            <a:endParaRPr lang="en-US" dirty="0">
              <a:latin typeface="Elephant" pitchFamily="18" charset="0"/>
              <a:cs typeface="Times New Roman" pitchFamily="18" charset="0"/>
            </a:endParaRPr>
          </a:p>
        </p:txBody>
      </p:sp>
      <p:sp>
        <p:nvSpPr>
          <p:cNvPr id="20" name="TextBox 19"/>
          <p:cNvSpPr txBox="1"/>
          <p:nvPr/>
        </p:nvSpPr>
        <p:spPr>
          <a:xfrm>
            <a:off x="8125884" y="1447800"/>
            <a:ext cx="2133044" cy="369332"/>
          </a:xfrm>
          <a:prstGeom prst="rect">
            <a:avLst/>
          </a:prstGeom>
          <a:noFill/>
        </p:spPr>
        <p:txBody>
          <a:bodyPr wrap="square" rtlCol="0">
            <a:spAutoFit/>
          </a:bodyPr>
          <a:lstStyle/>
          <a:p>
            <a:pPr algn="ctr"/>
            <a:r>
              <a:rPr lang="en-US" dirty="0" smtClean="0">
                <a:solidFill>
                  <a:srgbClr val="002060"/>
                </a:solidFill>
                <a:latin typeface="Elephant" pitchFamily="18" charset="0"/>
                <a:cs typeface="Times New Roman" pitchFamily="18" charset="0"/>
              </a:rPr>
              <a:t>postman</a:t>
            </a:r>
            <a:endParaRPr lang="en-US" dirty="0">
              <a:latin typeface="Elephant" pitchFamily="18"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456" y="2133600"/>
            <a:ext cx="2437765"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newspaperhawker.jpg"/>
          <p:cNvPicPr>
            <a:picLocks noChangeAspect="1"/>
          </p:cNvPicPr>
          <p:nvPr/>
        </p:nvPicPr>
        <p:blipFill>
          <a:blip r:embed="rId4"/>
          <a:stretch>
            <a:fillRect/>
          </a:stretch>
        </p:blipFill>
        <p:spPr>
          <a:xfrm>
            <a:off x="1218882" y="4419600"/>
            <a:ext cx="2539339"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waiter1.jpg"/>
          <p:cNvPicPr>
            <a:picLocks noChangeAspect="1"/>
          </p:cNvPicPr>
          <p:nvPr/>
        </p:nvPicPr>
        <p:blipFill>
          <a:blip r:embed="rId5"/>
          <a:stretch>
            <a:fillRect/>
          </a:stretch>
        </p:blipFill>
        <p:spPr>
          <a:xfrm>
            <a:off x="4875530" y="2133600"/>
            <a:ext cx="2640912"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nurse.jpg"/>
          <p:cNvPicPr>
            <a:picLocks noChangeAspect="1"/>
          </p:cNvPicPr>
          <p:nvPr/>
        </p:nvPicPr>
        <p:blipFill>
          <a:blip r:embed="rId6"/>
          <a:stretch>
            <a:fillRect/>
          </a:stretch>
        </p:blipFill>
        <p:spPr>
          <a:xfrm>
            <a:off x="4875530" y="4419600"/>
            <a:ext cx="2640912"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sweeper2.jpg"/>
          <p:cNvPicPr>
            <a:picLocks noChangeAspect="1"/>
          </p:cNvPicPr>
          <p:nvPr/>
        </p:nvPicPr>
        <p:blipFill>
          <a:blip r:embed="rId7"/>
          <a:stretch>
            <a:fillRect/>
          </a:stretch>
        </p:blipFill>
        <p:spPr>
          <a:xfrm>
            <a:off x="8735326" y="2133600"/>
            <a:ext cx="2272708"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postman.jpg"/>
          <p:cNvPicPr>
            <a:picLocks noChangeAspect="1"/>
          </p:cNvPicPr>
          <p:nvPr/>
        </p:nvPicPr>
        <p:blipFill>
          <a:blip r:embed="rId8"/>
          <a:stretch>
            <a:fillRect/>
          </a:stretch>
        </p:blipFill>
        <p:spPr>
          <a:xfrm>
            <a:off x="8836900" y="4419600"/>
            <a:ext cx="2323494"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21"/>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187355" y="6329107"/>
            <a:ext cx="8966579"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smtClean="0"/>
              <a:t>A newspaper hawker delivers newspapers every morning.</a:t>
            </a:r>
            <a:endParaRPr lang="en-US" sz="2400" b="1" dirty="0"/>
          </a:p>
        </p:txBody>
      </p:sp>
      <p:sp>
        <p:nvSpPr>
          <p:cNvPr id="24" name="TextBox 23"/>
          <p:cNvSpPr txBox="1"/>
          <p:nvPr/>
        </p:nvSpPr>
        <p:spPr>
          <a:xfrm>
            <a:off x="1257298" y="3899721"/>
            <a:ext cx="8966579"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smtClean="0"/>
              <a:t>A rickshaw puller takes us from one place to another.</a:t>
            </a:r>
            <a:endParaRPr lang="en-US" sz="2400" b="1" dirty="0"/>
          </a:p>
        </p:txBody>
      </p:sp>
      <p:sp>
        <p:nvSpPr>
          <p:cNvPr id="25" name="TextBox 24"/>
          <p:cNvSpPr txBox="1"/>
          <p:nvPr/>
        </p:nvSpPr>
        <p:spPr>
          <a:xfrm>
            <a:off x="2233233" y="3810000"/>
            <a:ext cx="8966579"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smtClean="0"/>
              <a:t>A waiter serves food at the restaurant.</a:t>
            </a:r>
            <a:endParaRPr lang="en-US" sz="2400" b="1" dirty="0"/>
          </a:p>
        </p:txBody>
      </p:sp>
      <p:sp>
        <p:nvSpPr>
          <p:cNvPr id="26" name="TextBox 25"/>
          <p:cNvSpPr txBox="1"/>
          <p:nvPr/>
        </p:nvSpPr>
        <p:spPr>
          <a:xfrm>
            <a:off x="2995233" y="6324600"/>
            <a:ext cx="8966579"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smtClean="0"/>
              <a:t>A nurse cares for patients.</a:t>
            </a:r>
            <a:endParaRPr lang="en-US" sz="2400" b="1" dirty="0"/>
          </a:p>
        </p:txBody>
      </p:sp>
      <p:sp>
        <p:nvSpPr>
          <p:cNvPr id="27" name="TextBox 26"/>
          <p:cNvSpPr txBox="1"/>
          <p:nvPr/>
        </p:nvSpPr>
        <p:spPr>
          <a:xfrm>
            <a:off x="2842833" y="3810000"/>
            <a:ext cx="8966579"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smtClean="0"/>
              <a:t>A cleaner cleans our schools, offices and streets.</a:t>
            </a:r>
            <a:endParaRPr lang="en-US" sz="2400" b="1" dirty="0"/>
          </a:p>
        </p:txBody>
      </p:sp>
      <p:sp>
        <p:nvSpPr>
          <p:cNvPr id="28" name="TextBox 27"/>
          <p:cNvSpPr txBox="1"/>
          <p:nvPr/>
        </p:nvSpPr>
        <p:spPr>
          <a:xfrm>
            <a:off x="2970212" y="6324600"/>
            <a:ext cx="8966579"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smtClean="0"/>
              <a:t>A postman delivers letters and other items to us.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50" fill="hold"/>
                                        <p:tgtEl>
                                          <p:spTgt spid="17"/>
                                        </p:tgtEl>
                                        <p:attrNameLst>
                                          <p:attrName>ppt_x</p:attrName>
                                        </p:attrNameLst>
                                      </p:cBhvr>
                                      <p:tavLst>
                                        <p:tav tm="0">
                                          <p:val>
                                            <p:strVal val="1+#ppt_w/2"/>
                                          </p:val>
                                        </p:tav>
                                        <p:tav tm="100000">
                                          <p:val>
                                            <p:strVal val="#ppt_x"/>
                                          </p:val>
                                        </p:tav>
                                      </p:tavLst>
                                    </p:anim>
                                    <p:anim calcmode="lin" valueType="num">
                                      <p:cBhvr additive="base">
                                        <p:cTn id="12" dur="2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50" fill="hold"/>
                                        <p:tgtEl>
                                          <p:spTgt spid="11"/>
                                        </p:tgtEl>
                                        <p:attrNameLst>
                                          <p:attrName>ppt_x</p:attrName>
                                        </p:attrNameLst>
                                      </p:cBhvr>
                                      <p:tavLst>
                                        <p:tav tm="0">
                                          <p:val>
                                            <p:strVal val="0-#ppt_w/2"/>
                                          </p:val>
                                        </p:tav>
                                        <p:tav tm="100000">
                                          <p:val>
                                            <p:strVal val="#ppt_x"/>
                                          </p:val>
                                        </p:tav>
                                      </p:tavLst>
                                    </p:anim>
                                    <p:anim calcmode="lin" valueType="num">
                                      <p:cBhvr additive="base">
                                        <p:cTn id="16" dur="2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50" fill="hold"/>
                                        <p:tgtEl>
                                          <p:spTgt spid="21"/>
                                        </p:tgtEl>
                                        <p:attrNameLst>
                                          <p:attrName>ppt_x</p:attrName>
                                        </p:attrNameLst>
                                      </p:cBhvr>
                                      <p:tavLst>
                                        <p:tav tm="0">
                                          <p:val>
                                            <p:strVal val="1+#ppt_w/2"/>
                                          </p:val>
                                        </p:tav>
                                        <p:tav tm="100000">
                                          <p:val>
                                            <p:strVal val="#ppt_x"/>
                                          </p:val>
                                        </p:tav>
                                      </p:tavLst>
                                    </p:anim>
                                    <p:anim calcmode="lin" valueType="num">
                                      <p:cBhvr additive="base">
                                        <p:cTn id="20" dur="25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50" fill="hold"/>
                                        <p:tgtEl>
                                          <p:spTgt spid="12"/>
                                        </p:tgtEl>
                                        <p:attrNameLst>
                                          <p:attrName>ppt_x</p:attrName>
                                        </p:attrNameLst>
                                      </p:cBhvr>
                                      <p:tavLst>
                                        <p:tav tm="0">
                                          <p:val>
                                            <p:strVal val="#ppt_x"/>
                                          </p:val>
                                        </p:tav>
                                        <p:tav tm="100000">
                                          <p:val>
                                            <p:strVal val="#ppt_x"/>
                                          </p:val>
                                        </p:tav>
                                      </p:tavLst>
                                    </p:anim>
                                    <p:anim calcmode="lin" valueType="num">
                                      <p:cBhvr additive="base">
                                        <p:cTn id="24" dur="2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50" fill="hold"/>
                                        <p:tgtEl>
                                          <p:spTgt spid="13"/>
                                        </p:tgtEl>
                                        <p:attrNameLst>
                                          <p:attrName>ppt_x</p:attrName>
                                        </p:attrNameLst>
                                      </p:cBhvr>
                                      <p:tavLst>
                                        <p:tav tm="0">
                                          <p:val>
                                            <p:strVal val="#ppt_x"/>
                                          </p:val>
                                        </p:tav>
                                        <p:tav tm="100000">
                                          <p:val>
                                            <p:strVal val="#ppt_x"/>
                                          </p:val>
                                        </p:tav>
                                      </p:tavLst>
                                    </p:anim>
                                    <p:anim calcmode="lin" valueType="num">
                                      <p:cBhvr additive="base">
                                        <p:cTn id="28" dur="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grpId="0" nodeType="clickEffect">
                                  <p:stCondLst>
                                    <p:cond delay="0"/>
                                  </p:stCondLst>
                                  <p:childTnLst>
                                    <p:animMotion origin="layout" path="M 3.33333E-6 3.46821E-6 L -0.07084 0.77225 " pathEditMode="relative" rAng="0" ptsTypes="AA">
                                      <p:cBhvr>
                                        <p:cTn id="32" dur="250" fill="hold"/>
                                        <p:tgtEl>
                                          <p:spTgt spid="14"/>
                                        </p:tgtEl>
                                        <p:attrNameLst>
                                          <p:attrName>ppt_x</p:attrName>
                                          <p:attrName>ppt_y</p:attrName>
                                        </p:attrNameLst>
                                      </p:cBhvr>
                                      <p:rCtr x="-3500" y="38600"/>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250" fill="hold"/>
                                        <p:tgtEl>
                                          <p:spTgt spid="23"/>
                                        </p:tgtEl>
                                        <p:attrNameLst>
                                          <p:attrName>ppt_x</p:attrName>
                                        </p:attrNameLst>
                                      </p:cBhvr>
                                      <p:tavLst>
                                        <p:tav tm="0">
                                          <p:val>
                                            <p:strVal val="#ppt_x"/>
                                          </p:val>
                                        </p:tav>
                                        <p:tav tm="100000">
                                          <p:val>
                                            <p:strVal val="#ppt_x"/>
                                          </p:val>
                                        </p:tav>
                                      </p:tavLst>
                                    </p:anim>
                                    <p:anim calcmode="lin" valueType="num">
                                      <p:cBhvr additive="base">
                                        <p:cTn id="38" dur="25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250"/>
                                        <p:tgtEl>
                                          <p:spTgt spid="23"/>
                                        </p:tgtEl>
                                        <p:attrNameLst>
                                          <p:attrName>ppt_x</p:attrName>
                                        </p:attrNameLst>
                                      </p:cBhvr>
                                      <p:tavLst>
                                        <p:tav tm="0">
                                          <p:val>
                                            <p:strVal val="ppt_x"/>
                                          </p:val>
                                        </p:tav>
                                        <p:tav tm="100000">
                                          <p:val>
                                            <p:strVal val="ppt_x"/>
                                          </p:val>
                                        </p:tav>
                                      </p:tavLst>
                                    </p:anim>
                                    <p:anim calcmode="lin" valueType="num">
                                      <p:cBhvr additive="base">
                                        <p:cTn id="43" dur="250"/>
                                        <p:tgtEl>
                                          <p:spTgt spid="23"/>
                                        </p:tgtEl>
                                        <p:attrNameLst>
                                          <p:attrName>ppt_y</p:attrName>
                                        </p:attrNameLst>
                                      </p:cBhvr>
                                      <p:tavLst>
                                        <p:tav tm="0">
                                          <p:val>
                                            <p:strVal val="ppt_y"/>
                                          </p:val>
                                        </p:tav>
                                        <p:tav tm="100000">
                                          <p:val>
                                            <p:strVal val="1+ppt_h/2"/>
                                          </p:val>
                                        </p:tav>
                                      </p:tavLst>
                                    </p:anim>
                                    <p:set>
                                      <p:cBhvr>
                                        <p:cTn id="44" dur="1" fill="hold">
                                          <p:stCondLst>
                                            <p:cond delay="24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grpId="0" nodeType="clickEffect">
                                  <p:stCondLst>
                                    <p:cond delay="0"/>
                                  </p:stCondLst>
                                  <p:childTnLst>
                                    <p:animMotion origin="layout" path="M -3.33333E-6 3.46821E-6 L -0.33333 0.40601 " pathEditMode="relative" rAng="0" ptsTypes="AA">
                                      <p:cBhvr>
                                        <p:cTn id="48" dur="250" fill="hold"/>
                                        <p:tgtEl>
                                          <p:spTgt spid="15"/>
                                        </p:tgtEl>
                                        <p:attrNameLst>
                                          <p:attrName>ppt_x</p:attrName>
                                          <p:attrName>ppt_y</p:attrName>
                                        </p:attrNameLst>
                                      </p:cBhvr>
                                      <p:rCtr x="-16700" y="20300"/>
                                    </p:animMotion>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250" fill="hold"/>
                                        <p:tgtEl>
                                          <p:spTgt spid="24"/>
                                        </p:tgtEl>
                                        <p:attrNameLst>
                                          <p:attrName>ppt_x</p:attrName>
                                        </p:attrNameLst>
                                      </p:cBhvr>
                                      <p:tavLst>
                                        <p:tav tm="0">
                                          <p:val>
                                            <p:strVal val="#ppt_x"/>
                                          </p:val>
                                        </p:tav>
                                        <p:tav tm="100000">
                                          <p:val>
                                            <p:strVal val="#ppt_x"/>
                                          </p:val>
                                        </p:tav>
                                      </p:tavLst>
                                    </p:anim>
                                    <p:anim calcmode="lin" valueType="num">
                                      <p:cBhvr additive="base">
                                        <p:cTn id="54" dur="25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250"/>
                                        <p:tgtEl>
                                          <p:spTgt spid="24"/>
                                        </p:tgtEl>
                                        <p:attrNameLst>
                                          <p:attrName>ppt_x</p:attrName>
                                        </p:attrNameLst>
                                      </p:cBhvr>
                                      <p:tavLst>
                                        <p:tav tm="0">
                                          <p:val>
                                            <p:strVal val="ppt_x"/>
                                          </p:val>
                                        </p:tav>
                                        <p:tav tm="100000">
                                          <p:val>
                                            <p:strVal val="ppt_x"/>
                                          </p:val>
                                        </p:tav>
                                      </p:tavLst>
                                    </p:anim>
                                    <p:anim calcmode="lin" valueType="num">
                                      <p:cBhvr additive="base">
                                        <p:cTn id="59" dur="250"/>
                                        <p:tgtEl>
                                          <p:spTgt spid="24"/>
                                        </p:tgtEl>
                                        <p:attrNameLst>
                                          <p:attrName>ppt_y</p:attrName>
                                        </p:attrNameLst>
                                      </p:cBhvr>
                                      <p:tavLst>
                                        <p:tav tm="0">
                                          <p:val>
                                            <p:strVal val="ppt_y"/>
                                          </p:val>
                                        </p:tav>
                                        <p:tav tm="100000">
                                          <p:val>
                                            <p:strVal val="1+ppt_h/2"/>
                                          </p:val>
                                        </p:tav>
                                      </p:tavLst>
                                    </p:anim>
                                    <p:set>
                                      <p:cBhvr>
                                        <p:cTn id="60" dur="1" fill="hold">
                                          <p:stCondLst>
                                            <p:cond delay="24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9" presetClass="path" presetSubtype="0" accel="50000" decel="50000" fill="hold" grpId="0" nodeType="clickEffect">
                                  <p:stCondLst>
                                    <p:cond delay="0"/>
                                  </p:stCondLst>
                                  <p:childTnLst>
                                    <p:animMotion origin="layout" path="M -0.07916 0.02867 L -0.27916 0.41711 " pathEditMode="relative" rAng="0" ptsTypes="AA">
                                      <p:cBhvr>
                                        <p:cTn id="64" dur="250" fill="hold"/>
                                        <p:tgtEl>
                                          <p:spTgt spid="16"/>
                                        </p:tgtEl>
                                        <p:attrNameLst>
                                          <p:attrName>ppt_x</p:attrName>
                                          <p:attrName>ppt_y</p:attrName>
                                        </p:attrNameLst>
                                      </p:cBhvr>
                                      <p:rCtr x="-10000" y="19400"/>
                                    </p:animMotion>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250" fill="hold"/>
                                        <p:tgtEl>
                                          <p:spTgt spid="25"/>
                                        </p:tgtEl>
                                        <p:attrNameLst>
                                          <p:attrName>ppt_x</p:attrName>
                                        </p:attrNameLst>
                                      </p:cBhvr>
                                      <p:tavLst>
                                        <p:tav tm="0">
                                          <p:val>
                                            <p:strVal val="#ppt_x"/>
                                          </p:val>
                                        </p:tav>
                                        <p:tav tm="100000">
                                          <p:val>
                                            <p:strVal val="#ppt_x"/>
                                          </p:val>
                                        </p:tav>
                                      </p:tavLst>
                                    </p:anim>
                                    <p:anim calcmode="lin" valueType="num">
                                      <p:cBhvr additive="base">
                                        <p:cTn id="70" dur="25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250"/>
                                        <p:tgtEl>
                                          <p:spTgt spid="25"/>
                                        </p:tgtEl>
                                        <p:attrNameLst>
                                          <p:attrName>ppt_x</p:attrName>
                                        </p:attrNameLst>
                                      </p:cBhvr>
                                      <p:tavLst>
                                        <p:tav tm="0">
                                          <p:val>
                                            <p:strVal val="ppt_x"/>
                                          </p:val>
                                        </p:tav>
                                        <p:tav tm="100000">
                                          <p:val>
                                            <p:strVal val="ppt_x"/>
                                          </p:val>
                                        </p:tav>
                                      </p:tavLst>
                                    </p:anim>
                                    <p:anim calcmode="lin" valueType="num">
                                      <p:cBhvr additive="base">
                                        <p:cTn id="75" dur="250"/>
                                        <p:tgtEl>
                                          <p:spTgt spid="25"/>
                                        </p:tgtEl>
                                        <p:attrNameLst>
                                          <p:attrName>ppt_y</p:attrName>
                                        </p:attrNameLst>
                                      </p:cBhvr>
                                      <p:tavLst>
                                        <p:tav tm="0">
                                          <p:val>
                                            <p:strVal val="ppt_y"/>
                                          </p:val>
                                        </p:tav>
                                        <p:tav tm="100000">
                                          <p:val>
                                            <p:strVal val="1+ppt_h/2"/>
                                          </p:val>
                                        </p:tav>
                                      </p:tavLst>
                                    </p:anim>
                                    <p:set>
                                      <p:cBhvr>
                                        <p:cTn id="76" dur="1" fill="hold">
                                          <p:stCondLst>
                                            <p:cond delay="249"/>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9" presetClass="path" presetSubtype="0" accel="50000" decel="50000" fill="hold" grpId="0" nodeType="clickEffect">
                                  <p:stCondLst>
                                    <p:cond delay="0"/>
                                  </p:stCondLst>
                                  <p:childTnLst>
                                    <p:animMotion origin="layout" path="M 0 2.13873E-6 L 0.2625 0.70566 " pathEditMode="relative" rAng="0" ptsTypes="AA">
                                      <p:cBhvr>
                                        <p:cTn id="80" dur="250" fill="hold"/>
                                        <p:tgtEl>
                                          <p:spTgt spid="18"/>
                                        </p:tgtEl>
                                        <p:attrNameLst>
                                          <p:attrName>ppt_x</p:attrName>
                                          <p:attrName>ppt_y</p:attrName>
                                        </p:attrNameLst>
                                      </p:cBhvr>
                                      <p:rCtr x="13100" y="35300"/>
                                    </p:animMotion>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50" fill="hold"/>
                                        <p:tgtEl>
                                          <p:spTgt spid="26"/>
                                        </p:tgtEl>
                                        <p:attrNameLst>
                                          <p:attrName>ppt_x</p:attrName>
                                        </p:attrNameLst>
                                      </p:cBhvr>
                                      <p:tavLst>
                                        <p:tav tm="0">
                                          <p:val>
                                            <p:strVal val="#ppt_x"/>
                                          </p:val>
                                        </p:tav>
                                        <p:tav tm="100000">
                                          <p:val>
                                            <p:strVal val="#ppt_x"/>
                                          </p:val>
                                        </p:tav>
                                      </p:tavLst>
                                    </p:anim>
                                    <p:anim calcmode="lin" valueType="num">
                                      <p:cBhvr additive="base">
                                        <p:cTn id="86" dur="25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250"/>
                                        <p:tgtEl>
                                          <p:spTgt spid="26"/>
                                        </p:tgtEl>
                                        <p:attrNameLst>
                                          <p:attrName>ppt_x</p:attrName>
                                        </p:attrNameLst>
                                      </p:cBhvr>
                                      <p:tavLst>
                                        <p:tav tm="0">
                                          <p:val>
                                            <p:strVal val="ppt_x"/>
                                          </p:val>
                                        </p:tav>
                                        <p:tav tm="100000">
                                          <p:val>
                                            <p:strVal val="ppt_x"/>
                                          </p:val>
                                        </p:tav>
                                      </p:tavLst>
                                    </p:anim>
                                    <p:anim calcmode="lin" valueType="num">
                                      <p:cBhvr additive="base">
                                        <p:cTn id="91" dur="250"/>
                                        <p:tgtEl>
                                          <p:spTgt spid="26"/>
                                        </p:tgtEl>
                                        <p:attrNameLst>
                                          <p:attrName>ppt_y</p:attrName>
                                        </p:attrNameLst>
                                      </p:cBhvr>
                                      <p:tavLst>
                                        <p:tav tm="0">
                                          <p:val>
                                            <p:strVal val="ppt_y"/>
                                          </p:val>
                                        </p:tav>
                                        <p:tav tm="100000">
                                          <p:val>
                                            <p:strVal val="1+ppt_h/2"/>
                                          </p:val>
                                        </p:tav>
                                      </p:tavLst>
                                    </p:anim>
                                    <p:set>
                                      <p:cBhvr>
                                        <p:cTn id="92" dur="1" fill="hold">
                                          <p:stCondLst>
                                            <p:cond delay="249"/>
                                          </p:stCondLst>
                                        </p:cTn>
                                        <p:tgtEl>
                                          <p:spTgt spid="2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9" presetClass="path" presetSubtype="0" accel="50000" decel="50000" fill="hold" grpId="0" nodeType="clickEffect">
                                  <p:stCondLst>
                                    <p:cond delay="0"/>
                                  </p:stCondLst>
                                  <p:childTnLst>
                                    <p:animMotion origin="layout" path="M 3.33333E-6 2.13873E-6 L 0.30416 0.35052 " pathEditMode="relative" rAng="0" ptsTypes="AA">
                                      <p:cBhvr>
                                        <p:cTn id="96" dur="250" fill="hold"/>
                                        <p:tgtEl>
                                          <p:spTgt spid="19"/>
                                        </p:tgtEl>
                                        <p:attrNameLst>
                                          <p:attrName>ppt_x</p:attrName>
                                          <p:attrName>ppt_y</p:attrName>
                                        </p:attrNameLst>
                                      </p:cBhvr>
                                      <p:rCtr x="15200" y="17500"/>
                                    </p:animMotion>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250" fill="hold"/>
                                        <p:tgtEl>
                                          <p:spTgt spid="27"/>
                                        </p:tgtEl>
                                        <p:attrNameLst>
                                          <p:attrName>ppt_x</p:attrName>
                                        </p:attrNameLst>
                                      </p:cBhvr>
                                      <p:tavLst>
                                        <p:tav tm="0">
                                          <p:val>
                                            <p:strVal val="#ppt_x"/>
                                          </p:val>
                                        </p:tav>
                                        <p:tav tm="100000">
                                          <p:val>
                                            <p:strVal val="#ppt_x"/>
                                          </p:val>
                                        </p:tav>
                                      </p:tavLst>
                                    </p:anim>
                                    <p:anim calcmode="lin" valueType="num">
                                      <p:cBhvr additive="base">
                                        <p:cTn id="102" dur="25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1" nodeType="clickEffect">
                                  <p:stCondLst>
                                    <p:cond delay="0"/>
                                  </p:stCondLst>
                                  <p:childTnLst>
                                    <p:anim calcmode="lin" valueType="num">
                                      <p:cBhvr additive="base">
                                        <p:cTn id="106" dur="250"/>
                                        <p:tgtEl>
                                          <p:spTgt spid="27"/>
                                        </p:tgtEl>
                                        <p:attrNameLst>
                                          <p:attrName>ppt_x</p:attrName>
                                        </p:attrNameLst>
                                      </p:cBhvr>
                                      <p:tavLst>
                                        <p:tav tm="0">
                                          <p:val>
                                            <p:strVal val="ppt_x"/>
                                          </p:val>
                                        </p:tav>
                                        <p:tav tm="100000">
                                          <p:val>
                                            <p:strVal val="ppt_x"/>
                                          </p:val>
                                        </p:tav>
                                      </p:tavLst>
                                    </p:anim>
                                    <p:anim calcmode="lin" valueType="num">
                                      <p:cBhvr additive="base">
                                        <p:cTn id="107" dur="250"/>
                                        <p:tgtEl>
                                          <p:spTgt spid="27"/>
                                        </p:tgtEl>
                                        <p:attrNameLst>
                                          <p:attrName>ppt_y</p:attrName>
                                        </p:attrNameLst>
                                      </p:cBhvr>
                                      <p:tavLst>
                                        <p:tav tm="0">
                                          <p:val>
                                            <p:strVal val="ppt_y"/>
                                          </p:val>
                                        </p:tav>
                                        <p:tav tm="100000">
                                          <p:val>
                                            <p:strVal val="1+ppt_h/2"/>
                                          </p:val>
                                        </p:tav>
                                      </p:tavLst>
                                    </p:anim>
                                    <p:set>
                                      <p:cBhvr>
                                        <p:cTn id="108" dur="1" fill="hold">
                                          <p:stCondLst>
                                            <p:cond delay="249"/>
                                          </p:stCondLst>
                                        </p:cTn>
                                        <p:tgtEl>
                                          <p:spTgt spid="2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49" presetClass="path" presetSubtype="0" accel="50000" decel="50000" fill="hold" grpId="0" nodeType="clickEffect">
                                  <p:stCondLst>
                                    <p:cond delay="0"/>
                                  </p:stCondLst>
                                  <p:childTnLst>
                                    <p:animMotion origin="layout" path="M 3.33333E-6 2.13873E-6 L 0.0625 0.70566 " pathEditMode="relative" rAng="0" ptsTypes="AA">
                                      <p:cBhvr>
                                        <p:cTn id="112" dur="250" fill="hold"/>
                                        <p:tgtEl>
                                          <p:spTgt spid="20"/>
                                        </p:tgtEl>
                                        <p:attrNameLst>
                                          <p:attrName>ppt_x</p:attrName>
                                          <p:attrName>ppt_y</p:attrName>
                                        </p:attrNameLst>
                                      </p:cBhvr>
                                      <p:rCtr x="3100" y="35300"/>
                                    </p:animMotion>
                                  </p:childTnLst>
                                </p:cTn>
                              </p:par>
                            </p:childTnLst>
                          </p:cTn>
                        </p:par>
                      </p:childTnLst>
                    </p:cTn>
                  </p:par>
                  <p:par>
                    <p:cTn id="113" fill="hold">
                      <p:stCondLst>
                        <p:cond delay="indefinite"/>
                      </p:stCondLst>
                      <p:childTnLst>
                        <p:par>
                          <p:cTn id="114" fill="hold">
                            <p:stCondLst>
                              <p:cond delay="0"/>
                            </p:stCondLst>
                            <p:childTnLst>
                              <p:par>
                                <p:cTn id="115" presetID="2" presetClass="entr" presetSubtype="1"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additive="base">
                                        <p:cTn id="117" dur="250" fill="hold"/>
                                        <p:tgtEl>
                                          <p:spTgt spid="28"/>
                                        </p:tgtEl>
                                        <p:attrNameLst>
                                          <p:attrName>ppt_x</p:attrName>
                                        </p:attrNameLst>
                                      </p:cBhvr>
                                      <p:tavLst>
                                        <p:tav tm="0">
                                          <p:val>
                                            <p:strVal val="#ppt_x"/>
                                          </p:val>
                                        </p:tav>
                                        <p:tav tm="100000">
                                          <p:val>
                                            <p:strVal val="#ppt_x"/>
                                          </p:val>
                                        </p:tav>
                                      </p:tavLst>
                                    </p:anim>
                                    <p:anim calcmode="lin" valueType="num">
                                      <p:cBhvr additive="base">
                                        <p:cTn id="118" dur="25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xit" presetSubtype="4" fill="hold" grpId="1" nodeType="clickEffect">
                                  <p:stCondLst>
                                    <p:cond delay="0"/>
                                  </p:stCondLst>
                                  <p:childTnLst>
                                    <p:anim calcmode="lin" valueType="num">
                                      <p:cBhvr additive="base">
                                        <p:cTn id="122" dur="250"/>
                                        <p:tgtEl>
                                          <p:spTgt spid="28"/>
                                        </p:tgtEl>
                                        <p:attrNameLst>
                                          <p:attrName>ppt_x</p:attrName>
                                        </p:attrNameLst>
                                      </p:cBhvr>
                                      <p:tavLst>
                                        <p:tav tm="0">
                                          <p:val>
                                            <p:strVal val="ppt_x"/>
                                          </p:val>
                                        </p:tav>
                                        <p:tav tm="100000">
                                          <p:val>
                                            <p:strVal val="ppt_x"/>
                                          </p:val>
                                        </p:tav>
                                      </p:tavLst>
                                    </p:anim>
                                    <p:anim calcmode="lin" valueType="num">
                                      <p:cBhvr additive="base">
                                        <p:cTn id="123" dur="250"/>
                                        <p:tgtEl>
                                          <p:spTgt spid="28"/>
                                        </p:tgtEl>
                                        <p:attrNameLst>
                                          <p:attrName>ppt_y</p:attrName>
                                        </p:attrNameLst>
                                      </p:cBhvr>
                                      <p:tavLst>
                                        <p:tav tm="0">
                                          <p:val>
                                            <p:strVal val="ppt_y"/>
                                          </p:val>
                                        </p:tav>
                                        <p:tav tm="100000">
                                          <p:val>
                                            <p:strVal val="1+ppt_h/2"/>
                                          </p:val>
                                        </p:tav>
                                      </p:tavLst>
                                    </p:anim>
                                    <p:set>
                                      <p:cBhvr>
                                        <p:cTn id="124" dur="1" fill="hold">
                                          <p:stCondLst>
                                            <p:cond delay="2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p:bldP spid="20" grpId="0"/>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294" y="381002"/>
            <a:ext cx="11173090" cy="830997"/>
          </a:xfrm>
          <a:prstGeom prst="rect">
            <a:avLst/>
          </a:prstGeom>
          <a:solidFill>
            <a:schemeClr val="accent6">
              <a:lumMod val="20000"/>
              <a:lumOff val="80000"/>
            </a:schemeClr>
          </a:solidFill>
          <a:ln w="12700">
            <a:solidFill>
              <a:schemeClr val="tx1"/>
            </a:solidFill>
          </a:ln>
        </p:spPr>
        <p:txBody>
          <a:bodyPr wrap="square" rtlCol="0">
            <a:spAutoFit/>
          </a:bodyPr>
          <a:lstStyle/>
          <a:p>
            <a:pPr algn="just"/>
            <a:r>
              <a:rPr lang="en-US" sz="2400" b="1" dirty="0" smtClean="0"/>
              <a:t>A1. Choose appropriate words from the box to complete the dialogue. Then act out the dialogue in pairs.</a:t>
            </a:r>
            <a:endParaRPr lang="en-US" sz="2400" b="1" dirty="0"/>
          </a:p>
        </p:txBody>
      </p:sp>
      <p:sp>
        <p:nvSpPr>
          <p:cNvPr id="3" name="Rectangle 2"/>
          <p:cNvSpPr/>
          <p:nvPr/>
        </p:nvSpPr>
        <p:spPr>
          <a:xfrm>
            <a:off x="2437765" y="1676400"/>
            <a:ext cx="7618016" cy="2209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6399133" y="4724400"/>
            <a:ext cx="5992839" cy="838200"/>
          </a:xfrm>
          <a:prstGeom prst="wedgeRoundRectCallout">
            <a:avLst>
              <a:gd name="adj1" fmla="val -69485"/>
              <a:gd name="adj2" fmla="val -18495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cleaner do?</a:t>
            </a:r>
            <a:endParaRPr lang="en-US" sz="2800" b="1" dirty="0">
              <a:solidFill>
                <a:srgbClr val="002060"/>
              </a:solidFill>
            </a:endParaRPr>
          </a:p>
        </p:txBody>
      </p:sp>
      <p:sp>
        <p:nvSpPr>
          <p:cNvPr id="5" name="Rounded Rectangular Callout 4"/>
          <p:cNvSpPr/>
          <p:nvPr/>
        </p:nvSpPr>
        <p:spPr>
          <a:xfrm>
            <a:off x="152360" y="4724400"/>
            <a:ext cx="6094413" cy="838200"/>
          </a:xfrm>
          <a:prstGeom prst="wedgeRoundRectCallout">
            <a:avLst>
              <a:gd name="adj1" fmla="val 70857"/>
              <a:gd name="adj2" fmla="val -18439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cleaner cleans our schools,  houses, office and streets.</a:t>
            </a:r>
            <a:endParaRPr lang="en-US" sz="2800" b="1" dirty="0">
              <a:solidFill>
                <a:srgbClr val="002060"/>
              </a:solidFill>
            </a:endParaRPr>
          </a:p>
        </p:txBody>
      </p:sp>
      <p:sp>
        <p:nvSpPr>
          <p:cNvPr id="6" name="Rounded Rectangular Callout 5"/>
          <p:cNvSpPr/>
          <p:nvPr/>
        </p:nvSpPr>
        <p:spPr>
          <a:xfrm>
            <a:off x="6447247" y="4776537"/>
            <a:ext cx="5992839" cy="838200"/>
          </a:xfrm>
          <a:prstGeom prst="wedgeRoundRectCallout">
            <a:avLst>
              <a:gd name="adj1" fmla="val -69361"/>
              <a:gd name="adj2" fmla="val -18439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newspaper hawker do?</a:t>
            </a:r>
            <a:endParaRPr lang="en-US" sz="2800" b="1" dirty="0">
              <a:solidFill>
                <a:srgbClr val="002060"/>
              </a:solidFill>
            </a:endParaRPr>
          </a:p>
        </p:txBody>
      </p:sp>
      <p:sp>
        <p:nvSpPr>
          <p:cNvPr id="7" name="Rounded Rectangular Callout 6"/>
          <p:cNvSpPr/>
          <p:nvPr/>
        </p:nvSpPr>
        <p:spPr>
          <a:xfrm>
            <a:off x="173744" y="4724400"/>
            <a:ext cx="6094413" cy="838200"/>
          </a:xfrm>
          <a:prstGeom prst="wedgeRoundRectCallout">
            <a:avLst>
              <a:gd name="adj1" fmla="val 70606"/>
              <a:gd name="adj2" fmla="val -184389"/>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hawker gives us newspapers every morning.</a:t>
            </a:r>
            <a:endParaRPr lang="en-US" sz="2800" b="1" dirty="0">
              <a:solidFill>
                <a:srgbClr val="002060"/>
              </a:solidFill>
            </a:endParaRPr>
          </a:p>
        </p:txBody>
      </p:sp>
      <p:sp>
        <p:nvSpPr>
          <p:cNvPr id="8" name="Rounded Rectangular Callout 7"/>
          <p:cNvSpPr/>
          <p:nvPr/>
        </p:nvSpPr>
        <p:spPr>
          <a:xfrm>
            <a:off x="6490015" y="4700337"/>
            <a:ext cx="6094413" cy="914400"/>
          </a:xfrm>
          <a:prstGeom prst="wedgeRoundRectCallout">
            <a:avLst>
              <a:gd name="adj1" fmla="val -66393"/>
              <a:gd name="adj2" fmla="val -16206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postman do?</a:t>
            </a:r>
            <a:endParaRPr lang="en-US" sz="2800" b="1" dirty="0">
              <a:solidFill>
                <a:srgbClr val="002060"/>
              </a:solidFill>
            </a:endParaRPr>
          </a:p>
        </p:txBody>
      </p:sp>
      <p:sp>
        <p:nvSpPr>
          <p:cNvPr id="9" name="Rounded Rectangular Callout 8"/>
          <p:cNvSpPr/>
          <p:nvPr/>
        </p:nvSpPr>
        <p:spPr>
          <a:xfrm>
            <a:off x="376892" y="4780547"/>
            <a:ext cx="5891265" cy="838200"/>
          </a:xfrm>
          <a:prstGeom prst="wedgeRoundRectCallout">
            <a:avLst>
              <a:gd name="adj1" fmla="val 72340"/>
              <a:gd name="adj2" fmla="val -177117"/>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postman delivers letters and other items to us.</a:t>
            </a:r>
            <a:endParaRPr lang="en-US" sz="2800" b="1" dirty="0">
              <a:solidFill>
                <a:srgbClr val="002060"/>
              </a:solidFill>
            </a:endParaRPr>
          </a:p>
        </p:txBody>
      </p:sp>
      <p:sp>
        <p:nvSpPr>
          <p:cNvPr id="10" name="Rounded Rectangular Callout 9"/>
          <p:cNvSpPr/>
          <p:nvPr/>
        </p:nvSpPr>
        <p:spPr>
          <a:xfrm>
            <a:off x="5942012" y="4724400"/>
            <a:ext cx="7008574" cy="914400"/>
          </a:xfrm>
          <a:prstGeom prst="wedgeRoundRectCallout">
            <a:avLst>
              <a:gd name="adj1" fmla="val -67986"/>
              <a:gd name="adj2" fmla="val -16732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rickshaw puller do?</a:t>
            </a:r>
            <a:endParaRPr lang="en-US" sz="2800" b="1" dirty="0">
              <a:solidFill>
                <a:srgbClr val="002060"/>
              </a:solidFill>
            </a:endParaRPr>
          </a:p>
        </p:txBody>
      </p:sp>
      <p:sp>
        <p:nvSpPr>
          <p:cNvPr id="11" name="Rounded Rectangular Callout 10"/>
          <p:cNvSpPr/>
          <p:nvPr/>
        </p:nvSpPr>
        <p:spPr>
          <a:xfrm>
            <a:off x="173744" y="4736432"/>
            <a:ext cx="6094413" cy="838200"/>
          </a:xfrm>
          <a:prstGeom prst="wedgeRoundRectCallout">
            <a:avLst>
              <a:gd name="adj1" fmla="val 69693"/>
              <a:gd name="adj2" fmla="val -18247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rickshaw puller takes us from one place to another.</a:t>
            </a:r>
            <a:endParaRPr lang="en-US" sz="2800" b="1" dirty="0">
              <a:solidFill>
                <a:srgbClr val="002060"/>
              </a:solidFill>
            </a:endParaRPr>
          </a:p>
        </p:txBody>
      </p:sp>
      <p:sp>
        <p:nvSpPr>
          <p:cNvPr id="12" name="Rounded Rectangular Callout 11"/>
          <p:cNvSpPr/>
          <p:nvPr/>
        </p:nvSpPr>
        <p:spPr>
          <a:xfrm>
            <a:off x="7150243" y="4724400"/>
            <a:ext cx="5688118" cy="914400"/>
          </a:xfrm>
          <a:prstGeom prst="wedgeRoundRectCallout">
            <a:avLst>
              <a:gd name="adj1" fmla="val -72337"/>
              <a:gd name="adj2" fmla="val -15504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What does a waiter  do?</a:t>
            </a:r>
            <a:endParaRPr lang="en-US" sz="2800" b="1" dirty="0">
              <a:solidFill>
                <a:srgbClr val="002060"/>
              </a:solidFill>
            </a:endParaRPr>
          </a:p>
        </p:txBody>
      </p:sp>
      <p:sp>
        <p:nvSpPr>
          <p:cNvPr id="13" name="Rounded Rectangular Callout 12"/>
          <p:cNvSpPr/>
          <p:nvPr/>
        </p:nvSpPr>
        <p:spPr>
          <a:xfrm>
            <a:off x="654882" y="4800600"/>
            <a:ext cx="5586545" cy="838200"/>
          </a:xfrm>
          <a:prstGeom prst="wedgeRoundRectCallout">
            <a:avLst>
              <a:gd name="adj1" fmla="val 79028"/>
              <a:gd name="adj2" fmla="val -184389"/>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waiter serves food at the restaurant.</a:t>
            </a:r>
            <a:endParaRPr lang="en-US" sz="2800" b="1" dirty="0">
              <a:solidFill>
                <a:srgbClr val="002060"/>
              </a:solidFill>
            </a:endParaRPr>
          </a:p>
        </p:txBody>
      </p:sp>
    </p:spTree>
    <p:extLst>
      <p:ext uri="{BB962C8B-B14F-4D97-AF65-F5344CB8AC3E}">
        <p14:creationId xmlns:p14="http://schemas.microsoft.com/office/powerpoint/2010/main" val="224693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50" fill="hold"/>
                                        <p:tgtEl>
                                          <p:spTgt spid="4"/>
                                        </p:tgtEl>
                                        <p:attrNameLst>
                                          <p:attrName>ppt_x</p:attrName>
                                        </p:attrNameLst>
                                      </p:cBhvr>
                                      <p:tavLst>
                                        <p:tav tm="0">
                                          <p:val>
                                            <p:strVal val="1+#ppt_w/2"/>
                                          </p:val>
                                        </p:tav>
                                        <p:tav tm="100000">
                                          <p:val>
                                            <p:strVal val="#ppt_x"/>
                                          </p:val>
                                        </p:tav>
                                      </p:tavLst>
                                    </p:anim>
                                    <p:anim calcmode="lin" valueType="num">
                                      <p:cBhvr additive="base">
                                        <p:cTn id="14" dur="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1" nodeType="clickEffect">
                                  <p:stCondLst>
                                    <p:cond delay="0"/>
                                  </p:stCondLst>
                                  <p:childTnLst>
                                    <p:animEffect transition="out" filter="slide(fromBottom)">
                                      <p:cBhvr>
                                        <p:cTn id="18" dur="250"/>
                                        <p:tgtEl>
                                          <p:spTgt spid="4"/>
                                        </p:tgtEl>
                                      </p:cBhvr>
                                    </p:animEffect>
                                    <p:set>
                                      <p:cBhvr>
                                        <p:cTn id="19" dur="1" fill="hold">
                                          <p:stCondLst>
                                            <p:cond delay="24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50" fill="hold"/>
                                        <p:tgtEl>
                                          <p:spTgt spid="5"/>
                                        </p:tgtEl>
                                        <p:attrNameLst>
                                          <p:attrName>ppt_x</p:attrName>
                                        </p:attrNameLst>
                                      </p:cBhvr>
                                      <p:tavLst>
                                        <p:tav tm="0">
                                          <p:val>
                                            <p:strVal val="0-#ppt_w/2"/>
                                          </p:val>
                                        </p:tav>
                                        <p:tav tm="100000">
                                          <p:val>
                                            <p:strVal val="#ppt_x"/>
                                          </p:val>
                                        </p:tav>
                                      </p:tavLst>
                                    </p:anim>
                                    <p:anim calcmode="lin" valueType="num">
                                      <p:cBhvr additive="base">
                                        <p:cTn id="25" dur="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1" nodeType="clickEffect">
                                  <p:stCondLst>
                                    <p:cond delay="0"/>
                                  </p:stCondLst>
                                  <p:childTnLst>
                                    <p:animEffect transition="out" filter="slide(fromBottom)">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fill="hold"/>
                                        <p:tgtEl>
                                          <p:spTgt spid="6"/>
                                        </p:tgtEl>
                                        <p:attrNameLst>
                                          <p:attrName>ppt_x</p:attrName>
                                        </p:attrNameLst>
                                      </p:cBhvr>
                                      <p:tavLst>
                                        <p:tav tm="0">
                                          <p:val>
                                            <p:strVal val="1+#ppt_w/2"/>
                                          </p:val>
                                        </p:tav>
                                        <p:tav tm="100000">
                                          <p:val>
                                            <p:strVal val="#ppt_x"/>
                                          </p:val>
                                        </p:tav>
                                      </p:tavLst>
                                    </p:anim>
                                    <p:anim calcmode="lin" valueType="num">
                                      <p:cBhvr additive="base">
                                        <p:cTn id="36" dur="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xit" presetSubtype="4" fill="hold" grpId="1" nodeType="clickEffect">
                                  <p:stCondLst>
                                    <p:cond delay="0"/>
                                  </p:stCondLst>
                                  <p:childTnLst>
                                    <p:animEffect transition="out" filter="slide(fromBottom)">
                                      <p:cBhvr>
                                        <p:cTn id="40" dur="250"/>
                                        <p:tgtEl>
                                          <p:spTgt spid="6"/>
                                        </p:tgtEl>
                                      </p:cBhvr>
                                    </p:animEffect>
                                    <p:set>
                                      <p:cBhvr>
                                        <p:cTn id="41" dur="1" fill="hold">
                                          <p:stCondLst>
                                            <p:cond delay="24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250" fill="hold"/>
                                        <p:tgtEl>
                                          <p:spTgt spid="7"/>
                                        </p:tgtEl>
                                        <p:attrNameLst>
                                          <p:attrName>ppt_x</p:attrName>
                                        </p:attrNameLst>
                                      </p:cBhvr>
                                      <p:tavLst>
                                        <p:tav tm="0">
                                          <p:val>
                                            <p:strVal val="0-#ppt_w/2"/>
                                          </p:val>
                                        </p:tav>
                                        <p:tav tm="100000">
                                          <p:val>
                                            <p:strVal val="#ppt_x"/>
                                          </p:val>
                                        </p:tav>
                                      </p:tavLst>
                                    </p:anim>
                                    <p:anim calcmode="lin" valueType="num">
                                      <p:cBhvr additive="base">
                                        <p:cTn id="47" dur="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xit" presetSubtype="4" fill="hold" grpId="1" nodeType="clickEffect">
                                  <p:stCondLst>
                                    <p:cond delay="0"/>
                                  </p:stCondLst>
                                  <p:childTnLst>
                                    <p:animEffect transition="out" filter="slide(fromBottom)">
                                      <p:cBhvr>
                                        <p:cTn id="51" dur="250"/>
                                        <p:tgtEl>
                                          <p:spTgt spid="7"/>
                                        </p:tgtEl>
                                      </p:cBhvr>
                                    </p:animEffect>
                                    <p:set>
                                      <p:cBhvr>
                                        <p:cTn id="52" dur="1" fill="hold">
                                          <p:stCondLst>
                                            <p:cond delay="24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250" fill="hold"/>
                                        <p:tgtEl>
                                          <p:spTgt spid="8"/>
                                        </p:tgtEl>
                                        <p:attrNameLst>
                                          <p:attrName>ppt_x</p:attrName>
                                        </p:attrNameLst>
                                      </p:cBhvr>
                                      <p:tavLst>
                                        <p:tav tm="0">
                                          <p:val>
                                            <p:strVal val="1+#ppt_w/2"/>
                                          </p:val>
                                        </p:tav>
                                        <p:tav tm="100000">
                                          <p:val>
                                            <p:strVal val="#ppt_x"/>
                                          </p:val>
                                        </p:tav>
                                      </p:tavLst>
                                    </p:anim>
                                    <p:anim calcmode="lin" valueType="num">
                                      <p:cBhvr additive="base">
                                        <p:cTn id="58" dur="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xit" presetSubtype="4" fill="hold" grpId="1" nodeType="clickEffect">
                                  <p:stCondLst>
                                    <p:cond delay="0"/>
                                  </p:stCondLst>
                                  <p:childTnLst>
                                    <p:animEffect transition="out" filter="slide(fromBottom)">
                                      <p:cBhvr>
                                        <p:cTn id="62" dur="250"/>
                                        <p:tgtEl>
                                          <p:spTgt spid="8"/>
                                        </p:tgtEl>
                                      </p:cBhvr>
                                    </p:animEffect>
                                    <p:set>
                                      <p:cBhvr>
                                        <p:cTn id="63" dur="1" fill="hold">
                                          <p:stCondLst>
                                            <p:cond delay="24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250" fill="hold"/>
                                        <p:tgtEl>
                                          <p:spTgt spid="9"/>
                                        </p:tgtEl>
                                        <p:attrNameLst>
                                          <p:attrName>ppt_x</p:attrName>
                                        </p:attrNameLst>
                                      </p:cBhvr>
                                      <p:tavLst>
                                        <p:tav tm="0">
                                          <p:val>
                                            <p:strVal val="0-#ppt_w/2"/>
                                          </p:val>
                                        </p:tav>
                                        <p:tav tm="100000">
                                          <p:val>
                                            <p:strVal val="#ppt_x"/>
                                          </p:val>
                                        </p:tav>
                                      </p:tavLst>
                                    </p:anim>
                                    <p:anim calcmode="lin" valueType="num">
                                      <p:cBhvr additive="base">
                                        <p:cTn id="69" dur="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2" presetClass="exit" presetSubtype="4" fill="hold" grpId="1" nodeType="clickEffect">
                                  <p:stCondLst>
                                    <p:cond delay="0"/>
                                  </p:stCondLst>
                                  <p:childTnLst>
                                    <p:animEffect transition="out" filter="slide(fromBottom)">
                                      <p:cBhvr>
                                        <p:cTn id="73" dur="250"/>
                                        <p:tgtEl>
                                          <p:spTgt spid="9"/>
                                        </p:tgtEl>
                                      </p:cBhvr>
                                    </p:animEffect>
                                    <p:set>
                                      <p:cBhvr>
                                        <p:cTn id="74" dur="1" fill="hold">
                                          <p:stCondLst>
                                            <p:cond delay="24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250" fill="hold"/>
                                        <p:tgtEl>
                                          <p:spTgt spid="10"/>
                                        </p:tgtEl>
                                        <p:attrNameLst>
                                          <p:attrName>ppt_x</p:attrName>
                                        </p:attrNameLst>
                                      </p:cBhvr>
                                      <p:tavLst>
                                        <p:tav tm="0">
                                          <p:val>
                                            <p:strVal val="#ppt_x"/>
                                          </p:val>
                                        </p:tav>
                                        <p:tav tm="100000">
                                          <p:val>
                                            <p:strVal val="#ppt_x"/>
                                          </p:val>
                                        </p:tav>
                                      </p:tavLst>
                                    </p:anim>
                                    <p:anim calcmode="lin" valueType="num">
                                      <p:cBhvr additive="base">
                                        <p:cTn id="80"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2" presetClass="exit" presetSubtype="4" fill="hold" grpId="1" nodeType="clickEffect">
                                  <p:stCondLst>
                                    <p:cond delay="0"/>
                                  </p:stCondLst>
                                  <p:childTnLst>
                                    <p:animEffect transition="out" filter="slide(fromBottom)">
                                      <p:cBhvr>
                                        <p:cTn id="84" dur="250"/>
                                        <p:tgtEl>
                                          <p:spTgt spid="10"/>
                                        </p:tgtEl>
                                      </p:cBhvr>
                                    </p:animEffect>
                                    <p:set>
                                      <p:cBhvr>
                                        <p:cTn id="85" dur="1" fill="hold">
                                          <p:stCondLst>
                                            <p:cond delay="249"/>
                                          </p:stCondLst>
                                        </p:cTn>
                                        <p:tgtEl>
                                          <p:spTgt spid="1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additive="base">
                                        <p:cTn id="90" dur="250" fill="hold"/>
                                        <p:tgtEl>
                                          <p:spTgt spid="11"/>
                                        </p:tgtEl>
                                        <p:attrNameLst>
                                          <p:attrName>ppt_x</p:attrName>
                                        </p:attrNameLst>
                                      </p:cBhvr>
                                      <p:tavLst>
                                        <p:tav tm="0">
                                          <p:val>
                                            <p:strVal val="0-#ppt_w/2"/>
                                          </p:val>
                                        </p:tav>
                                        <p:tav tm="100000">
                                          <p:val>
                                            <p:strVal val="#ppt_x"/>
                                          </p:val>
                                        </p:tav>
                                      </p:tavLst>
                                    </p:anim>
                                    <p:anim calcmode="lin" valueType="num">
                                      <p:cBhvr additive="base">
                                        <p:cTn id="91" dur="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2" presetClass="exit" presetSubtype="4" fill="hold" grpId="1" nodeType="clickEffect">
                                  <p:stCondLst>
                                    <p:cond delay="0"/>
                                  </p:stCondLst>
                                  <p:childTnLst>
                                    <p:animEffect transition="out" filter="slide(fromBottom)">
                                      <p:cBhvr>
                                        <p:cTn id="95" dur="250"/>
                                        <p:tgtEl>
                                          <p:spTgt spid="11"/>
                                        </p:tgtEl>
                                      </p:cBhvr>
                                    </p:animEffect>
                                    <p:set>
                                      <p:cBhvr>
                                        <p:cTn id="96" dur="1" fill="hold">
                                          <p:stCondLst>
                                            <p:cond delay="249"/>
                                          </p:stCondLst>
                                        </p:cTn>
                                        <p:tgtEl>
                                          <p:spTgt spid="1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250" fill="hold"/>
                                        <p:tgtEl>
                                          <p:spTgt spid="12"/>
                                        </p:tgtEl>
                                        <p:attrNameLst>
                                          <p:attrName>ppt_x</p:attrName>
                                        </p:attrNameLst>
                                      </p:cBhvr>
                                      <p:tavLst>
                                        <p:tav tm="0">
                                          <p:val>
                                            <p:strVal val="1+#ppt_w/2"/>
                                          </p:val>
                                        </p:tav>
                                        <p:tav tm="100000">
                                          <p:val>
                                            <p:strVal val="#ppt_x"/>
                                          </p:val>
                                        </p:tav>
                                      </p:tavLst>
                                    </p:anim>
                                    <p:anim calcmode="lin" valueType="num">
                                      <p:cBhvr additive="base">
                                        <p:cTn id="102" dur="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2" presetClass="exit" presetSubtype="4" fill="hold" grpId="1" nodeType="clickEffect">
                                  <p:stCondLst>
                                    <p:cond delay="0"/>
                                  </p:stCondLst>
                                  <p:childTnLst>
                                    <p:animEffect transition="out" filter="slide(fromBottom)">
                                      <p:cBhvr>
                                        <p:cTn id="106" dur="250"/>
                                        <p:tgtEl>
                                          <p:spTgt spid="12"/>
                                        </p:tgtEl>
                                      </p:cBhvr>
                                    </p:animEffect>
                                    <p:set>
                                      <p:cBhvr>
                                        <p:cTn id="107" dur="1" fill="hold">
                                          <p:stCondLst>
                                            <p:cond delay="249"/>
                                          </p:stCondLst>
                                        </p:cTn>
                                        <p:tgtEl>
                                          <p:spTgt spid="1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250" fill="hold"/>
                                        <p:tgtEl>
                                          <p:spTgt spid="13"/>
                                        </p:tgtEl>
                                        <p:attrNameLst>
                                          <p:attrName>ppt_x</p:attrName>
                                        </p:attrNameLst>
                                      </p:cBhvr>
                                      <p:tavLst>
                                        <p:tav tm="0">
                                          <p:val>
                                            <p:strVal val="0-#ppt_w/2"/>
                                          </p:val>
                                        </p:tav>
                                        <p:tav tm="100000">
                                          <p:val>
                                            <p:strVal val="#ppt_x"/>
                                          </p:val>
                                        </p:tav>
                                      </p:tavLst>
                                    </p:anim>
                                    <p:anim calcmode="lin" valueType="num">
                                      <p:cBhvr additive="base">
                                        <p:cTn id="113" dur="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2" presetClass="exit" presetSubtype="4" fill="hold" grpId="1" nodeType="clickEffect">
                                  <p:stCondLst>
                                    <p:cond delay="0"/>
                                  </p:stCondLst>
                                  <p:childTnLst>
                                    <p:animEffect transition="out" filter="slide(fromBottom)">
                                      <p:cBhvr>
                                        <p:cTn id="117" dur="250"/>
                                        <p:tgtEl>
                                          <p:spTgt spid="13"/>
                                        </p:tgtEl>
                                      </p:cBhvr>
                                    </p:animEffect>
                                    <p:set>
                                      <p:cBhvr>
                                        <p:cTn id="118"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cer\Pictures\Pictures (2)\PS Picture\Toakay.jpg"/>
          <p:cNvPicPr>
            <a:picLocks noChangeAspect="1" noChangeArrowheads="1"/>
          </p:cNvPicPr>
          <p:nvPr/>
        </p:nvPicPr>
        <p:blipFill>
          <a:blip r:embed="rId3"/>
          <a:srcRect/>
          <a:stretch>
            <a:fillRect/>
          </a:stretch>
        </p:blipFill>
        <p:spPr bwMode="auto">
          <a:xfrm>
            <a:off x="3199566" y="1677692"/>
            <a:ext cx="6094413" cy="2743200"/>
          </a:xfrm>
          <a:prstGeom prst="rect">
            <a:avLst/>
          </a:prstGeom>
          <a:noFill/>
        </p:spPr>
      </p:pic>
      <p:sp>
        <p:nvSpPr>
          <p:cNvPr id="10" name="TextBox 9"/>
          <p:cNvSpPr txBox="1"/>
          <p:nvPr/>
        </p:nvSpPr>
        <p:spPr>
          <a:xfrm>
            <a:off x="4469236" y="5903891"/>
            <a:ext cx="5281824"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dirty="0" smtClean="0">
                <a:latin typeface="Times New Roman" pitchFamily="18" charset="0"/>
                <a:cs typeface="Times New Roman" pitchFamily="18" charset="0"/>
              </a:rPr>
              <a:t>Gather / accumulate</a:t>
            </a:r>
            <a:endParaRPr lang="en-US" sz="2800" dirty="0">
              <a:latin typeface="Times New Roman" pitchFamily="18" charset="0"/>
              <a:cs typeface="Times New Roman" pitchFamily="18" charset="0"/>
            </a:endParaRPr>
          </a:p>
        </p:txBody>
      </p:sp>
      <p:sp>
        <p:nvSpPr>
          <p:cNvPr id="19" name="TextBox 18"/>
          <p:cNvSpPr txBox="1"/>
          <p:nvPr/>
        </p:nvSpPr>
        <p:spPr>
          <a:xfrm>
            <a:off x="4672383" y="609600"/>
            <a:ext cx="2844059" cy="707886"/>
          </a:xfrm>
          <a:prstGeom prst="rect">
            <a:avLst/>
          </a:prstGeom>
          <a:noFill/>
          <a:ln w="3175">
            <a:noFill/>
          </a:ln>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4000" b="1" dirty="0" smtClean="0">
                <a:ln/>
                <a:solidFill>
                  <a:schemeClr val="accent4"/>
                </a:solidFill>
                <a:effectLst/>
              </a:rPr>
              <a:t>Collect</a:t>
            </a:r>
            <a:endParaRPr lang="en-US" sz="4000" b="1" dirty="0">
              <a:ln/>
              <a:solidFill>
                <a:schemeClr val="accent4"/>
              </a:solidFill>
              <a:effectLst/>
            </a:endParaRPr>
          </a:p>
        </p:txBody>
      </p:sp>
      <p:sp>
        <p:nvSpPr>
          <p:cNvPr id="20" name="TextBox 19"/>
          <p:cNvSpPr txBox="1"/>
          <p:nvPr/>
        </p:nvSpPr>
        <p:spPr>
          <a:xfrm>
            <a:off x="1625177" y="4685340"/>
            <a:ext cx="9243192"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They are collecting waste  material  from the burn house.</a:t>
            </a:r>
            <a:endParaRPr lang="en-US" sz="2800" b="1" dirty="0"/>
          </a:p>
        </p:txBody>
      </p:sp>
      <p:sp>
        <p:nvSpPr>
          <p:cNvPr id="8" name="Rectangle 7"/>
          <p:cNvSpPr/>
          <p:nvPr/>
        </p:nvSpPr>
        <p:spPr>
          <a:xfrm>
            <a:off x="0" y="0"/>
            <a:ext cx="12188825"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11015" y="388419"/>
            <a:ext cx="2183831"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3675</TotalTime>
  <Words>1353</Words>
  <Application>Microsoft Office PowerPoint</Application>
  <PresentationFormat>Custom</PresentationFormat>
  <Paragraphs>172</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Hirendra sir</dc:creator>
  <cp:lastModifiedBy>Hirendra Debnath</cp:lastModifiedBy>
  <cp:revision>432</cp:revision>
  <dcterms:created xsi:type="dcterms:W3CDTF">2006-08-16T00:00:00Z</dcterms:created>
  <dcterms:modified xsi:type="dcterms:W3CDTF">2021-07-09T05:38:08Z</dcterms:modified>
</cp:coreProperties>
</file>