
<file path=[Content_Types].xml><?xml version="1.0" encoding="utf-8"?>
<Types xmlns="http://schemas.openxmlformats.org/package/2006/content-types">
  <Default Extension="png" ContentType="image/png"/>
  <Default Extension="jfif" ContentType="image/jpe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309" r:id="rId4"/>
    <p:sldId id="305" r:id="rId5"/>
    <p:sldId id="306" r:id="rId6"/>
    <p:sldId id="307" r:id="rId7"/>
    <p:sldId id="319" r:id="rId8"/>
    <p:sldId id="320" r:id="rId9"/>
    <p:sldId id="323" r:id="rId10"/>
    <p:sldId id="321" r:id="rId11"/>
    <p:sldId id="325" r:id="rId12"/>
    <p:sldId id="322" r:id="rId13"/>
    <p:sldId id="324" r:id="rId14"/>
    <p:sldId id="326" r:id="rId15"/>
    <p:sldId id="31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6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B827-77CB-4D41-B15F-E5B5EA3433E3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AD82-878F-47E6-A493-6FBCDC755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5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B827-77CB-4D41-B15F-E5B5EA3433E3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AD82-878F-47E6-A493-6FBCDC755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B827-77CB-4D41-B15F-E5B5EA3433E3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AD82-878F-47E6-A493-6FBCDC755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30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4597" y="173865"/>
              <a:ext cx="11831392" cy="6497392"/>
            </a:xfrm>
            <a:prstGeom prst="rect">
              <a:avLst/>
            </a:prstGeom>
            <a:noFill/>
            <a:ln w="76200">
              <a:solidFill>
                <a:srgbClr val="33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5859" y="90152"/>
              <a:ext cx="12020282" cy="6671257"/>
            </a:xfrm>
            <a:prstGeom prst="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 userDrawn="1"/>
        </p:nvGrpSpPr>
        <p:grpSpPr>
          <a:xfrm>
            <a:off x="223235" y="5743977"/>
            <a:ext cx="11766998" cy="884834"/>
            <a:chOff x="134470" y="2374526"/>
            <a:chExt cx="11164901" cy="14097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4470" y="2374526"/>
              <a:ext cx="6185647" cy="14097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13724" y="2374526"/>
              <a:ext cx="6185647" cy="1409700"/>
            </a:xfrm>
            <a:prstGeom prst="rect">
              <a:avLst/>
            </a:prstGeom>
          </p:spPr>
        </p:pic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64304">
            <a:off x="129288" y="142294"/>
            <a:ext cx="721353" cy="663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05941">
            <a:off x="11310830" y="171653"/>
            <a:ext cx="788047" cy="63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28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B827-77CB-4D41-B15F-E5B5EA3433E3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AD82-878F-47E6-A493-6FBCDC755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3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B827-77CB-4D41-B15F-E5B5EA3433E3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AD82-878F-47E6-A493-6FBCDC755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B827-77CB-4D41-B15F-E5B5EA3433E3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AD82-878F-47E6-A493-6FBCDC755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79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B827-77CB-4D41-B15F-E5B5EA3433E3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AD82-878F-47E6-A493-6FBCDC755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3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B827-77CB-4D41-B15F-E5B5EA3433E3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AD82-878F-47E6-A493-6FBCDC755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83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B827-77CB-4D41-B15F-E5B5EA3433E3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AD82-878F-47E6-A493-6FBCDC755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B827-77CB-4D41-B15F-E5B5EA3433E3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AD82-878F-47E6-A493-6FBCDC755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B827-77CB-4D41-B15F-E5B5EA3433E3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AD82-878F-47E6-A493-6FBCDC755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5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5B827-77CB-4D41-B15F-E5B5EA3433E3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4AD82-878F-47E6-A493-6FBCDC755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4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20.jp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image" Target="../media/image31.jp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image" Target="../media/image34.jp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200701" y="272956"/>
            <a:ext cx="7772400" cy="15763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numCol="1">
            <a:prstTxWarp prst="textChevron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88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স্বাগতম</a:t>
            </a:r>
            <a:endParaRPr lang="en-US" sz="8800" dirty="0">
              <a:solidFill>
                <a:srgbClr val="00B05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372" y="2287705"/>
            <a:ext cx="4947313" cy="345800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84" y="2287705"/>
            <a:ext cx="4899546" cy="34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42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6538" y="477672"/>
            <a:ext cx="9539785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           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একক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endParaRPr lang="en-US" sz="4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370" y="5275104"/>
            <a:ext cx="11464119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সমস্যা: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 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এর গ.সা.গু নি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র্ণয়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999492"/>
              </p:ext>
            </p:extLst>
          </p:nvPr>
        </p:nvGraphicFramePr>
        <p:xfrm>
          <a:off x="1781025" y="5327918"/>
          <a:ext cx="2667284" cy="716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0" name="Equation" r:id="rId3" imgW="876240" imgH="228600" progId="Equation.3">
                  <p:embed/>
                </p:oleObj>
              </mc:Choice>
              <mc:Fallback>
                <p:oleObj name="Equation" r:id="rId3" imgW="8762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1025" y="5327918"/>
                        <a:ext cx="2667284" cy="7166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996339"/>
              </p:ext>
            </p:extLst>
          </p:nvPr>
        </p:nvGraphicFramePr>
        <p:xfrm>
          <a:off x="5417294" y="5362451"/>
          <a:ext cx="1947084" cy="594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1" name="Equation" r:id="rId5" imgW="685800" imgH="203040" progId="Equation.3">
                  <p:embed/>
                </p:oleObj>
              </mc:Choice>
              <mc:Fallback>
                <p:oleObj name="Equation" r:id="rId5" imgW="685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7294" y="5362451"/>
                        <a:ext cx="1947084" cy="594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61"/>
          <a:stretch/>
        </p:blipFill>
        <p:spPr>
          <a:xfrm>
            <a:off x="3227513" y="1767303"/>
            <a:ext cx="5050027" cy="292605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90349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46" y="791570"/>
            <a:ext cx="11491415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সমস্যা:</a:t>
            </a:r>
            <a:r>
              <a:rPr lang="en-US" sz="3200" dirty="0" smtClean="0"/>
              <a:t> </a:t>
            </a:r>
            <a:r>
              <a:rPr lang="bn-BD" sz="3200" dirty="0" smtClean="0"/>
              <a:t>                    </a:t>
            </a:r>
            <a:r>
              <a:rPr lang="en-US" sz="3200" dirty="0" smtClean="0"/>
              <a:t>          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bn-BD" sz="3200" dirty="0" smtClean="0"/>
              <a:t>     </a:t>
            </a:r>
            <a:r>
              <a:rPr lang="en-US" sz="3200" dirty="0" smtClean="0"/>
              <a:t>            </a:t>
            </a:r>
            <a:r>
              <a:rPr lang="bn-BD" sz="3200" dirty="0" smtClean="0"/>
              <a:t>এর </a:t>
            </a:r>
            <a:r>
              <a:rPr lang="en-US" sz="3200" dirty="0" smtClean="0"/>
              <a:t>ল</a:t>
            </a:r>
            <a:r>
              <a:rPr lang="bn-BD" sz="3200" dirty="0" smtClean="0"/>
              <a:t>.সা.গু নি</a:t>
            </a:r>
            <a:r>
              <a:rPr lang="en-US" sz="3200" dirty="0" err="1" smtClean="0"/>
              <a:t>র্ণয়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r>
              <a:rPr lang="en-US" sz="3200" dirty="0" smtClean="0"/>
              <a:t>।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191285"/>
              </p:ext>
            </p:extLst>
          </p:nvPr>
        </p:nvGraphicFramePr>
        <p:xfrm>
          <a:off x="1735825" y="704787"/>
          <a:ext cx="3163722" cy="758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68" name="Equation" r:id="rId3" imgW="1104840" imgH="228600" progId="Equation.3">
                  <p:embed/>
                </p:oleObj>
              </mc:Choice>
              <mc:Fallback>
                <p:oleObj name="Equation" r:id="rId3" imgW="11048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5825" y="704787"/>
                        <a:ext cx="3163722" cy="7583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877214"/>
              </p:ext>
            </p:extLst>
          </p:nvPr>
        </p:nvGraphicFramePr>
        <p:xfrm>
          <a:off x="5895832" y="618006"/>
          <a:ext cx="1237729" cy="758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69" name="Equation" r:id="rId5" imgW="393480" imgH="203040" progId="Equation.3">
                  <p:embed/>
                </p:oleObj>
              </mc:Choice>
              <mc:Fallback>
                <p:oleObj name="Equation" r:id="rId5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95832" y="618006"/>
                        <a:ext cx="1237729" cy="7583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7545" y="1815152"/>
            <a:ext cx="11491415" cy="42780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সমাধান: </a:t>
            </a:r>
            <a:r>
              <a:rPr lang="bn-BD" sz="3200" dirty="0" smtClean="0"/>
              <a:t>প্রথম রাশি </a:t>
            </a:r>
            <a:r>
              <a:rPr lang="bn-BD" sz="4000" dirty="0" smtClean="0"/>
              <a:t>= </a:t>
            </a:r>
          </a:p>
          <a:p>
            <a:r>
              <a:rPr lang="bn-BD" sz="4000" dirty="0"/>
              <a:t> </a:t>
            </a:r>
            <a:r>
              <a:rPr lang="bn-BD" sz="4000" dirty="0" smtClean="0"/>
              <a:t>                          =</a:t>
            </a:r>
          </a:p>
          <a:p>
            <a:r>
              <a:rPr lang="bn-BD" sz="3200" dirty="0" smtClean="0"/>
              <a:t>                দ্বিতীয় রাশি =</a:t>
            </a:r>
          </a:p>
          <a:p>
            <a:r>
              <a:rPr lang="bn-BD" sz="3200" dirty="0"/>
              <a:t> </a:t>
            </a:r>
            <a:r>
              <a:rPr lang="bn-BD" sz="3200" dirty="0" smtClean="0"/>
              <a:t>                                 =</a:t>
            </a:r>
            <a:r>
              <a:rPr lang="en-US" sz="3200" dirty="0" smtClean="0"/>
              <a:t>  </a:t>
            </a:r>
            <a:endParaRPr lang="bn-BD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                     =  (x+2)(x+2)</a:t>
            </a:r>
            <a:r>
              <a:rPr lang="bn-BD" sz="3200" dirty="0" smtClean="0"/>
              <a:t>                </a:t>
            </a:r>
            <a:endParaRPr lang="en-US" sz="3200" dirty="0" smtClean="0"/>
          </a:p>
          <a:p>
            <a:r>
              <a:rPr lang="en-US" sz="3200" dirty="0" smtClean="0"/>
              <a:t>                   </a:t>
            </a:r>
            <a:r>
              <a:rPr lang="bn-BD" sz="3200" dirty="0" smtClean="0"/>
              <a:t>তৃতীয় রাশি  =   </a:t>
            </a:r>
          </a:p>
          <a:p>
            <a:r>
              <a:rPr lang="bn-BD" sz="3200" dirty="0"/>
              <a:t> </a:t>
            </a:r>
            <a:r>
              <a:rPr lang="bn-BD" sz="3200" dirty="0" smtClean="0"/>
              <a:t>                                 =  </a:t>
            </a:r>
          </a:p>
          <a:p>
            <a:r>
              <a:rPr lang="bn-BD" sz="3200" dirty="0"/>
              <a:t> </a:t>
            </a:r>
            <a:r>
              <a:rPr lang="en-US" sz="3200" dirty="0" err="1" smtClean="0"/>
              <a:t>অতএব</a:t>
            </a:r>
            <a:r>
              <a:rPr lang="en-US" sz="3200" dirty="0" smtClean="0"/>
              <a:t>  </a:t>
            </a:r>
            <a:r>
              <a:rPr lang="en-US" sz="3200" dirty="0"/>
              <a:t>ল</a:t>
            </a:r>
            <a:r>
              <a:rPr lang="bn-BD" sz="3200" dirty="0" smtClean="0"/>
              <a:t>.সা.গু.= </a:t>
            </a:r>
            <a:r>
              <a:rPr lang="en-US" sz="3200" dirty="0" smtClean="0"/>
              <a:t>(x+2)(x+2)</a:t>
            </a:r>
            <a:r>
              <a:rPr lang="bn-BD" sz="3200" dirty="0" smtClean="0"/>
              <a:t>(x - 2)</a:t>
            </a:r>
            <a:r>
              <a:rPr lang="en-US" sz="3200" dirty="0" smtClean="0"/>
              <a:t>                             </a:t>
            </a:r>
            <a:endParaRPr lang="bn-BD" sz="32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165643"/>
              </p:ext>
            </p:extLst>
          </p:nvPr>
        </p:nvGraphicFramePr>
        <p:xfrm>
          <a:off x="4632322" y="1721457"/>
          <a:ext cx="1440930" cy="676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70" name="Equation" r:id="rId7" imgW="406080" imgH="203040" progId="Equation.3">
                  <p:embed/>
                </p:oleObj>
              </mc:Choice>
              <mc:Fallback>
                <p:oleObj name="Equation" r:id="rId7" imgW="406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32322" y="1721457"/>
                        <a:ext cx="1440930" cy="6766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620376"/>
              </p:ext>
            </p:extLst>
          </p:nvPr>
        </p:nvGraphicFramePr>
        <p:xfrm>
          <a:off x="4632322" y="2398088"/>
          <a:ext cx="2235366" cy="725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71" name="Equation" r:id="rId9" imgW="838080" imgH="203040" progId="Equation.3">
                  <p:embed/>
                </p:oleObj>
              </mc:Choice>
              <mc:Fallback>
                <p:oleObj name="Equation" r:id="rId9" imgW="838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32322" y="2398088"/>
                        <a:ext cx="2235366" cy="7254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473342"/>
              </p:ext>
            </p:extLst>
          </p:nvPr>
        </p:nvGraphicFramePr>
        <p:xfrm>
          <a:off x="4507668" y="2846144"/>
          <a:ext cx="2360020" cy="716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72" name="Equation" r:id="rId11" imgW="698400" imgH="203040" progId="Equation.3">
                  <p:embed/>
                </p:oleObj>
              </mc:Choice>
              <mc:Fallback>
                <p:oleObj name="Equation" r:id="rId11" imgW="6984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07668" y="2846144"/>
                        <a:ext cx="2360020" cy="7161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390097"/>
              </p:ext>
            </p:extLst>
          </p:nvPr>
        </p:nvGraphicFramePr>
        <p:xfrm>
          <a:off x="4507668" y="3355514"/>
          <a:ext cx="2849515" cy="67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73" name="Equation" r:id="rId13" imgW="990360" imgH="203040" progId="Equation.3">
                  <p:embed/>
                </p:oleObj>
              </mc:Choice>
              <mc:Fallback>
                <p:oleObj name="Equation" r:id="rId13" imgW="9903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507668" y="3355514"/>
                        <a:ext cx="2849515" cy="67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747439"/>
              </p:ext>
            </p:extLst>
          </p:nvPr>
        </p:nvGraphicFramePr>
        <p:xfrm>
          <a:off x="4553801" y="4404656"/>
          <a:ext cx="1342031" cy="689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74" name="Equation" r:id="rId15" imgW="393480" imgH="203040" progId="Equation.3">
                  <p:embed/>
                </p:oleObj>
              </mc:Choice>
              <mc:Fallback>
                <p:oleObj name="Equation" r:id="rId15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553801" y="4404656"/>
                        <a:ext cx="1342031" cy="689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6232"/>
              </p:ext>
            </p:extLst>
          </p:nvPr>
        </p:nvGraphicFramePr>
        <p:xfrm>
          <a:off x="4504672" y="4925610"/>
          <a:ext cx="2782320" cy="647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75" name="Equation" r:id="rId17" imgW="1193760" imgH="228600" progId="Equation.3">
                  <p:embed/>
                </p:oleObj>
              </mc:Choice>
              <mc:Fallback>
                <p:oleObj name="Equation" r:id="rId17" imgW="11937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504672" y="4925610"/>
                        <a:ext cx="2782320" cy="6477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5792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90" y="805218"/>
            <a:ext cx="11532358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                     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দলীয়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endParaRPr lang="en-US" sz="4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490" y="4872251"/>
            <a:ext cx="11532358" cy="12618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সমস্যা:</a:t>
            </a:r>
            <a:r>
              <a:rPr lang="en-US" sz="4400" dirty="0" smtClean="0"/>
              <a:t> </a:t>
            </a:r>
            <a:r>
              <a:rPr lang="bn-BD" sz="4400" dirty="0" smtClean="0"/>
              <a:t>                    </a:t>
            </a:r>
            <a:r>
              <a:rPr lang="en-US" sz="44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4400" dirty="0" smtClean="0"/>
              <a:t> </a:t>
            </a:r>
            <a:r>
              <a:rPr lang="bn-BD" sz="4400" dirty="0" smtClean="0"/>
              <a:t>     </a:t>
            </a:r>
            <a:r>
              <a:rPr lang="en-US" sz="4400" dirty="0" smtClean="0"/>
              <a:t>            </a:t>
            </a:r>
            <a:r>
              <a:rPr lang="bn-BD" sz="3200" dirty="0" smtClean="0"/>
              <a:t>এর </a:t>
            </a:r>
            <a:r>
              <a:rPr lang="en-US" sz="3200" dirty="0" smtClean="0"/>
              <a:t>ল</a:t>
            </a:r>
            <a:r>
              <a:rPr lang="bn-BD" sz="3200" dirty="0" smtClean="0"/>
              <a:t>.সা.গু নি</a:t>
            </a:r>
            <a:r>
              <a:rPr lang="en-US" sz="3200" dirty="0" err="1" smtClean="0"/>
              <a:t>র্ণয়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r>
              <a:rPr lang="en-US" sz="3200" dirty="0" smtClean="0"/>
              <a:t>।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912004"/>
              </p:ext>
            </p:extLst>
          </p:nvPr>
        </p:nvGraphicFramePr>
        <p:xfrm>
          <a:off x="2300785" y="4981433"/>
          <a:ext cx="2967252" cy="67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9" name="Equation" r:id="rId3" imgW="1066680" imgH="228600" progId="Equation.3">
                  <p:embed/>
                </p:oleObj>
              </mc:Choice>
              <mc:Fallback>
                <p:oleObj name="Equation" r:id="rId3" imgW="1066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0785" y="4981433"/>
                        <a:ext cx="2967252" cy="672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508546"/>
              </p:ext>
            </p:extLst>
          </p:nvPr>
        </p:nvGraphicFramePr>
        <p:xfrm>
          <a:off x="6344407" y="4872251"/>
          <a:ext cx="2240035" cy="693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0" name="Equation" r:id="rId5" imgW="622080" imgH="203040" progId="Equation.3">
                  <p:embed/>
                </p:oleObj>
              </mc:Choice>
              <mc:Fallback>
                <p:oleObj name="Equation" r:id="rId5" imgW="622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44407" y="4872251"/>
                        <a:ext cx="2240035" cy="6935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732" y="1910889"/>
            <a:ext cx="4813345" cy="277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810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90" y="832513"/>
            <a:ext cx="11518710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                         </a:t>
            </a:r>
            <a:r>
              <a:rPr lang="en-US" sz="5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মূল্যায়ন</a:t>
            </a:r>
            <a:endParaRPr lang="en-US" sz="5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490" y="2427591"/>
            <a:ext cx="1151871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 smtClean="0"/>
              <a:t>গ.সা.গু</a:t>
            </a:r>
            <a:r>
              <a:rPr lang="en-US" sz="3600" dirty="0" smtClean="0"/>
              <a:t>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bn-BD" sz="3600" dirty="0" smtClean="0"/>
              <a:t>পূর্ণরূপ বল?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68490" y="3745670"/>
            <a:ext cx="1151871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smtClean="0"/>
              <a:t> </a:t>
            </a:r>
            <a:r>
              <a:rPr lang="en-US" sz="3600" dirty="0" err="1" smtClean="0"/>
              <a:t>ল.সা.গু</a:t>
            </a:r>
            <a:r>
              <a:rPr lang="en-US" sz="3600" dirty="0" smtClean="0"/>
              <a:t>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bn-BD" sz="3600" dirty="0" smtClean="0"/>
              <a:t>পূর্ণরূপ বল?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68490" y="4774567"/>
            <a:ext cx="1151871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 smtClean="0"/>
              <a:t>abc</a:t>
            </a:r>
            <a:r>
              <a:rPr lang="en-US" sz="4000" dirty="0" smtClean="0"/>
              <a:t>, </a:t>
            </a:r>
            <a:r>
              <a:rPr lang="en-US" sz="4000" dirty="0" err="1" smtClean="0"/>
              <a:t>bc</a:t>
            </a:r>
            <a:r>
              <a:rPr lang="en-US" sz="4000" dirty="0" smtClean="0"/>
              <a:t>, </a:t>
            </a:r>
            <a:r>
              <a:rPr lang="en-US" sz="4000" dirty="0" err="1" smtClean="0"/>
              <a:t>ca</a:t>
            </a:r>
            <a:r>
              <a:rPr lang="en-US" sz="4000" dirty="0" smtClean="0"/>
              <a:t> </a:t>
            </a:r>
            <a:r>
              <a:rPr lang="en-US" sz="4000" dirty="0" err="1" smtClean="0"/>
              <a:t>এর</a:t>
            </a:r>
            <a:r>
              <a:rPr lang="en-US" sz="4000" dirty="0" smtClean="0"/>
              <a:t> </a:t>
            </a:r>
            <a:r>
              <a:rPr lang="en-US" sz="4000" dirty="0" err="1" smtClean="0"/>
              <a:t>গ.সা.গু</a:t>
            </a:r>
            <a:r>
              <a:rPr lang="en-US" sz="4000" dirty="0" smtClean="0"/>
              <a:t>. </a:t>
            </a:r>
            <a:r>
              <a:rPr lang="en-US" sz="4000" dirty="0" err="1" smtClean="0"/>
              <a:t>কত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40123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137" y="791569"/>
            <a:ext cx="11313994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বাড়ির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endParaRPr lang="en-US" sz="4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137" y="5259866"/>
            <a:ext cx="11313994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সমস্যা: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    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এর 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.সা.গু নি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র্ণয়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515722"/>
              </p:ext>
            </p:extLst>
          </p:nvPr>
        </p:nvGraphicFramePr>
        <p:xfrm>
          <a:off x="1460311" y="5238354"/>
          <a:ext cx="3029803" cy="627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8" name="Equation" r:id="rId3" imgW="1079280" imgH="228600" progId="Equation.3">
                  <p:embed/>
                </p:oleObj>
              </mc:Choice>
              <mc:Fallback>
                <p:oleObj name="Equation" r:id="rId3" imgW="1079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0311" y="5238354"/>
                        <a:ext cx="3029803" cy="6277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896896"/>
              </p:ext>
            </p:extLst>
          </p:nvPr>
        </p:nvGraphicFramePr>
        <p:xfrm>
          <a:off x="5363949" y="5238354"/>
          <a:ext cx="1350370" cy="580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9" name="Equation" r:id="rId5" imgW="507960" imgH="228600" progId="Equation.3">
                  <p:embed/>
                </p:oleObj>
              </mc:Choice>
              <mc:Fallback>
                <p:oleObj name="Equation" r:id="rId5" imgW="5079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63949" y="5238354"/>
                        <a:ext cx="1350370" cy="5801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953" y="2019869"/>
            <a:ext cx="4080681" cy="282508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62854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10436" y="286603"/>
            <a:ext cx="8585356" cy="157631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numCol="1">
            <a:prstTxWarp prst="textChevron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 err="1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ধন্যবাদ</a:t>
            </a:r>
            <a:endParaRPr lang="en-US" sz="8800" dirty="0">
              <a:solidFill>
                <a:srgbClr val="FF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270" y="2412028"/>
            <a:ext cx="6237026" cy="347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7857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xmlns="" id="{A6F1E15F-5DE5-49A6-8072-4CCF652C8778}"/>
              </a:ext>
            </a:extLst>
          </p:cNvPr>
          <p:cNvSpPr txBox="1"/>
          <p:nvPr/>
        </p:nvSpPr>
        <p:spPr>
          <a:xfrm>
            <a:off x="832513" y="234614"/>
            <a:ext cx="11040338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200" b="1" dirty="0" smtClean="0">
                <a:ln w="22225">
                  <a:solidFill>
                    <a:schemeClr val="accent2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SutonnyOMJ" panose="01010600010101010101" pitchFamily="2" charset="0"/>
                <a:cs typeface="SutonnyOMJ" panose="01010600010101010101" pitchFamily="2" charset="0"/>
              </a:rPr>
              <a:t>পরিচিতি 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7948" y="1434943"/>
            <a:ext cx="9134903" cy="21993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অনিরুদ্ধ</a:t>
            </a:r>
            <a:r>
              <a:rPr lang="en-US" sz="280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বৈরাগী</a:t>
            </a:r>
            <a:endParaRPr lang="en-US" sz="280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2800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সহকারী</a:t>
            </a:r>
            <a:r>
              <a:rPr lang="en-US" sz="280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শিক্ষক</a:t>
            </a:r>
            <a:r>
              <a:rPr lang="en-US" sz="280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en-US" sz="2800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গণিত</a:t>
            </a:r>
            <a:r>
              <a:rPr lang="en-US" sz="280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)</a:t>
            </a:r>
          </a:p>
          <a:p>
            <a:r>
              <a:rPr lang="en-US" sz="2800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মহেশ্বর</a:t>
            </a:r>
            <a:r>
              <a:rPr lang="en-US" sz="280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পাশা</a:t>
            </a:r>
            <a:r>
              <a:rPr lang="en-US" sz="280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মাধ্যমিক</a:t>
            </a:r>
            <a:r>
              <a:rPr lang="en-US" sz="280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বিদ্যালয়</a:t>
            </a:r>
            <a:endParaRPr lang="en-US" sz="280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2800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কুয়েট</a:t>
            </a:r>
            <a:r>
              <a:rPr lang="en-US" sz="280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800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দৌলতপুর</a:t>
            </a:r>
            <a:r>
              <a:rPr lang="en-US" sz="280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800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খুলনা</a:t>
            </a:r>
            <a:r>
              <a:rPr lang="en-US" sz="280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280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37949" y="3790876"/>
            <a:ext cx="9134902" cy="24597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বিষয়ঃ</a:t>
            </a:r>
            <a:r>
              <a:rPr lang="bn-BD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bn-IN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----  </a:t>
            </a:r>
            <a:r>
              <a:rPr lang="bn-BD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IN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 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গণিত</a:t>
            </a:r>
            <a:r>
              <a:rPr lang="bn-IN" sz="2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28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bn-BD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শ্রেণিঃ   </a:t>
            </a:r>
            <a:r>
              <a:rPr lang="bn-IN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----   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 ৮ম</a:t>
            </a:r>
          </a:p>
          <a:p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অধ্যায়ঃ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. . . .     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৪</a:t>
            </a:r>
            <a:endParaRPr lang="en-US" sz="2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অনুশীলনীঃ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.. .    ৪.৪</a:t>
            </a:r>
          </a:p>
          <a:p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সময়ঃ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. . . .      ৫০       </a:t>
            </a:r>
            <a:endParaRPr lang="bn-IN" sz="280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11" name="Picture 10" descr="Bairag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624" y="1568472"/>
            <a:ext cx="1981200" cy="20658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67" y="3767823"/>
            <a:ext cx="2280314" cy="248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02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6728" y="818865"/>
            <a:ext cx="11368585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শিক্ষা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র্থী বন্ধুরা তোমরা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নিচের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বিষয়গুলো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লক্ষ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্য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কর-</a:t>
            </a:r>
            <a:endParaRPr lang="en-US" sz="40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6727" y="1821164"/>
            <a:ext cx="1136858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8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গুণনীয়কগুলো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1,2,4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6726" y="2708992"/>
            <a:ext cx="1136858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12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গুণনীয়কগুলো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1,2,3,4,6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12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6726" y="3765150"/>
            <a:ext cx="1136858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8 ও 12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সাধারণ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গুণনীয়কগুলো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1,2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4 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6726" y="4821308"/>
            <a:ext cx="11368584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সংখ্যাদ্বয়ের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সাধারণ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গুণনীয়কগুলোর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মধ্যে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সবচেয়ে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বড়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গুণনীয়ককে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আমরা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কি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বলবো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69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3801" y="260061"/>
            <a:ext cx="10693023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শিক্ষা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র্থী বন্ধুরা তোমরা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নিচের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বিষয়গুলো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লক্ষ কর</a:t>
            </a:r>
            <a:r>
              <a:rPr lang="bn-BD" sz="4000" dirty="0" smtClean="0"/>
              <a:t>-</a:t>
            </a:r>
            <a:endParaRPr lang="en-US" sz="4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13897" y="1220450"/>
            <a:ext cx="1161424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2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গুণিতকগুলো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: 2,4,6,8.10,12,14,16,18,20,22,24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ইত্যাদি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897" y="2189946"/>
            <a:ext cx="1161424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4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গুণিতকগুলো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: 4,8,12,16,20,24,28,32.36,40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ইত্যাদি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897" y="3140267"/>
            <a:ext cx="1161424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6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গুণিতকগুলো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: 6,12,18,24,30,36,42,48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ইত্যাদি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897" y="4067250"/>
            <a:ext cx="1161424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2, 4 ও 6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সাধারণ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গুণিতক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12, 24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ইত্যাদি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896" y="4994233"/>
            <a:ext cx="11614245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সংখ্যাত্রয়ের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সাধারণ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গুণিতকগুলোর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মধ্যে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সবচেয়ে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ছোট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গুণিতককে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আমরা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কি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বলবো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  <a:endParaRPr lang="en-US" sz="3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169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7106" y="677218"/>
            <a:ext cx="10508776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আজকের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পাঠ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4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651379" y="2456596"/>
            <a:ext cx="8652681" cy="212904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ল.সা.গু</a:t>
            </a:r>
            <a:r>
              <a:rPr lang="en-US" sz="4400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গ.সা.গু</a:t>
            </a:r>
            <a:endParaRPr lang="en-US" sz="4400" dirty="0">
              <a:solidFill>
                <a:schemeClr val="tx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2381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14400" y="341194"/>
            <a:ext cx="1035865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এই পাঠ শেষে শিক্ষার্থীরা-</a:t>
            </a:r>
            <a:endParaRPr lang="en-US" sz="4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546" y="1852895"/>
            <a:ext cx="1153235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গ.সা.গু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ল.সা.গু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ধারণা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ব্যাখ্যা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করতে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পারবে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bn-BD" sz="36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546" y="3328849"/>
            <a:ext cx="1153235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বীজগণিতীয়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রাশির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গ.সা.গু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.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নির্ণয়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করতে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পারবে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bn-BD" sz="36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546" y="4874247"/>
            <a:ext cx="1153235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বীজগণিতীয়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রাশির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600" dirty="0" err="1"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.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সা.গু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.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নির্ণয়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করতে</a:t>
            </a:r>
            <a:r>
              <a:rPr lang="en-US" sz="3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পারবে</a:t>
            </a:r>
            <a:r>
              <a:rPr lang="en-US" sz="3600" dirty="0" smtClean="0"/>
              <a:t>।</a:t>
            </a:r>
            <a:endParaRPr lang="bn-BD" sz="3600" dirty="0"/>
          </a:p>
        </p:txBody>
      </p:sp>
    </p:spTree>
    <p:extLst>
      <p:ext uri="{BB962C8B-B14F-4D97-AF65-F5344CB8AC3E}">
        <p14:creationId xmlns:p14="http://schemas.microsoft.com/office/powerpoint/2010/main" val="2477298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588" y="928047"/>
            <a:ext cx="11436824" cy="16927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সাধারণ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গুণনীয়ক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: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যে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রাশি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দুই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বা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ততোধিক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রাশির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প্রত্যেকটির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গুণনীয়ক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একে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উক্ত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রাশিগুলোর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সাধারণ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গুণনীয়ক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বলা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যেমন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xy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zx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3x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রাশিগুলোর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সাধারণ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গুণনীয়ক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হলো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x.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7588" y="3228811"/>
            <a:ext cx="11436824" cy="218521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গরিষ্ঠ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সাধারণ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গুণনীয়ক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(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গ.সা.গু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):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দুই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বা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ততোধিক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রাশির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ভিতর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যতগুলো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মৌলিক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সাধারণ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গুণনীয়ক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আছে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,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এদের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সকলের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গুণফলকে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ঐ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রাশিদ্ব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রাশগুলোর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গরিষ্ঠ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সাধারণ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গুণনীয়ক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বা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সংক্ষেপে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গ.সা.গু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বলা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যেমন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                                                  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এর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গ.সা.গু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. (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x+y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).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844261"/>
              </p:ext>
            </p:extLst>
          </p:nvPr>
        </p:nvGraphicFramePr>
        <p:xfrm>
          <a:off x="6236647" y="4203511"/>
          <a:ext cx="4463199" cy="654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7" name="Equation" r:id="rId3" imgW="1574640" imgH="228600" progId="Equation.3">
                  <p:embed/>
                </p:oleObj>
              </mc:Choice>
              <mc:Fallback>
                <p:oleObj name="Equation" r:id="rId3" imgW="1574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36647" y="4203511"/>
                        <a:ext cx="4463199" cy="6545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9764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6057" y="1081406"/>
            <a:ext cx="11397023" cy="20005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সাধারণ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গুণিতক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: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কোনো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একটি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রাশি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অপর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দুই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বা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ততোধিক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রাশি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দ্বারা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নিঃশেষে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বিভাজ্য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হলে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ভাজ্যকে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ভাজকদ্বয়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বা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ভাজকগুলোর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সাধারণ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গুণনীয়ক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যেমন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             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রাশিটি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a, b, c,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ab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bc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ca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রাশিগুলোর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প্রত্যেকটি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দ্বারা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বিভাজ্য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সুতরাং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              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রাশিটি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a, b, c,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ab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bc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ca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রাশিগুলোর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সাধারণ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গুণিতক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                               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6057" y="4095090"/>
            <a:ext cx="11397024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লঘিষ্ঠ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সাধারণ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গুণিতক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(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ল.সা.গু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):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দুই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বা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ততোধিক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রাশির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সম্ভাব্য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সকল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উৎপাদকের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সর্বোচ্চ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ঘাতের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গুণফলে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রাশিগুলোর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লঘিষ্ঠ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সাধারণ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গুণিতক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বা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সংক্ষেপে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ল.সা.গু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বলা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যেমন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            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রাশিটি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   ও         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রাশি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তিনটির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ল.সা.গু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.।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31623"/>
              </p:ext>
            </p:extLst>
          </p:nvPr>
        </p:nvGraphicFramePr>
        <p:xfrm>
          <a:off x="7799504" y="1518020"/>
          <a:ext cx="1000267" cy="563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0" name="Equation" r:id="rId3" imgW="380880" imgH="203040" progId="Equation.3">
                  <p:embed/>
                </p:oleObj>
              </mc:Choice>
              <mc:Fallback>
                <p:oleObj name="Equation" r:id="rId3" imgW="380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99504" y="1518020"/>
                        <a:ext cx="1000267" cy="563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073419"/>
              </p:ext>
            </p:extLst>
          </p:nvPr>
        </p:nvGraphicFramePr>
        <p:xfrm>
          <a:off x="6479555" y="2081680"/>
          <a:ext cx="1164041" cy="547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1" name="Equation" r:id="rId5" imgW="380880" imgH="203040" progId="Equation.3">
                  <p:embed/>
                </p:oleObj>
              </mc:Choice>
              <mc:Fallback>
                <p:oleObj name="Equation" r:id="rId5" imgW="380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79555" y="2081680"/>
                        <a:ext cx="1164041" cy="5478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877839"/>
              </p:ext>
            </p:extLst>
          </p:nvPr>
        </p:nvGraphicFramePr>
        <p:xfrm>
          <a:off x="10856794" y="4571057"/>
          <a:ext cx="996286" cy="617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2" name="Equation" r:id="rId7" imgW="406080" imgH="228600" progId="Equation.3">
                  <p:embed/>
                </p:oleObj>
              </mc:Choice>
              <mc:Fallback>
                <p:oleObj name="Equation" r:id="rId7" imgW="406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856794" y="4571057"/>
                        <a:ext cx="996286" cy="6177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243257"/>
              </p:ext>
            </p:extLst>
          </p:nvPr>
        </p:nvGraphicFramePr>
        <p:xfrm>
          <a:off x="1368378" y="5049903"/>
          <a:ext cx="1538595" cy="5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3" name="Equation" r:id="rId9" imgW="583920" imgH="228600" progId="Equation.3">
                  <p:embed/>
                </p:oleObj>
              </mc:Choice>
              <mc:Fallback>
                <p:oleObj name="Equation" r:id="rId9" imgW="5839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68378" y="5049903"/>
                        <a:ext cx="1538595" cy="554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428792"/>
              </p:ext>
            </p:extLst>
          </p:nvPr>
        </p:nvGraphicFramePr>
        <p:xfrm>
          <a:off x="3316791" y="5159336"/>
          <a:ext cx="1005006" cy="505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4" name="Equation" r:id="rId11" imgW="253800" imgH="164880" progId="Equation.3">
                  <p:embed/>
                </p:oleObj>
              </mc:Choice>
              <mc:Fallback>
                <p:oleObj name="Equation" r:id="rId11" imgW="25380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16791" y="5159336"/>
                        <a:ext cx="1005006" cy="505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961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899" y="914400"/>
            <a:ext cx="11546005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সমস্যা: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        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এর গ.সা.গু নি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র্ণয়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207072"/>
              </p:ext>
            </p:extLst>
          </p:nvPr>
        </p:nvGraphicFramePr>
        <p:xfrm>
          <a:off x="1676020" y="939515"/>
          <a:ext cx="3628125" cy="719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9" name="Equation" r:id="rId3" imgW="1460160" imgH="228600" progId="Equation.3">
                  <p:embed/>
                </p:oleObj>
              </mc:Choice>
              <mc:Fallback>
                <p:oleObj name="Equation" r:id="rId3" imgW="1460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020" y="939515"/>
                        <a:ext cx="3628125" cy="7192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3899" y="1897039"/>
            <a:ext cx="11546005" cy="42780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সমাধান: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প্রথম রাশি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= </a:t>
            </a:r>
          </a:p>
          <a:p>
            <a:r>
              <a:rPr lang="bn-BD" sz="4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        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=</a:t>
            </a:r>
          </a:p>
          <a:p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দ্বিতীয় রাশি 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=</a:t>
            </a:r>
          </a:p>
          <a:p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              =</a:t>
            </a:r>
          </a:p>
          <a:p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তৃতীয় রাশি  =   xy - 2y</a:t>
            </a:r>
          </a:p>
          <a:p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                     =   y(x-2)</a:t>
            </a:r>
          </a:p>
          <a:p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অতএব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গ.সা.গু.= (x - 2).</a:t>
            </a:r>
          </a:p>
          <a:p>
            <a:endParaRPr lang="bn-BD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780017"/>
              </p:ext>
            </p:extLst>
          </p:nvPr>
        </p:nvGraphicFramePr>
        <p:xfrm>
          <a:off x="4333541" y="1959990"/>
          <a:ext cx="1649674" cy="55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0" name="Equation" r:id="rId5" imgW="533160" imgH="203040" progId="Equation.3">
                  <p:embed/>
                </p:oleObj>
              </mc:Choice>
              <mc:Fallback>
                <p:oleObj name="Equation" r:id="rId5" imgW="533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33541" y="1959990"/>
                        <a:ext cx="1649674" cy="55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233077"/>
              </p:ext>
            </p:extLst>
          </p:nvPr>
        </p:nvGraphicFramePr>
        <p:xfrm>
          <a:off x="4214788" y="3086171"/>
          <a:ext cx="1176740" cy="540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1" name="Equation" r:id="rId7" imgW="406080" imgH="203040" progId="Equation.3">
                  <p:embed/>
                </p:oleObj>
              </mc:Choice>
              <mc:Fallback>
                <p:oleObj name="Equation" r:id="rId7" imgW="406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14788" y="3086171"/>
                        <a:ext cx="1176740" cy="5401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12465"/>
              </p:ext>
            </p:extLst>
          </p:nvPr>
        </p:nvGraphicFramePr>
        <p:xfrm>
          <a:off x="4318376" y="2468963"/>
          <a:ext cx="1333879" cy="64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2" name="Equation" r:id="rId9" imgW="583920" imgH="228600" progId="Equation.3">
                  <p:embed/>
                </p:oleObj>
              </mc:Choice>
              <mc:Fallback>
                <p:oleObj name="Equation" r:id="rId9" imgW="5839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18376" y="2468963"/>
                        <a:ext cx="1333879" cy="648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738846"/>
              </p:ext>
            </p:extLst>
          </p:nvPr>
        </p:nvGraphicFramePr>
        <p:xfrm>
          <a:off x="4136219" y="3572350"/>
          <a:ext cx="1333879" cy="64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3" name="Equation" r:id="rId11" imgW="583920" imgH="228600" progId="Equation.3">
                  <p:embed/>
                </p:oleObj>
              </mc:Choice>
              <mc:Fallback>
                <p:oleObj name="Equation" r:id="rId11" imgW="5839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36219" y="3572350"/>
                        <a:ext cx="1333879" cy="648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9010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491</Words>
  <Application>Microsoft Office PowerPoint</Application>
  <PresentationFormat>Widescreen</PresentationFormat>
  <Paragraphs>60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SutonnyOMJ</vt:lpstr>
      <vt:lpstr>Vrinda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439</cp:revision>
  <dcterms:created xsi:type="dcterms:W3CDTF">2020-09-18T18:07:34Z</dcterms:created>
  <dcterms:modified xsi:type="dcterms:W3CDTF">2021-05-31T01:49:14Z</dcterms:modified>
</cp:coreProperties>
</file>