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8" r:id="rId2"/>
    <p:sldId id="279" r:id="rId3"/>
    <p:sldId id="280" r:id="rId4"/>
    <p:sldId id="281" r:id="rId5"/>
    <p:sldId id="308" r:id="rId6"/>
    <p:sldId id="300" r:id="rId7"/>
    <p:sldId id="260" r:id="rId8"/>
    <p:sldId id="310" r:id="rId9"/>
    <p:sldId id="306" r:id="rId10"/>
    <p:sldId id="311" r:id="rId11"/>
    <p:sldId id="261" r:id="rId12"/>
    <p:sldId id="313" r:id="rId13"/>
    <p:sldId id="312" r:id="rId14"/>
    <p:sldId id="292" r:id="rId15"/>
    <p:sldId id="293" r:id="rId16"/>
    <p:sldId id="298" r:id="rId17"/>
    <p:sldId id="29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6" autoAdjust="0"/>
  </p:normalViewPr>
  <p:slideViewPr>
    <p:cSldViewPr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DADB1-86F2-423E-9B59-A01B45FA5424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50BBD-48FE-47E6-9258-B8E47117E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50BBD-48FE-47E6-9258-B8E47117EC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bn-IN" sz="3600" baseline="0" dirty="0">
                <a:latin typeface="NikoshBAN" pitchFamily="2" charset="0"/>
                <a:cs typeface="NikoshBAN" pitchFamily="2" charset="0"/>
              </a:rPr>
              <a:t> স্ফূলিঙ্গ বা বিদ্যুৎ ঝলকানির মাধ্যমে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দুটি ধাতব পদার্থকে তীব্র উত্তাপের মাধ্যমে গলিয়ে পরস্পরের সাথে জোড়া লাগানোকে ওয়েল্ডিং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50BBD-48FE-47E6-9258-B8E47117EC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সঠিক</a:t>
            </a:r>
            <a:r>
              <a:rPr lang="en-US" baseline="0" dirty="0"/>
              <a:t> </a:t>
            </a:r>
            <a:r>
              <a:rPr lang="en-US" baseline="0" dirty="0" err="1"/>
              <a:t>উত্তরের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স্লাইড</a:t>
            </a:r>
            <a:r>
              <a:rPr lang="en-US" baseline="0" dirty="0"/>
              <a:t> </a:t>
            </a:r>
            <a:r>
              <a:rPr lang="en-US" baseline="0" dirty="0" err="1"/>
              <a:t>শো-তে</a:t>
            </a:r>
            <a:r>
              <a:rPr lang="en-US" baseline="0" dirty="0"/>
              <a:t> </a:t>
            </a:r>
            <a:r>
              <a:rPr lang="en-US" baseline="0" dirty="0" err="1"/>
              <a:t>গিয়ে</a:t>
            </a:r>
            <a:r>
              <a:rPr lang="en-US" baseline="0" dirty="0"/>
              <a:t> </a:t>
            </a:r>
            <a:r>
              <a:rPr lang="en-US" baseline="0" dirty="0" err="1"/>
              <a:t>অপশন</a:t>
            </a:r>
            <a:r>
              <a:rPr lang="en-US" baseline="0" dirty="0"/>
              <a:t> </a:t>
            </a:r>
            <a:r>
              <a:rPr lang="en-US" baseline="0" dirty="0" err="1"/>
              <a:t>গুলোতে</a:t>
            </a:r>
            <a:r>
              <a:rPr lang="en-US" baseline="0" dirty="0"/>
              <a:t> </a:t>
            </a:r>
            <a:r>
              <a:rPr lang="en-US" baseline="0" dirty="0" err="1"/>
              <a:t>ক্লিক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0" dirty="0">
                <a:effectLst/>
                <a:latin typeface="NikoshBAN" pitchFamily="2" charset="0"/>
                <a:cs typeface="NikoshBAN" pitchFamily="2" charset="0"/>
              </a:rPr>
              <a:t>দুটি ধাতব পদার্থকে তীব্র উত্তাপের মাধ্যমে গলিয়ে পরস্পরের সাথে জোড়া লাগানোকে ওয়েল্ডিং </a:t>
            </a:r>
            <a:r>
              <a:rPr lang="bn-IN" sz="1200" b="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স্থায়ী জ়োড়</a:t>
            </a:r>
            <a:r>
              <a:rPr lang="bn-IN" sz="1200" b="0" dirty="0">
                <a:effectLst/>
                <a:latin typeface="NikoshBAN" pitchFamily="2" charset="0"/>
                <a:cs typeface="NikoshBAN" pitchFamily="2" charset="0"/>
              </a:rPr>
              <a:t> বলে। </a:t>
            </a:r>
            <a:endParaRPr lang="en-US" sz="1200" b="0" dirty="0">
              <a:effectLst/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988513"/>
      </p:ext>
    </p:extLst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02545"/>
      </p:ext>
    </p:extLst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2335"/>
      </p:ext>
    </p:extLst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7595881"/>
      </p:ext>
    </p:extLst>
  </p:cSld>
  <p:clrMapOvr>
    <a:masterClrMapping/>
  </p:clrMapOvr>
  <p:transition spd="slow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59363"/>
      </p:ext>
    </p:extLst>
  </p:cSld>
  <p:clrMapOvr>
    <a:masterClrMapping/>
  </p:clrMapOvr>
  <p:transition spd="slow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5355554"/>
      </p:ext>
    </p:extLst>
  </p:cSld>
  <p:clrMapOvr>
    <a:masterClrMapping/>
  </p:clrMapOvr>
  <p:transition spd="slow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56432"/>
      </p:ext>
    </p:extLst>
  </p:cSld>
  <p:clrMapOvr>
    <a:masterClrMapping/>
  </p:clrMapOvr>
  <p:transition spd="slow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87764"/>
      </p:ext>
    </p:extLst>
  </p:cSld>
  <p:clrMapOvr>
    <a:masterClrMapping/>
  </p:clrMapOvr>
  <p:transition spd="slow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48704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45950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19689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73660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12684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93065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8009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27086"/>
      </p:ext>
    </p:extLst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73511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tx2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38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cover dir="l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hyperlink" Target="https://en.wikipedia.org/wiki/High-end_audio_cable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hdphoto" Target="../media/hdphoto6.wdp"/><Relationship Id="rId7" Type="http://schemas.openxmlformats.org/officeDocument/2006/relationships/image" Target="../media/image15.png"/><Relationship Id="rId12" Type="http://schemas.microsoft.com/office/2007/relationships/hdphoto" Target="../media/hdphoto9.wdp"/><Relationship Id="rId17" Type="http://schemas.microsoft.com/office/2007/relationships/hdphoto" Target="../media/hdphoto11.wdp"/><Relationship Id="rId2" Type="http://schemas.openxmlformats.org/officeDocument/2006/relationships/image" Target="../media/image1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Flux-cored_arc_welding" TargetMode="External"/><Relationship Id="rId11" Type="http://schemas.openxmlformats.org/officeDocument/2006/relationships/image" Target="../media/image16.png"/><Relationship Id="rId5" Type="http://schemas.microsoft.com/office/2007/relationships/hdphoto" Target="../media/hdphoto7.wdp"/><Relationship Id="rId15" Type="http://schemas.openxmlformats.org/officeDocument/2006/relationships/hyperlink" Target="https://en.wikipedia.org/wiki/High-end_audio_cables" TargetMode="External"/><Relationship Id="rId10" Type="http://schemas.microsoft.com/office/2007/relationships/hdphoto" Target="../media/hdphoto4.wdp"/><Relationship Id="rId19" Type="http://schemas.microsoft.com/office/2007/relationships/hdphoto" Target="../media/hdphoto12.wdp"/><Relationship Id="rId4" Type="http://schemas.openxmlformats.org/officeDocument/2006/relationships/image" Target="../media/image14.png"/><Relationship Id="rId9" Type="http://schemas.openxmlformats.org/officeDocument/2006/relationships/image" Target="../media/image11.png"/><Relationship Id="rId1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ublicdomainpictures.net/view-image.php?image=135249&amp;picture=nice-hous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Fillet_weld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1052052" y="1600200"/>
            <a:ext cx="10134601" cy="4572000"/>
          </a:xfrm>
          <a:prstGeom prst="snip2Same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  <a:p>
            <a:pPr algn="ctr"/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4267200" y="457201"/>
            <a:ext cx="3810000" cy="1414463"/>
          </a:xfrm>
          <a:prstGeom prst="downArrowCallou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endParaRPr lang="en-US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FEB72-92FA-4F60-9028-F7182C8FB2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639" l="1119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416" t="5112" r="20694" b="-61"/>
          <a:stretch/>
        </p:blipFill>
        <p:spPr>
          <a:xfrm>
            <a:off x="457200" y="2057400"/>
            <a:ext cx="2418736" cy="287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720B5-DA8D-4A35-98BB-71F81EF59E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99556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9723" b="15274"/>
          <a:stretch/>
        </p:blipFill>
        <p:spPr>
          <a:xfrm>
            <a:off x="3733800" y="2075445"/>
            <a:ext cx="3900872" cy="2707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87F84E-6448-4177-BCD3-6AA5831AB9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0" b="100000" l="0" r="99600">
                        <a14:foregroundMark x1="6400" y1="33400" x2="52200" y2="82200"/>
                        <a14:foregroundMark x1="10400" y1="17800" x2="55000" y2="62000"/>
                        <a14:foregroundMark x1="12800" y1="5200" x2="16000" y2="2200"/>
                        <a14:foregroundMark x1="16000" y1="2800" x2="62200" y2="39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828800"/>
            <a:ext cx="3022600" cy="3022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0229AF-33DF-479B-802E-B155B67C6CF0}"/>
              </a:ext>
            </a:extLst>
          </p:cNvPr>
          <p:cNvSpPr/>
          <p:nvPr/>
        </p:nvSpPr>
        <p:spPr>
          <a:xfrm>
            <a:off x="3257550" y="381000"/>
            <a:ext cx="56769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Wire, Rod &amp; Shaft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D40B99-522E-4184-8134-E45D73F7B762}"/>
              </a:ext>
            </a:extLst>
          </p:cNvPr>
          <p:cNvSpPr txBox="1"/>
          <p:nvPr/>
        </p:nvSpPr>
        <p:spPr>
          <a:xfrm>
            <a:off x="533400" y="5486400"/>
            <a:ext cx="2514600" cy="3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 : </a:t>
            </a:r>
            <a:r>
              <a:rPr lang="en-US" sz="1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&lt;6mm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DA6E7-3752-4FC1-9211-1ECD22A998E5}"/>
              </a:ext>
            </a:extLst>
          </p:cNvPr>
          <p:cNvSpPr txBox="1"/>
          <p:nvPr/>
        </p:nvSpPr>
        <p:spPr>
          <a:xfrm>
            <a:off x="4705350" y="5410200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 : </a:t>
            </a:r>
            <a:r>
              <a:rPr lang="en-US" sz="1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=6mm-25mm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ECBE58-4283-4684-BC8D-F8799E23E720}"/>
              </a:ext>
            </a:extLst>
          </p:cNvPr>
          <p:cNvSpPr txBox="1"/>
          <p:nvPr/>
        </p:nvSpPr>
        <p:spPr>
          <a:xfrm>
            <a:off x="9220200" y="5410200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Shaft : </a:t>
            </a:r>
            <a:r>
              <a:rPr lang="en-US" sz="1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25mm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12657"/>
      </p:ext>
    </p:extLst>
  </p:cSld>
  <p:clrMapOvr>
    <a:masterClrMapping/>
  </p:clrMapOvr>
  <p:transition spd="slow"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76200"/>
            <a:ext cx="4876800" cy="76200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all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5400" b="1" cap="all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র্ক </a:t>
            </a:r>
            <a:r>
              <a:rPr lang="bn-IN" sz="5400" b="1" cap="all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US" sz="5400" b="1" cap="all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মেশিন</a:t>
            </a:r>
            <a:endParaRPr lang="en-US" sz="5400" b="1" cap="all" dirty="0">
              <a:ln w="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etch.php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1786" r="96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14600"/>
            <a:ext cx="3434094" cy="303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3400" y="5638800"/>
            <a:ext cx="388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MIG </a:t>
            </a:r>
            <a:r>
              <a:rPr lang="bn-IN" sz="2800" b="1" cap="all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US" sz="2800" b="1" cap="all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0"/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791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ARC</a:t>
            </a:r>
            <a:r>
              <a:rPr lang="bn-BD" sz="2800" b="1" cap="all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all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US" sz="2800" b="1" cap="all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all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F10DF7-CE1A-47FF-8892-F27B92C22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04" b="97970" l="8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96200" y="2438400"/>
            <a:ext cx="4351523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6EA10E-C7B4-4EED-AD40-13312B7992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0" b="100000" l="0" r="99400">
                        <a14:foregroundMark x1="56000" y1="77800" x2="56000" y2="77800"/>
                        <a14:foregroundMark x1="56000" y1="79200" x2="78400" y2="70200"/>
                        <a14:foregroundMark x1="59200" y1="72800" x2="67600" y2="63400"/>
                        <a14:foregroundMark x1="68800" y1="72800" x2="75200" y2="64800"/>
                        <a14:foregroundMark x1="76000" y1="64000" x2="76000" y2="64000"/>
                        <a14:foregroundMark x1="71800" y1="59400" x2="71800" y2="59400"/>
                        <a14:foregroundMark x1="65000" y1="56600" x2="65000" y2="56600"/>
                        <a14:foregroundMark x1="75000" y1="60600" x2="75000" y2="6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5" y="2438400"/>
            <a:ext cx="3600450" cy="3600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038132-22E9-460B-828B-5278F2515B13}"/>
              </a:ext>
            </a:extLst>
          </p:cNvPr>
          <p:cNvSpPr txBox="1"/>
          <p:nvPr/>
        </p:nvSpPr>
        <p:spPr>
          <a:xfrm>
            <a:off x="3810000" y="5715000"/>
            <a:ext cx="388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TIG </a:t>
            </a:r>
            <a:r>
              <a:rPr lang="bn-IN" sz="2800" b="1" cap="all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US" sz="2800" b="1" cap="all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0"/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3D3824-A11D-41B3-910D-8007429E1E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9" b="99556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9723" b="15274"/>
          <a:stretch/>
        </p:blipFill>
        <p:spPr>
          <a:xfrm rot="312651">
            <a:off x="285129" y="1075020"/>
            <a:ext cx="1919672" cy="1332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4B091F-0B15-4E19-8A1A-F5258105D5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273" l="0" r="92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4608">
            <a:off x="4086450" y="1038451"/>
            <a:ext cx="2085975" cy="2085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5AC4F9-42C3-4603-B7DF-0C4833EC0C6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639" l="1119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19416" t="5112" r="20694" b="-61"/>
          <a:stretch/>
        </p:blipFill>
        <p:spPr>
          <a:xfrm>
            <a:off x="8098083" y="1179175"/>
            <a:ext cx="1759704" cy="20923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902349-9645-4F53-86FC-116ADFE58FC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857" l="2714" r="96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12" t="-472" r="38473" b="472"/>
          <a:stretch/>
        </p:blipFill>
        <p:spPr>
          <a:xfrm>
            <a:off x="6695768" y="1066800"/>
            <a:ext cx="678426" cy="3124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F675E9-8EC6-4C8A-A3C6-8AF159A1A3B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64" b="100000" l="43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66" r="42182" b="7191"/>
          <a:stretch/>
        </p:blipFill>
        <p:spPr>
          <a:xfrm>
            <a:off x="11049000" y="990600"/>
            <a:ext cx="789039" cy="34226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924760-C4DE-479B-B377-F1670208AF59}"/>
              </a:ext>
            </a:extLst>
          </p:cNvPr>
          <p:cNvSpPr txBox="1"/>
          <p:nvPr/>
        </p:nvSpPr>
        <p:spPr>
          <a:xfrm rot="16200000">
            <a:off x="6929110" y="316739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A65946-DA1A-442E-B5FC-93ACF1730673}"/>
              </a:ext>
            </a:extLst>
          </p:cNvPr>
          <p:cNvSpPr txBox="1"/>
          <p:nvPr/>
        </p:nvSpPr>
        <p:spPr>
          <a:xfrm rot="16200000">
            <a:off x="10072360" y="1586240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201ED1-DE20-4009-B9B2-B5D66BE8C52D}"/>
              </a:ext>
            </a:extLst>
          </p:cNvPr>
          <p:cNvSpPr/>
          <p:nvPr/>
        </p:nvSpPr>
        <p:spPr>
          <a:xfrm>
            <a:off x="152400" y="838200"/>
            <a:ext cx="3200400" cy="5715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68B0CB-16AE-4BF2-A088-F6BA7424EDE8}"/>
              </a:ext>
            </a:extLst>
          </p:cNvPr>
          <p:cNvSpPr/>
          <p:nvPr/>
        </p:nvSpPr>
        <p:spPr>
          <a:xfrm>
            <a:off x="3657600" y="838200"/>
            <a:ext cx="4114800" cy="5715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73250E-48F1-4025-98FE-331A4388039E}"/>
              </a:ext>
            </a:extLst>
          </p:cNvPr>
          <p:cNvSpPr/>
          <p:nvPr/>
        </p:nvSpPr>
        <p:spPr>
          <a:xfrm>
            <a:off x="7924800" y="838200"/>
            <a:ext cx="4114800" cy="5715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FC34AB-F139-4618-AB21-7E3032904BEC}"/>
              </a:ext>
            </a:extLst>
          </p:cNvPr>
          <p:cNvSpPr/>
          <p:nvPr/>
        </p:nvSpPr>
        <p:spPr>
          <a:xfrm>
            <a:off x="3848100" y="152400"/>
            <a:ext cx="4495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 Welding</a:t>
            </a:r>
          </a:p>
        </p:txBody>
      </p:sp>
      <p:pic>
        <p:nvPicPr>
          <p:cNvPr id="5" name="Mig Welding Techniques Tested[2]">
            <a:hlinkClick r:id="" action="ppaction://media"/>
            <a:extLst>
              <a:ext uri="{FF2B5EF4-FFF2-40B4-BE49-F238E27FC236}">
                <a16:creationId xmlns:a16="http://schemas.microsoft.com/office/drawing/2014/main" id="{52A2B767-0A54-475F-938A-D589C700CD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8133" y="1447800"/>
            <a:ext cx="8195733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8197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06C037-E49F-445E-A9C9-700B79B84252}"/>
              </a:ext>
            </a:extLst>
          </p:cNvPr>
          <p:cNvSpPr/>
          <p:nvPr/>
        </p:nvSpPr>
        <p:spPr>
          <a:xfrm>
            <a:off x="3771900" y="76200"/>
            <a:ext cx="464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TIG Welding</a:t>
            </a:r>
          </a:p>
        </p:txBody>
      </p:sp>
      <p:pic>
        <p:nvPicPr>
          <p:cNvPr id="4" name="Tig Welding Machine Price in BD   Welding machine  price bd ওয়েল্ডিং মেশিনের দাম।[1]">
            <a:hlinkClick r:id="" action="ppaction://media"/>
            <a:extLst>
              <a:ext uri="{FF2B5EF4-FFF2-40B4-BE49-F238E27FC236}">
                <a16:creationId xmlns:a16="http://schemas.microsoft.com/office/drawing/2014/main" id="{84143301-44A3-4CFF-9A57-D7039F7B58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1066" y="990600"/>
            <a:ext cx="866986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6849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4600" y="2438400"/>
            <a:ext cx="325988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জোড় খোলার জন্য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2154" y="1625975"/>
            <a:ext cx="7179965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আর্ক ওয়েল্ডিং এর কাজ কী?</a:t>
            </a:r>
            <a:endParaRPr lang="en-US" sz="32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1" y="3276601"/>
            <a:ext cx="333708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ভাঁজ দেয়ার 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324601" y="3352801"/>
            <a:ext cx="333708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স্থায়ী জোড়-এর জন্য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2438400"/>
            <a:ext cx="325988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অস্থায়ী জোড়-এর জন্য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581312" y="381002"/>
            <a:ext cx="2451188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87500" y="1295400"/>
            <a:ext cx="9017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455624" y="345071"/>
            <a:ext cx="270437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42153" y="4191000"/>
            <a:ext cx="7179967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পাইপ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পজিশন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 প্রকার?</a:t>
            </a:r>
            <a:r>
              <a:rPr lang="bn-IN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92562" y="4977826"/>
            <a:ext cx="332444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42153" y="4953001"/>
            <a:ext cx="343758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         5</a:t>
            </a:r>
          </a:p>
        </p:txBody>
      </p:sp>
      <p:sp>
        <p:nvSpPr>
          <p:cNvPr id="34" name="TextBox 3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438400" y="5715001"/>
            <a:ext cx="3429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          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24601" y="5715001"/>
            <a:ext cx="3276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8458200" y="1066800"/>
            <a:ext cx="2882255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7000" y="6324601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cap="all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বিঃদ্রঃ ট্রিগার ব্যবহার করুন!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242241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5143500" y="457200"/>
            <a:ext cx="1905000" cy="761999"/>
          </a:xfrm>
          <a:prstGeom prst="wedgeRectCallout">
            <a:avLst>
              <a:gd name="adj1" fmla="val -16126"/>
              <a:gd name="adj2" fmla="val 48675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100" y="2667000"/>
            <a:ext cx="8305800" cy="2516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আর্ক ওয়েল্ডিং কি?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পজিশন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MIG ও TIG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bn-IN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01108" y="1937658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9983114" y="163284"/>
            <a:ext cx="557888" cy="1752600"/>
          </a:xfrm>
          <a:prstGeom prst="chevron">
            <a:avLst>
              <a:gd name="adj" fmla="val 7142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525001" y="152400"/>
            <a:ext cx="557888" cy="1752600"/>
          </a:xfrm>
          <a:prstGeom prst="chevron">
            <a:avLst>
              <a:gd name="adj" fmla="val 71429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655537" y="152400"/>
            <a:ext cx="494393" cy="1752600"/>
          </a:xfrm>
          <a:prstGeom prst="chevron">
            <a:avLst>
              <a:gd name="adj" fmla="val 71429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2045606" y="152400"/>
            <a:ext cx="494393" cy="1752600"/>
          </a:xfrm>
          <a:prstGeom prst="chevron">
            <a:avLst>
              <a:gd name="adj" fmla="val 71429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9818093"/>
      </p:ext>
    </p:extLst>
  </p:cSld>
  <p:clrMapOvr>
    <a:masterClrMapping/>
  </p:clrMapOvr>
  <p:transition spd="slow"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3426" y="381000"/>
            <a:ext cx="3305148" cy="1079486"/>
          </a:xfrm>
        </p:spPr>
        <p:txBody>
          <a:bodyPr anchor="ctr">
            <a:normAutofit/>
          </a:bodyPr>
          <a:lstStyle/>
          <a:p>
            <a:pPr algn="ctr"/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572000"/>
            <a:ext cx="7772400" cy="671514"/>
          </a:xfrm>
        </p:spPr>
        <p:txBody>
          <a:bodyPr anchor="ctr">
            <a:no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ওয়েল্ডিং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পজিশন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5AD3F-BB71-4248-97BF-B268B75B6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0" b="98396" l="4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64731" y="1219200"/>
            <a:ext cx="5062537" cy="3078681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acety1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92" y="266700"/>
            <a:ext cx="9317216" cy="632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819400"/>
            <a:ext cx="8534400" cy="150706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IN" sz="239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62400" y="228600"/>
            <a:ext cx="4038600" cy="1066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mages pn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377" y="1371600"/>
            <a:ext cx="7879245" cy="5310555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67043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352800" y="152400"/>
            <a:ext cx="5486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14E6142-2133-4ABC-91C0-2438AEBDFAB9}"/>
              </a:ext>
            </a:extLst>
          </p:cNvPr>
          <p:cNvSpPr txBox="1">
            <a:spLocks/>
          </p:cNvSpPr>
          <p:nvPr/>
        </p:nvSpPr>
        <p:spPr>
          <a:xfrm>
            <a:off x="8287477" y="1462804"/>
            <a:ext cx="3313247" cy="74996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63FB15-D78C-43D7-9182-3D0D3574AABC}"/>
              </a:ext>
            </a:extLst>
          </p:cNvPr>
          <p:cNvSpPr txBox="1">
            <a:spLocks/>
          </p:cNvSpPr>
          <p:nvPr/>
        </p:nvSpPr>
        <p:spPr>
          <a:xfrm>
            <a:off x="8459541" y="5486400"/>
            <a:ext cx="2969119" cy="797634"/>
          </a:xfrm>
          <a:prstGeom prst="rect">
            <a:avLst/>
          </a:prstGeom>
          <a:solidFill>
            <a:srgbClr val="000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ওয়েল্ডিং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টিগ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মিগ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2F97539D-BB1E-464F-899C-1523215A1AC5}"/>
              </a:ext>
            </a:extLst>
          </p:cNvPr>
          <p:cNvSpPr/>
          <p:nvPr/>
        </p:nvSpPr>
        <p:spPr>
          <a:xfrm>
            <a:off x="8090495" y="3157043"/>
            <a:ext cx="3707211" cy="543914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ফার্মমেশিনারী-১</a:t>
            </a: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11628B62-2AA5-4E2C-A2D5-9E012868D46B}"/>
              </a:ext>
            </a:extLst>
          </p:cNvPr>
          <p:cNvSpPr/>
          <p:nvPr/>
        </p:nvSpPr>
        <p:spPr>
          <a:xfrm>
            <a:off x="8287477" y="2341100"/>
            <a:ext cx="3313246" cy="543914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27A52E8D-E8EE-4477-A0F9-24B84455CA69}"/>
              </a:ext>
            </a:extLst>
          </p:cNvPr>
          <p:cNvSpPr/>
          <p:nvPr/>
        </p:nvSpPr>
        <p:spPr>
          <a:xfrm>
            <a:off x="8459541" y="4724400"/>
            <a:ext cx="2969119" cy="5439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82127DA4-D110-44CE-AB81-BFABCD85EFD9}"/>
              </a:ext>
            </a:extLst>
          </p:cNvPr>
          <p:cNvSpPr/>
          <p:nvPr/>
        </p:nvSpPr>
        <p:spPr>
          <a:xfrm>
            <a:off x="8548600" y="3886200"/>
            <a:ext cx="2791000" cy="54391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১.৪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BC732E-48D6-4B36-AB69-54ED6B373332}"/>
              </a:ext>
            </a:extLst>
          </p:cNvPr>
          <p:cNvGrpSpPr/>
          <p:nvPr/>
        </p:nvGrpSpPr>
        <p:grpSpPr>
          <a:xfrm>
            <a:off x="0" y="914400"/>
            <a:ext cx="7848600" cy="5791200"/>
            <a:chOff x="0" y="914400"/>
            <a:chExt cx="7848600" cy="57912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AC884AA-D847-4A9C-A550-BEB24EAA7CD0}"/>
                </a:ext>
              </a:extLst>
            </p:cNvPr>
            <p:cNvGrpSpPr/>
            <p:nvPr/>
          </p:nvGrpSpPr>
          <p:grpSpPr>
            <a:xfrm>
              <a:off x="0" y="914400"/>
              <a:ext cx="7848600" cy="5791200"/>
              <a:chOff x="0" y="914400"/>
              <a:chExt cx="7772400" cy="5791200"/>
            </a:xfrm>
          </p:grpSpPr>
          <p:sp>
            <p:nvSpPr>
              <p:cNvPr id="20" name="Flowchart: Decision 19">
                <a:extLst>
                  <a:ext uri="{FF2B5EF4-FFF2-40B4-BE49-F238E27FC236}">
                    <a16:creationId xmlns:a16="http://schemas.microsoft.com/office/drawing/2014/main" id="{8DE76E02-67A2-4DB3-BF2B-ACDD5FB43CBA}"/>
                  </a:ext>
                </a:extLst>
              </p:cNvPr>
              <p:cNvSpPr/>
              <p:nvPr/>
            </p:nvSpPr>
            <p:spPr>
              <a:xfrm>
                <a:off x="0" y="914400"/>
                <a:ext cx="7772400" cy="5791200"/>
              </a:xfrm>
              <a:prstGeom prst="flowChartDecision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>
                  <a:buNone/>
                </a:pPr>
                <a:endPara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>
                  <a:buNone/>
                </a:pPr>
                <a:endPara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>
                  <a:buNone/>
                </a:pPr>
                <a:endPara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>
                  <a:buNone/>
                </a:pPr>
                <a:r>
                  <a:rPr lang="en-US" sz="3600" b="1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প্রকৌঃ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মোঃ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শফি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উদ্দীন</a:t>
                </a:r>
                <a:endParaRPr lang="bn-IN" sz="28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>
                  <a:buNone/>
                </a:pPr>
                <a:r>
                  <a:rPr lang="bn-IN" sz="28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ইন্সট্রাক্টর (ফার্ম মেশিনারী)</a:t>
                </a:r>
                <a:br>
                  <a:rPr lang="bn-IN" sz="28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</a:br>
                <a:r>
                  <a:rPr lang="en-US" sz="2800" b="1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মেহেরপুর</a:t>
                </a:r>
                <a:r>
                  <a:rPr lang="bn-IN" sz="28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 টেকনিক্যাল স্কুল ও কলেজ,</a:t>
                </a:r>
                <a:r>
                  <a:rPr lang="en-US" sz="28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মেহেরপুর</a:t>
                </a:r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F58B51F-7406-4F3F-8CB0-3D515361D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400" y="1752600"/>
                <a:ext cx="2145792" cy="2188518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292531-7B7B-4420-B600-8BD0AE5C6BEF}"/>
                </a:ext>
              </a:extLst>
            </p:cNvPr>
            <p:cNvSpPr txBox="1"/>
            <p:nvPr/>
          </p:nvSpPr>
          <p:spPr>
            <a:xfrm>
              <a:off x="5257800" y="4419600"/>
              <a:ext cx="1676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F0"/>
                  </a:solidFill>
                </a:rPr>
                <a:t>M/IEB 19010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C18289F-92D8-4F35-BE3A-B0385EBD39F1}"/>
              </a:ext>
            </a:extLst>
          </p:cNvPr>
          <p:cNvSpPr/>
          <p:nvPr/>
        </p:nvSpPr>
        <p:spPr>
          <a:xfrm>
            <a:off x="7924800" y="1143000"/>
            <a:ext cx="4038600" cy="5486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6910" y="428605"/>
            <a:ext cx="7772400" cy="1470025"/>
          </a:xfrm>
        </p:spPr>
        <p:txBody>
          <a:bodyPr>
            <a:normAutofit/>
          </a:bodyPr>
          <a:lstStyle/>
          <a:p>
            <a:pPr lvl="0"/>
            <a:r>
              <a:rPr lang="bn-IN" sz="6000" dirty="0"/>
              <a:t> 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095500" y="304800"/>
            <a:ext cx="80010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 দুটি ল</a:t>
            </a:r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IN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cracks.gif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217" y1="88136" x2="375" y2="55085"/>
                        <a14:foregroundMark x1="61798" y1="3390" x2="86142" y2="25847"/>
                        <a14:foregroundMark x1="76404" y1="60169" x2="76030" y2="258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066800"/>
            <a:ext cx="6096000" cy="5181600"/>
          </a:xfrm>
          <a:prstGeom prst="rect">
            <a:avLst/>
          </a:prstGeom>
        </p:spPr>
      </p:pic>
      <p:pic>
        <p:nvPicPr>
          <p:cNvPr id="9" name="Picture 8" descr="welder_arc_welding_beam_lg_nwm.gif"/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990600"/>
            <a:ext cx="5943600" cy="548640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8DA4B0-98B3-4AA8-97C0-4E82237E2B74}"/>
              </a:ext>
            </a:extLst>
          </p:cNvPr>
          <p:cNvSpPr txBox="1"/>
          <p:nvPr/>
        </p:nvSpPr>
        <p:spPr>
          <a:xfrm>
            <a:off x="2438400" y="-24581"/>
            <a:ext cx="7315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F81F1-6252-4A7E-B64C-7E433213B263}"/>
              </a:ext>
            </a:extLst>
          </p:cNvPr>
          <p:cNvSpPr txBox="1"/>
          <p:nvPr/>
        </p:nvSpPr>
        <p:spPr>
          <a:xfrm>
            <a:off x="1104900" y="5867400"/>
            <a:ext cx="998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আর্ক</a:t>
            </a:r>
            <a:r>
              <a:rPr lang="en-US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ওয়েল্ডিংঃ</a:t>
            </a:r>
            <a:r>
              <a:rPr lang="en-US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মিগ</a:t>
            </a:r>
            <a:r>
              <a:rPr lang="en-US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টিগ</a:t>
            </a:r>
            <a:endParaRPr lang="en-US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138AD-0847-448F-BBC3-AC8D48E522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49" b="89730" l="4411" r="95970">
                        <a14:foregroundMark x1="16654" y1="38243" x2="68669" y2="39865"/>
                        <a14:foregroundMark x1="15894" y1="60721" x2="68061" y2="61532"/>
                        <a14:foregroundMark x1="86844" y1="26171" x2="88517" y2="83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" t="18559" r="8517" b="10692"/>
          <a:stretch/>
        </p:blipFill>
        <p:spPr>
          <a:xfrm>
            <a:off x="2514600" y="762000"/>
            <a:ext cx="690961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44509"/>
      </p:ext>
    </p:extLst>
  </p:cSld>
  <p:clrMapOvr>
    <a:masterClrMapping/>
  </p:clrMapOvr>
  <p:transition spd="slow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5050" y="152400"/>
            <a:ext cx="758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আর্ক ওয়েল্ডিং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ARC Welding)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5181600"/>
            <a:ext cx="9448800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বৈদ্যুতিক স্ফূলি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ঙ্গের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মাধ্যমে দুটি ধাতব পদার্থকে তীব্র উত্তাপের মাধ্যমে জোড়া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লাগানো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EF081-2E7F-4F31-BA90-F6C31FD40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48025" y="1143000"/>
            <a:ext cx="5695950" cy="379730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7687" y="609600"/>
            <a:ext cx="3376626" cy="1143000"/>
          </a:xfr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11F8DC-4BFC-49E9-8B9A-EEF81531D01A}"/>
              </a:ext>
            </a:extLst>
          </p:cNvPr>
          <p:cNvSpPr/>
          <p:nvPr/>
        </p:nvSpPr>
        <p:spPr>
          <a:xfrm>
            <a:off x="1562100" y="2057400"/>
            <a:ext cx="9067800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আর্ক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ওয়েল্ডিং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ওয়েল্ডিং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পজিশন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MIG ও TIG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MIG ও TIG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436A5E-F167-445E-82C0-8183EFC0B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17348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75327"/>
      </p:ext>
    </p:extLst>
  </p:cSld>
  <p:clrMapOvr>
    <a:masterClrMapping/>
  </p:clrMapOvr>
  <p:transition spd="slow"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CB0A9D4-2F8E-4C12-B0D7-E3B918EA6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1599"/>
            <a:ext cx="11780003" cy="645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45958"/>
      </p:ext>
    </p:extLst>
  </p:cSld>
  <p:clrMapOvr>
    <a:masterClrMapping/>
  </p:clrMapOvr>
  <p:transition spd="slow">
    <p:cover dir="ld"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1276</TotalTime>
  <Words>337</Words>
  <Application>Microsoft Office PowerPoint</Application>
  <PresentationFormat>Widescreen</PresentationFormat>
  <Paragraphs>70</Paragraphs>
  <Slides>17</Slides>
  <Notes>4</Notes>
  <HiddenSlides>2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NikoshBAN</vt:lpstr>
      <vt:lpstr>Times New Roman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আর্ক ওয়েল্ডিং মেশিন</vt:lpstr>
      <vt:lpstr>PowerPoint Presentation</vt:lpstr>
      <vt:lpstr>PowerPoint Presentation</vt:lpstr>
      <vt:lpstr>PowerPoint Presentation</vt:lpstr>
      <vt:lpstr>PowerPoint Presentation</vt:lpstr>
      <vt:lpstr>বাড়ীর কাজ 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এই পাঠটি শ্রেনিকক্ষে </dc:title>
  <dc:creator>NA</dc:creator>
  <cp:lastModifiedBy>Shofi Uddin</cp:lastModifiedBy>
  <cp:revision>571</cp:revision>
  <dcterms:created xsi:type="dcterms:W3CDTF">2006-08-16T00:00:00Z</dcterms:created>
  <dcterms:modified xsi:type="dcterms:W3CDTF">2021-05-31T16:16:53Z</dcterms:modified>
</cp:coreProperties>
</file>