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14"/>
  </p:notesMasterIdLst>
  <p:sldIdLst>
    <p:sldId id="300" r:id="rId2"/>
    <p:sldId id="256" r:id="rId3"/>
    <p:sldId id="287" r:id="rId4"/>
    <p:sldId id="288" r:id="rId5"/>
    <p:sldId id="291" r:id="rId6"/>
    <p:sldId id="289" r:id="rId7"/>
    <p:sldId id="304" r:id="rId8"/>
    <p:sldId id="305" r:id="rId9"/>
    <p:sldId id="306" r:id="rId10"/>
    <p:sldId id="307" r:id="rId11"/>
    <p:sldId id="309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349" autoAdjust="0"/>
  </p:normalViewPr>
  <p:slideViewPr>
    <p:cSldViewPr>
      <p:cViewPr varScale="1">
        <p:scale>
          <a:sx n="80" d="100"/>
          <a:sy n="80" d="100"/>
        </p:scale>
        <p:origin x="11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16F06-EA3E-4831-BC5C-31E7EBACA427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75823-BF4D-499E-AC80-0D133084F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40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62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7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5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30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5823-BF4D-499E-AC80-0D133084F3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4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4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6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rgbClr val="7030A0"/>
            </a:gs>
            <a:gs pos="85000">
              <a:srgbClr val="00B0F0"/>
            </a:gs>
            <a:gs pos="79000">
              <a:schemeClr val="accent4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2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0"/>
            <a:ext cx="9116292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" y="-24063"/>
            <a:ext cx="9116293" cy="1700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28" y="2362200"/>
            <a:ext cx="3377047" cy="3533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0" y="2743198"/>
            <a:ext cx="1524001" cy="1524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39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5405" y="762000"/>
            <a:ext cx="3453189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ক্যাবল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জয়েন্টের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ধাপ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398" y="1635442"/>
            <a:ext cx="3459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 smtClean="0">
                <a:solidFill>
                  <a:schemeClr val="bg1"/>
                </a:solidFill>
                <a:latin typeface="arial" panose="020B0604020202020204" pitchFamily="34" charset="0"/>
              </a:rPr>
              <a:t>(১</a:t>
            </a:r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) মালামালের তালিকা প্রস্তুত করা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7191" y="2021531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(২) কন্ডাক্টর এর আবরণ সরানো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4736" y="2523476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(৩) কন্ডাক্টর প্রস্তুত করা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4063" y="2941021"/>
            <a:ext cx="203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(৪) সোল্ডারিং করা।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3544860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(৫) টেপিং করা।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62460" y="4192609"/>
            <a:ext cx="1784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(৬) প্লাম্বিং করা।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4731" y="4781488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(৭) জয়েন্ট বক্স লাগানো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6617" y="5382399"/>
            <a:ext cx="2583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>
                <a:solidFill>
                  <a:schemeClr val="bg1"/>
                </a:solidFill>
                <a:latin typeface="arial" panose="020B0604020202020204" pitchFamily="34" charset="0"/>
              </a:rPr>
              <a:t>(৮) কম্পাউন্ড ভর্তি করা</a:t>
            </a:r>
            <a:endParaRPr lang="as-IN" dirty="0">
              <a:solidFill>
                <a:schemeClr val="bg1"/>
              </a:solidFill>
            </a:endParaRPr>
          </a:p>
          <a:p>
            <a:r>
              <a:rPr lang="as-IN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481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267200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5692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 err="1" smtClean="0"/>
              <a:t>বাড়ীর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186934"/>
            <a:ext cx="1045479" cy="3693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ক </a:t>
            </a:r>
            <a:r>
              <a:rPr lang="en-US" dirty="0" err="1" smtClean="0">
                <a:solidFill>
                  <a:schemeClr val="bg1"/>
                </a:solidFill>
              </a:rPr>
              <a:t>বিভাগ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145268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১. </a:t>
            </a:r>
            <a:r>
              <a:rPr lang="en-US" dirty="0" err="1" smtClean="0">
                <a:solidFill>
                  <a:schemeClr val="bg1"/>
                </a:solidFill>
              </a:rPr>
              <a:t>ক্যাবল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জয়েন্ট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কি</a:t>
            </a:r>
            <a:r>
              <a:rPr lang="en-US" dirty="0" smtClean="0">
                <a:solidFill>
                  <a:schemeClr val="bg1"/>
                </a:solidFill>
              </a:rPr>
              <a:t>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799" y="2667000"/>
            <a:ext cx="394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২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জয়েন্ট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নিখুঁত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হলে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সমস্যা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হয়</a:t>
            </a:r>
            <a:r>
              <a:rPr lang="en-US" dirty="0" smtClean="0">
                <a:solidFill>
                  <a:schemeClr val="bg1"/>
                </a:solidFill>
              </a:rPr>
              <a:t>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8024" y="3338218"/>
            <a:ext cx="1055097" cy="3693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খ  </a:t>
            </a:r>
            <a:r>
              <a:rPr lang="en-US" dirty="0" err="1" smtClean="0">
                <a:solidFill>
                  <a:schemeClr val="bg1"/>
                </a:solidFill>
              </a:rPr>
              <a:t>বিভাগ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1279" y="3810000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১. </a:t>
            </a:r>
            <a:r>
              <a:rPr lang="en-US" dirty="0" err="1" smtClean="0">
                <a:solidFill>
                  <a:schemeClr val="bg1"/>
                </a:solidFill>
              </a:rPr>
              <a:t>ক্যাবল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জয়েন্টের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গুনাবলী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লিখ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8024" y="4331732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২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ক্যাবল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জয়েন্টের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ধাপ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লিখ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5400" y="5102168"/>
            <a:ext cx="1061509" cy="3693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গ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বিভাগ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7174" y="5627502"/>
            <a:ext cx="366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১. </a:t>
            </a:r>
            <a:r>
              <a:rPr lang="en-US" dirty="0" err="1" smtClean="0">
                <a:solidFill>
                  <a:schemeClr val="bg1"/>
                </a:solidFill>
              </a:rPr>
              <a:t>ক্যাবল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জয়েন্ট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পদ্ধতি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লিখ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0" grpId="0"/>
      <p:bldP spid="19" grpId="0"/>
      <p:bldP spid="20" grpId="0" animBg="1"/>
      <p:bldP spid="21" grpId="0"/>
      <p:bldP spid="22" grpId="0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4" name="Picture 3" descr="humhumtre-5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23751" flipH="1">
            <a:off x="2358424" y="2867064"/>
            <a:ext cx="1462520" cy="1112417"/>
          </a:xfrm>
          <a:prstGeom prst="rect">
            <a:avLst/>
          </a:prstGeom>
        </p:spPr>
      </p:pic>
      <p:pic>
        <p:nvPicPr>
          <p:cNvPr id="6" name="Picture 5" descr="humhumtre-5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23751" flipH="1">
            <a:off x="3898108" y="1972984"/>
            <a:ext cx="1155071" cy="878567"/>
          </a:xfrm>
          <a:prstGeom prst="rect">
            <a:avLst/>
          </a:prstGeom>
        </p:spPr>
      </p:pic>
      <p:pic>
        <p:nvPicPr>
          <p:cNvPr id="8" name="Picture 7" descr="humhumtre-5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61030" flipH="1">
            <a:off x="4308632" y="3233705"/>
            <a:ext cx="1260479" cy="958742"/>
          </a:xfrm>
          <a:prstGeom prst="rect">
            <a:avLst/>
          </a:prstGeom>
        </p:spPr>
      </p:pic>
      <p:pic>
        <p:nvPicPr>
          <p:cNvPr id="9" name="Picture 8" descr="humhumtre-5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78401" flipH="1">
            <a:off x="5736404" y="1421530"/>
            <a:ext cx="1046049" cy="795642"/>
          </a:xfrm>
          <a:prstGeom prst="rect">
            <a:avLst/>
          </a:prstGeom>
        </p:spPr>
      </p:pic>
      <p:pic>
        <p:nvPicPr>
          <p:cNvPr id="10" name="Picture 9" descr="humhumtre-5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63052" flipH="1">
            <a:off x="6537776" y="3726408"/>
            <a:ext cx="1002744" cy="762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88" y="4539996"/>
            <a:ext cx="6629689" cy="206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6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001000" cy="586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21632"/>
            <a:ext cx="1295400" cy="129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5617"/>
            <a:ext cx="8001000" cy="586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27649"/>
            <a:ext cx="12954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46700"/>
            <a:ext cx="12954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029200"/>
            <a:ext cx="12954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019174"/>
            <a:ext cx="12954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62139" y="4912404"/>
            <a:ext cx="2929517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/>
              <a:t>মোঃ</a:t>
            </a:r>
            <a:r>
              <a:rPr lang="en-US" sz="2000" dirty="0"/>
              <a:t> </a:t>
            </a:r>
            <a:r>
              <a:rPr lang="en-US" sz="2000" dirty="0" err="1"/>
              <a:t>আতিকুর</a:t>
            </a:r>
            <a:r>
              <a:rPr lang="en-US" sz="2000" dirty="0"/>
              <a:t> </a:t>
            </a:r>
            <a:r>
              <a:rPr lang="en-US" sz="2000" dirty="0" err="1"/>
              <a:t>রহমান</a:t>
            </a:r>
            <a:endParaRPr lang="en-US" sz="2000" dirty="0"/>
          </a:p>
          <a:p>
            <a:r>
              <a:rPr lang="en-US" sz="1200" dirty="0" err="1"/>
              <a:t>ট্রেড</a:t>
            </a:r>
            <a:r>
              <a:rPr lang="en-US" sz="1200" dirty="0"/>
              <a:t> </a:t>
            </a:r>
            <a:r>
              <a:rPr lang="en-US" sz="1200" dirty="0" err="1"/>
              <a:t>ইন্সট্রাক্টর</a:t>
            </a:r>
            <a:r>
              <a:rPr lang="en-US" sz="1200" dirty="0"/>
              <a:t>(</a:t>
            </a:r>
            <a:r>
              <a:rPr lang="en-US" sz="1200" dirty="0" err="1"/>
              <a:t>ইলেক</a:t>
            </a:r>
            <a:r>
              <a:rPr lang="en-US" sz="1200" dirty="0"/>
              <a:t>)</a:t>
            </a:r>
          </a:p>
          <a:p>
            <a:r>
              <a:rPr lang="en-US" sz="1200" dirty="0" err="1"/>
              <a:t>ফুলকোট</a:t>
            </a:r>
            <a:r>
              <a:rPr lang="en-US" sz="1200" dirty="0"/>
              <a:t> </a:t>
            </a:r>
            <a:r>
              <a:rPr lang="en-US" sz="1200" dirty="0" err="1"/>
              <a:t>নবোদয়</a:t>
            </a:r>
            <a:r>
              <a:rPr lang="en-US" sz="1200" dirty="0"/>
              <a:t> </a:t>
            </a:r>
            <a:r>
              <a:rPr lang="en-US" sz="1200" dirty="0" err="1"/>
              <a:t>কারিগরি</a:t>
            </a:r>
            <a:r>
              <a:rPr lang="en-US" sz="1200" dirty="0"/>
              <a:t> </a:t>
            </a:r>
            <a:r>
              <a:rPr lang="en-US" sz="1200" dirty="0" err="1"/>
              <a:t>উচ্চ</a:t>
            </a:r>
            <a:r>
              <a:rPr lang="en-US" sz="1200" dirty="0"/>
              <a:t> </a:t>
            </a:r>
            <a:r>
              <a:rPr lang="en-US" sz="1200" dirty="0" err="1"/>
              <a:t>বিদ্যালয়</a:t>
            </a:r>
            <a:endParaRPr lang="en-US" sz="1200" dirty="0"/>
          </a:p>
        </p:txBody>
      </p:sp>
      <p:sp>
        <p:nvSpPr>
          <p:cNvPr id="4" name="Octagon 3"/>
          <p:cNvSpPr/>
          <p:nvPr/>
        </p:nvSpPr>
        <p:spPr>
          <a:xfrm>
            <a:off x="4067007" y="2658488"/>
            <a:ext cx="3733800" cy="3132670"/>
          </a:xfrm>
          <a:prstGeom prst="octagon">
            <a:avLst>
              <a:gd name="adj" fmla="val 412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শ্রেনী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: </a:t>
            </a:r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দশম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বিষয়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: </a:t>
            </a:r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জেনারেল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ইলেকট্রিক্যাল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ওয়ার্কস-১ (২য়)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অধ্যায়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: 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১৭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en-US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8118" y="2396878"/>
            <a:ext cx="119157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পাঠ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21780"/>
            <a:ext cx="4323846" cy="854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26898" y="956744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পরিচিতি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35" y="2054851"/>
            <a:ext cx="2206960" cy="28575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0" y="97502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7" y="137160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92985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97" y="401437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7" y="5564045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028" y="215302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275" y="148940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275" y="2810785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095" y="413217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675" y="5681845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007" y="16403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038" y="598525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47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09" y="800100"/>
            <a:ext cx="7439780" cy="5257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660" y="1295400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124200" y="1439387"/>
            <a:ext cx="2638864" cy="584775"/>
          </a:xfrm>
          <a:prstGeom prst="rect">
            <a:avLst/>
          </a:prstGeom>
          <a:gradFill flip="none" rotWithShape="1">
            <a:gsLst>
              <a:gs pos="32000">
                <a:srgbClr val="92D050"/>
              </a:gs>
              <a:gs pos="6700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05" y="1307432"/>
            <a:ext cx="872750" cy="87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5" y="2418047"/>
            <a:ext cx="5363415" cy="23825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2598" y="5119140"/>
            <a:ext cx="264046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ক্যাবল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জয়েন্ট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437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352800" y="801540"/>
            <a:ext cx="2362200" cy="523220"/>
          </a:xfrm>
          <a:prstGeom prst="rect">
            <a:avLst/>
          </a:prstGeom>
          <a:gradFill flip="none" rotWithShape="1">
            <a:gsLst>
              <a:gs pos="28000">
                <a:srgbClr val="FFFF00"/>
              </a:gs>
              <a:gs pos="48000">
                <a:schemeClr val="accent6">
                  <a:lumMod val="97000"/>
                  <a:lumOff val="3000"/>
                </a:schemeClr>
              </a:gs>
              <a:gs pos="6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শিখনফল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990600" y="1890949"/>
            <a:ext cx="7315199" cy="657468"/>
          </a:xfrm>
          <a:prstGeom prst="parallelogram">
            <a:avLst/>
          </a:prstGeom>
          <a:gradFill>
            <a:gsLst>
              <a:gs pos="67000">
                <a:schemeClr val="bg1">
                  <a:lumMod val="95000"/>
                </a:schemeClr>
              </a:gs>
              <a:gs pos="0">
                <a:srgbClr val="00B0F0"/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ক্যাবল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জয়েন্ট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জানতে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Parallelogram 17"/>
          <p:cNvSpPr/>
          <p:nvPr/>
        </p:nvSpPr>
        <p:spPr>
          <a:xfrm>
            <a:off x="990600" y="2791084"/>
            <a:ext cx="7239000" cy="657468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ক্যাবল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জয়েন্টের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গুনাবলী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জানতে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পারবে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914400" y="3810000"/>
            <a:ext cx="7239000" cy="657468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ক্যাবল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জয়েন্ট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করার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পদ্ধতি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জানতে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পারবে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40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5" name="Parallelogram 24"/>
          <p:cNvSpPr/>
          <p:nvPr/>
        </p:nvSpPr>
        <p:spPr>
          <a:xfrm>
            <a:off x="914400" y="4937805"/>
            <a:ext cx="7239000" cy="657468"/>
          </a:xfrm>
          <a:prstGeom prst="parallelogram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endParaRPr lang="en-US" sz="2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ক্যাবল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জয়েন্টের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ধাপ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জানতে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পারবে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838200" y="1890949"/>
            <a:ext cx="685800" cy="711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০১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38200" y="2791084"/>
            <a:ext cx="748145" cy="7141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০২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28822" y="3769896"/>
            <a:ext cx="831273" cy="762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০৩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12780" y="4937805"/>
            <a:ext cx="831273" cy="73392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০৪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8" grpId="0" animBg="1"/>
      <p:bldP spid="23" grpId="0" animBg="1"/>
      <p:bldP spid="25" grpId="0" animBg="1"/>
      <p:bldP spid="1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>
            <a:off x="609600" y="914400"/>
            <a:ext cx="3886200" cy="914400"/>
          </a:xfrm>
          <a:prstGeom prst="flowChartDelay">
            <a:avLst/>
          </a:prstGeom>
          <a:gradFill>
            <a:gsLst>
              <a:gs pos="32743">
                <a:schemeClr val="tx2"/>
              </a:gs>
              <a:gs pos="83000">
                <a:schemeClr val="tx1">
                  <a:lumMod val="65000"/>
                  <a:lumOff val="35000"/>
                </a:schemeClr>
              </a:gs>
              <a:gs pos="88000">
                <a:schemeClr val="bg1"/>
              </a:gs>
              <a:gs pos="100000">
                <a:srgbClr val="7030A0"/>
              </a:gs>
              <a:gs pos="92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ক্যাবল</a:t>
            </a:r>
            <a:r>
              <a:rPr lang="en-US" sz="2800" dirty="0" smtClean="0"/>
              <a:t> </a:t>
            </a:r>
            <a:r>
              <a:rPr lang="en-US" sz="2800" dirty="0" err="1" smtClean="0"/>
              <a:t>জয়েন্ট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274838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800" b="1" dirty="0">
                <a:solidFill>
                  <a:srgbClr val="FFFF00"/>
                </a:solidFill>
                <a:latin typeface="arial" panose="020B0604020202020204" pitchFamily="34" charset="0"/>
              </a:rPr>
              <a:t>ক্যাবল জয়েন্ট বলতে বিদ্যুৎ প্রবাহের অবিচ্ছিন্ন পথ তৈরির উদ্দেশ্যে স্থাপন করা দুটি ক্যাবল পরস্পর জোড়া।</a:t>
            </a:r>
            <a:endParaRPr lang="as-IN" sz="2800" b="1" dirty="0">
              <a:solidFill>
                <a:srgbClr val="FFFF00"/>
              </a:solidFill>
            </a:endParaRPr>
          </a:p>
          <a:p>
            <a:pPr algn="just"/>
            <a:r>
              <a:rPr lang="as-IN" sz="28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লাগানাকে </a:t>
            </a:r>
            <a:r>
              <a:rPr lang="as-IN" sz="2800" b="1" dirty="0">
                <a:solidFill>
                  <a:srgbClr val="FFFF00"/>
                </a:solidFill>
                <a:latin typeface="arial" panose="020B0604020202020204" pitchFamily="34" charset="0"/>
              </a:rPr>
              <a:t>বুঝায়। নিখুঁত জয়েন্ট বিদ্যুৎ প্রবাহের ধারাবাহিকতাকে নিশ্চিত করে। অপর পক্ষে জয়েন্ট নিখুত </a:t>
            </a:r>
            <a:r>
              <a:rPr lang="as-IN" sz="28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না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as-IN" sz="28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হলে </a:t>
            </a:r>
            <a:r>
              <a:rPr lang="as-IN" sz="2800" b="1" dirty="0">
                <a:solidFill>
                  <a:srgbClr val="FFFF00"/>
                </a:solidFill>
                <a:latin typeface="arial" panose="020B0604020202020204" pitchFamily="34" charset="0"/>
              </a:rPr>
              <a:t>বিদ্যুৎ বিভ্রাটের কারণ ঘটতে পারে।</a:t>
            </a:r>
            <a:endParaRPr lang="as-IN" sz="2800" b="1" dirty="0">
              <a:solidFill>
                <a:srgbClr val="FFFF00"/>
              </a:solidFill>
            </a:endParaRPr>
          </a:p>
          <a:p>
            <a:pPr algn="just"/>
            <a:r>
              <a:rPr lang="as-IN" sz="2800" b="1" dirty="0">
                <a:solidFill>
                  <a:srgbClr val="FFFF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65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60960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ক্যাবল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জয়েন্টের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গুনাবলী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72933" y="1219200"/>
            <a:ext cx="7696200" cy="8628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5000">
                <a:srgbClr val="92D050"/>
              </a:gs>
              <a:gs pos="89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en-US" sz="2000" dirty="0" smtClean="0"/>
              <a:t>     </a:t>
            </a:r>
            <a:r>
              <a:rPr lang="as-IN" sz="2000" dirty="0" smtClean="0"/>
              <a:t>(</a:t>
            </a:r>
            <a:r>
              <a:rPr lang="as-IN" sz="2000" dirty="0"/>
              <a:t>ক</a:t>
            </a:r>
            <a:r>
              <a:rPr lang="as-IN" sz="2000" dirty="0" smtClean="0"/>
              <a:t>)</a:t>
            </a:r>
            <a:r>
              <a:rPr lang="as-IN" dirty="0"/>
              <a:t> জয়েন্ট শেষে তার উপর ইনসুলেশন এমনভাবে দিতে হবে যাতে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as-IN" dirty="0" smtClean="0"/>
              <a:t>জয়েন্টের </a:t>
            </a:r>
            <a:r>
              <a:rPr lang="as-IN" dirty="0"/>
              <a:t>ইনসুলেশন ক্যাবল বা </a:t>
            </a:r>
            <a:r>
              <a:rPr lang="as-IN" dirty="0" smtClean="0"/>
              <a:t>তারের</a:t>
            </a:r>
            <a:r>
              <a:rPr lang="en-US" dirty="0" smtClean="0"/>
              <a:t> </a:t>
            </a:r>
            <a:r>
              <a:rPr lang="as-IN" dirty="0" smtClean="0"/>
              <a:t>অন্যান্য </a:t>
            </a:r>
            <a:r>
              <a:rPr lang="as-IN" dirty="0"/>
              <a:t>অংশের </a:t>
            </a:r>
            <a:r>
              <a:rPr lang="as-IN" dirty="0" smtClean="0"/>
              <a:t>ইনসুলেশনের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as-IN" dirty="0" smtClean="0"/>
              <a:t> </a:t>
            </a:r>
            <a:r>
              <a:rPr lang="as-IN" dirty="0"/>
              <a:t>সমান শক্তি সম্পন্ন হয়।</a:t>
            </a:r>
            <a:endParaRPr lang="as-IN" sz="2000" dirty="0"/>
          </a:p>
          <a:p>
            <a:pPr algn="ctr"/>
            <a:endParaRPr lang="en-US" sz="2000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672933" y="2453306"/>
            <a:ext cx="7696200" cy="6708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00B0F0"/>
              </a:gs>
              <a:gs pos="93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/>
              <a:t>(খ) যান্ত্রিকভাবে জয়েন্ট ক্যাবল বা তারের অন্যান্য অংশের সম পরিমাণ টান সহ্য করার ক্ষমতা থাকতে হবে।</a:t>
            </a:r>
            <a:endParaRPr lang="en-US" sz="20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707569" y="3367706"/>
            <a:ext cx="7696200" cy="6708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7030A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/>
              <a:t>(গ) বৈদ্যুতিক ভাবে প্রতি একক দৈর্ঘ্যের জয়েন্টের পরিবাহিতা তারের বা ক্যাবলের অন্যান্য অংশের পরিবাহিতারসমান হতে হবে</a:t>
            </a:r>
            <a:endParaRPr lang="en-US" sz="2000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707569" y="4282106"/>
            <a:ext cx="7696200" cy="6708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92D05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</a:t>
            </a:r>
            <a:r>
              <a:rPr lang="as-IN" dirty="0" smtClean="0"/>
              <a:t>(</a:t>
            </a:r>
            <a:r>
              <a:rPr lang="as-IN" dirty="0"/>
              <a:t>ঘ) </a:t>
            </a:r>
            <a:r>
              <a:rPr lang="en-US" dirty="0" err="1" smtClean="0"/>
              <a:t>টেনসাইল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৯৫% </a:t>
            </a:r>
            <a:r>
              <a:rPr lang="en-US" dirty="0" err="1" smtClean="0"/>
              <a:t>হওয়া</a:t>
            </a:r>
            <a:r>
              <a:rPr lang="en-US" dirty="0" smtClean="0"/>
              <a:t> </a:t>
            </a:r>
            <a:r>
              <a:rPr lang="en-US" dirty="0" err="1" smtClean="0"/>
              <a:t>দরকার</a:t>
            </a:r>
            <a:r>
              <a:rPr lang="en-US" dirty="0" smtClean="0"/>
              <a:t>।</a:t>
            </a:r>
            <a:endParaRPr lang="as-IN" dirty="0">
              <a:effectLst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707569" y="5272706"/>
            <a:ext cx="7696200" cy="6708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5000">
                <a:srgbClr val="FFC00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</a:t>
            </a:r>
            <a:r>
              <a:rPr lang="as-IN" dirty="0"/>
              <a:t>(ঙ) </a:t>
            </a:r>
            <a:r>
              <a:rPr lang="en-US" dirty="0" smtClean="0"/>
              <a:t>১০০% </a:t>
            </a:r>
            <a:r>
              <a:rPr lang="en-US" dirty="0" err="1" smtClean="0"/>
              <a:t>ইলেকট্রিক্যাল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r>
              <a:rPr lang="en-US" dirty="0" smtClean="0"/>
              <a:t> </a:t>
            </a:r>
            <a:r>
              <a:rPr lang="en-US" dirty="0" err="1" smtClean="0"/>
              <a:t>হদে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  <a:endParaRPr lang="as-IN" dirty="0">
              <a:effectLst/>
            </a:endParaRPr>
          </a:p>
        </p:txBody>
      </p:sp>
      <p:sp>
        <p:nvSpPr>
          <p:cNvPr id="13" name="Teardrop 12"/>
          <p:cNvSpPr/>
          <p:nvPr/>
        </p:nvSpPr>
        <p:spPr>
          <a:xfrm>
            <a:off x="2057400" y="657940"/>
            <a:ext cx="457200" cy="369332"/>
          </a:xfrm>
          <a:prstGeom prst="teardrop">
            <a:avLst/>
          </a:prstGeom>
          <a:gradFill>
            <a:gsLst>
              <a:gs pos="73000">
                <a:srgbClr val="00B0F0"/>
              </a:gs>
              <a:gs pos="99000">
                <a:srgbClr val="7030A0"/>
              </a:gs>
              <a:gs pos="66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/>
          <p:cNvSpPr/>
          <p:nvPr/>
        </p:nvSpPr>
        <p:spPr>
          <a:xfrm>
            <a:off x="6527466" y="609600"/>
            <a:ext cx="457200" cy="369332"/>
          </a:xfrm>
          <a:prstGeom prst="teardrop">
            <a:avLst/>
          </a:prstGeom>
          <a:gradFill>
            <a:gsLst>
              <a:gs pos="86000">
                <a:schemeClr val="bg1"/>
              </a:gs>
              <a:gs pos="75000">
                <a:srgbClr val="7030A0"/>
              </a:gs>
              <a:gs pos="52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2678" y="609600"/>
            <a:ext cx="3196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ক্যাবল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জয়েন্ট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করার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পদ্ধতি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84964" y="1710876"/>
            <a:ext cx="7696200" cy="105475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95000">
                <a:schemeClr val="bg1"/>
              </a:gs>
              <a:gs pos="99000">
                <a:srgbClr val="7030A0"/>
              </a:gs>
              <a:gs pos="55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    </a:t>
            </a:r>
            <a:r>
              <a:rPr lang="as-IN" sz="2000" dirty="0" smtClean="0"/>
              <a:t>(</a:t>
            </a:r>
            <a:r>
              <a:rPr lang="as-IN" sz="2000" dirty="0"/>
              <a:t>ক) </a:t>
            </a:r>
            <a:r>
              <a:rPr lang="as-IN" dirty="0"/>
              <a:t>বাতাস ও ধূলাবালি থেকে মুক্ত রাখার জন্য জয়েন্টের ক্ষেত্রটি ৬ মি. </a:t>
            </a:r>
            <a:r>
              <a:rPr lang="en-US" dirty="0"/>
              <a:t>x </a:t>
            </a:r>
            <a:r>
              <a:rPr lang="as-IN" dirty="0"/>
              <a:t>৬ মি. তাঁবু দিয়ে ঢেকে </a:t>
            </a:r>
            <a:r>
              <a:rPr lang="as-IN" dirty="0" smtClean="0"/>
              <a:t>দিতে</a:t>
            </a:r>
            <a:r>
              <a:rPr lang="en-US" sz="2000" dirty="0" smtClean="0"/>
              <a:t> </a:t>
            </a:r>
            <a:r>
              <a:rPr lang="as-IN" dirty="0" smtClean="0"/>
              <a:t>বাতাসের </a:t>
            </a:r>
            <a:r>
              <a:rPr lang="as-IN" dirty="0"/>
              <a:t>বিপরীত দিকে তার একটি মাত্র দরজা রেখে এটা করা হয়।</a:t>
            </a:r>
            <a:endParaRPr lang="as-IN" sz="2000" dirty="0">
              <a:effectLst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84964" y="3449230"/>
            <a:ext cx="7696200" cy="91116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00B0F0"/>
              </a:gs>
              <a:gs pos="93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</a:t>
            </a:r>
            <a:r>
              <a:rPr lang="as-IN" dirty="0" smtClean="0"/>
              <a:t>(</a:t>
            </a:r>
            <a:r>
              <a:rPr lang="as-IN" dirty="0"/>
              <a:t>খ) ক্যাবল যৌগ উত্তপ্ত করার ব্যবস্থা কাছাকাছি এমন জায়গায় হতে হবে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as-IN" dirty="0" smtClean="0"/>
              <a:t>যাতে </a:t>
            </a:r>
            <a:r>
              <a:rPr lang="as-IN" dirty="0"/>
              <a:t>বাষ্প ও ধোয়া তাবুর ভিতরে প্রবেশ করতে </a:t>
            </a:r>
            <a:r>
              <a:rPr lang="as-IN" dirty="0" smtClean="0"/>
              <a:t>না </a:t>
            </a:r>
            <a:r>
              <a:rPr lang="as-IN" dirty="0"/>
              <a:t>পারে।</a:t>
            </a:r>
            <a:endParaRPr lang="as-IN" dirty="0">
              <a:effectLst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01006" y="4876800"/>
            <a:ext cx="7696200" cy="83006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7030A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/>
              <a:t>(গ) গর্ত যদি ধসে যাওয়ার সম্ভাবনা থাকে, তবে পাশে তক্তা বসিয়ে সুরক্ষার ব্যবস্থা করতে হবে।</a:t>
            </a:r>
            <a:endParaRPr lang="en-US" sz="2000" dirty="0"/>
          </a:p>
        </p:txBody>
      </p:sp>
      <p:sp>
        <p:nvSpPr>
          <p:cNvPr id="13" name="Teardrop 12"/>
          <p:cNvSpPr/>
          <p:nvPr/>
        </p:nvSpPr>
        <p:spPr>
          <a:xfrm>
            <a:off x="2057400" y="657940"/>
            <a:ext cx="457200" cy="369332"/>
          </a:xfrm>
          <a:prstGeom prst="teardrop">
            <a:avLst/>
          </a:prstGeom>
          <a:gradFill>
            <a:gsLst>
              <a:gs pos="73000">
                <a:srgbClr val="00B0F0"/>
              </a:gs>
              <a:gs pos="99000">
                <a:srgbClr val="7030A0"/>
              </a:gs>
              <a:gs pos="66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/>
          <p:cNvSpPr/>
          <p:nvPr/>
        </p:nvSpPr>
        <p:spPr>
          <a:xfrm>
            <a:off x="6527466" y="609600"/>
            <a:ext cx="457200" cy="369332"/>
          </a:xfrm>
          <a:prstGeom prst="teardrop">
            <a:avLst/>
          </a:prstGeom>
          <a:gradFill>
            <a:gsLst>
              <a:gs pos="86000">
                <a:schemeClr val="bg1"/>
              </a:gs>
              <a:gs pos="75000">
                <a:srgbClr val="7030A0"/>
              </a:gs>
              <a:gs pos="52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8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2678" y="609600"/>
            <a:ext cx="319670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ক্যাবল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জয়েন্ট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করার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পদ্ধতি</a:t>
            </a:r>
            <a:endParaRPr lang="en-US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838200" y="1943122"/>
            <a:ext cx="7696200" cy="87627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6000">
                <a:srgbClr val="92D05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</a:t>
            </a:r>
            <a:r>
              <a:rPr lang="as-IN" dirty="0" smtClean="0"/>
              <a:t>(</a:t>
            </a:r>
            <a:r>
              <a:rPr lang="as-IN" dirty="0"/>
              <a:t>ঘ) বর্ষাকালে গর্তের চারপাশে মাটির বাঁধ দিতে হবে, যাতে বৃষ্টির </a:t>
            </a:r>
            <a:r>
              <a:rPr lang="as-IN" dirty="0" smtClean="0"/>
              <a:t>পানি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as-IN" dirty="0" smtClean="0"/>
              <a:t> </a:t>
            </a:r>
            <a:r>
              <a:rPr lang="en-US" dirty="0" smtClean="0"/>
              <a:t>  </a:t>
            </a:r>
            <a:r>
              <a:rPr lang="as-IN" dirty="0" smtClean="0"/>
              <a:t>ঢুকতে </a:t>
            </a:r>
            <a:r>
              <a:rPr lang="as-IN" dirty="0"/>
              <a:t>না পারে।</a:t>
            </a:r>
            <a:endParaRPr lang="as-IN" dirty="0">
              <a:effectLst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85800" y="3159870"/>
            <a:ext cx="7696200" cy="10668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5000">
                <a:srgbClr val="FFC000"/>
              </a:gs>
              <a:gs pos="9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</a:t>
            </a:r>
            <a:r>
              <a:rPr lang="as-IN" dirty="0"/>
              <a:t>(ঙ) বাড়তি পানি জমার গর্ত এমন জায়গায় করতে হবে যাতে পানি </a:t>
            </a:r>
            <a:r>
              <a:rPr lang="as-IN" dirty="0" smtClean="0"/>
              <a:t>বের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as-IN" dirty="0" smtClean="0"/>
              <a:t> </a:t>
            </a:r>
            <a:r>
              <a:rPr lang="as-IN" dirty="0"/>
              <a:t>করার সময় জয়েন্টের কাজে কোনো বাধার সৃষ্টি না </a:t>
            </a:r>
            <a:r>
              <a:rPr lang="as-IN" dirty="0" smtClean="0"/>
              <a:t>হয়</a:t>
            </a:r>
            <a:r>
              <a:rPr lang="as-IN" dirty="0"/>
              <a:t>। </a:t>
            </a:r>
            <a:endParaRPr lang="as-IN" dirty="0">
              <a:effectLst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685800" y="4724400"/>
            <a:ext cx="7696200" cy="147242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86000">
                <a:schemeClr val="bg1"/>
              </a:gs>
              <a:gs pos="95000">
                <a:srgbClr val="0070C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     </a:t>
            </a:r>
            <a:r>
              <a:rPr lang="as-IN" dirty="0" smtClean="0"/>
              <a:t>(</a:t>
            </a:r>
            <a:r>
              <a:rPr lang="as-IN" dirty="0"/>
              <a:t>চ) গর্তের তলদেশে ত্রিপল পেতে তার উপর </a:t>
            </a:r>
            <a:r>
              <a:rPr lang="as-IN" dirty="0" smtClean="0"/>
              <a:t>পুরনা</a:t>
            </a:r>
            <a:r>
              <a:rPr lang="en-US" dirty="0" smtClean="0"/>
              <a:t> </a:t>
            </a:r>
            <a:r>
              <a:rPr lang="as-IN" dirty="0" smtClean="0"/>
              <a:t>কাগজ বিছিয়ে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as-IN" dirty="0" smtClean="0"/>
              <a:t> </a:t>
            </a:r>
            <a:r>
              <a:rPr lang="as-IN" dirty="0"/>
              <a:t>জয়েন্টের যন্ত্রপাতি সাজিয়ে রাখতে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as-IN" dirty="0" smtClean="0"/>
              <a:t>যাতে </a:t>
            </a:r>
            <a:r>
              <a:rPr lang="as-IN" dirty="0"/>
              <a:t>কাজে </a:t>
            </a:r>
            <a:r>
              <a:rPr lang="as-IN" dirty="0" smtClean="0"/>
              <a:t>নিয়াজিত ব্যক্তি</a:t>
            </a:r>
            <a:endParaRPr lang="en-US" dirty="0" smtClean="0"/>
          </a:p>
          <a:p>
            <a:r>
              <a:rPr lang="en-US" dirty="0"/>
              <a:t> </a:t>
            </a:r>
            <a:r>
              <a:rPr lang="as-IN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as-IN" dirty="0" smtClean="0"/>
              <a:t>সহজে </a:t>
            </a:r>
            <a:r>
              <a:rPr lang="as-IN" dirty="0"/>
              <a:t>কাজের সময় </a:t>
            </a:r>
            <a:r>
              <a:rPr lang="as-IN" dirty="0" smtClean="0"/>
              <a:t>ঐগুলা</a:t>
            </a:r>
            <a:r>
              <a:rPr lang="en-US" dirty="0" smtClean="0"/>
              <a:t> </a:t>
            </a:r>
            <a:r>
              <a:rPr lang="as-IN" dirty="0" smtClean="0"/>
              <a:t>হাতের </a:t>
            </a:r>
            <a:r>
              <a:rPr lang="as-IN" dirty="0"/>
              <a:t>কাছে পায়।</a:t>
            </a:r>
            <a:endParaRPr lang="as-IN" dirty="0">
              <a:effectLst/>
            </a:endParaRPr>
          </a:p>
        </p:txBody>
      </p:sp>
      <p:sp>
        <p:nvSpPr>
          <p:cNvPr id="13" name="Teardrop 12"/>
          <p:cNvSpPr/>
          <p:nvPr/>
        </p:nvSpPr>
        <p:spPr>
          <a:xfrm>
            <a:off x="2057400" y="657940"/>
            <a:ext cx="457200" cy="369332"/>
          </a:xfrm>
          <a:prstGeom prst="teardrop">
            <a:avLst/>
          </a:prstGeom>
          <a:gradFill>
            <a:gsLst>
              <a:gs pos="73000">
                <a:srgbClr val="00B0F0"/>
              </a:gs>
              <a:gs pos="99000">
                <a:srgbClr val="7030A0"/>
              </a:gs>
              <a:gs pos="66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/>
          <p:cNvSpPr/>
          <p:nvPr/>
        </p:nvSpPr>
        <p:spPr>
          <a:xfrm>
            <a:off x="6527466" y="609600"/>
            <a:ext cx="457200" cy="369332"/>
          </a:xfrm>
          <a:prstGeom prst="teardrop">
            <a:avLst/>
          </a:prstGeom>
          <a:gradFill>
            <a:gsLst>
              <a:gs pos="86000">
                <a:schemeClr val="bg1"/>
              </a:gs>
              <a:gs pos="75000">
                <a:srgbClr val="7030A0"/>
              </a:gs>
              <a:gs pos="52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1522</TotalTime>
  <Words>473</Words>
  <Application>Microsoft Office PowerPoint</Application>
  <PresentationFormat>On-screen Show (4:3)</PresentationFormat>
  <Paragraphs>76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Atik</dc:creator>
  <cp:lastModifiedBy>Windows User</cp:lastModifiedBy>
  <cp:revision>136</cp:revision>
  <dcterms:created xsi:type="dcterms:W3CDTF">2006-08-16T00:00:00Z</dcterms:created>
  <dcterms:modified xsi:type="dcterms:W3CDTF">2021-05-31T11:20:17Z</dcterms:modified>
</cp:coreProperties>
</file>