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2" r:id="rId4"/>
    <p:sldId id="260" r:id="rId5"/>
    <p:sldId id="262" r:id="rId6"/>
    <p:sldId id="263" r:id="rId7"/>
    <p:sldId id="265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90" r:id="rId17"/>
    <p:sldId id="29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2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3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3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3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3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3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4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4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-flowers-34015066-1920-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08931" y="39186"/>
            <a:ext cx="3135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990000"/>
                </a:solidFill>
              </a:rPr>
              <a:t>Welcome</a:t>
            </a:r>
            <a:endParaRPr lang="en-US" sz="6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311"/>
            <a:ext cx="9144000" cy="67403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important rule of tag question :</a:t>
            </a:r>
          </a:p>
          <a:p>
            <a:r>
              <a:rPr lang="en-US" sz="2400" dirty="0" smtClean="0"/>
              <a:t>1.Subject of tag question will be always pronoun.(according to person , number and gender)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Mr</a:t>
            </a:r>
            <a:r>
              <a:rPr lang="en-US" sz="2400" dirty="0" smtClean="0"/>
              <a:t> </a:t>
            </a:r>
            <a:r>
              <a:rPr lang="en-US" sz="2400" dirty="0" err="1" smtClean="0"/>
              <a:t>Haq</a:t>
            </a:r>
            <a:r>
              <a:rPr lang="en-US" sz="2400" dirty="0" smtClean="0"/>
              <a:t> is our English teacher , isn’t he?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Rina</a:t>
            </a:r>
            <a:r>
              <a:rPr lang="en-US" sz="2400" dirty="0" smtClean="0"/>
              <a:t> is dancing , isn’t she?</a:t>
            </a:r>
          </a:p>
          <a:p>
            <a:r>
              <a:rPr lang="en-US" sz="2400" dirty="0" smtClean="0"/>
              <a:t>    The dog is barking , isn’t it?</a:t>
            </a:r>
          </a:p>
          <a:p>
            <a:r>
              <a:rPr lang="en-US" sz="2400" dirty="0" smtClean="0"/>
              <a:t>    Birds can fly , can’t they?</a:t>
            </a:r>
          </a:p>
          <a:p>
            <a:pPr marL="342900" indent="-342900"/>
            <a:r>
              <a:rPr lang="en-US" sz="2400" dirty="0" smtClean="0"/>
              <a:t>2. “They” will be used instead of everybody ,everyone , somebody ,someone, anybody ,anyone ,either,(positive) nobody, no one , none, neither, nothing (negative). </a:t>
            </a:r>
          </a:p>
          <a:p>
            <a:pPr marL="342900" indent="-342900"/>
            <a:r>
              <a:rPr lang="en-US" sz="2400" dirty="0" smtClean="0"/>
              <a:t>        Example:  Every body liked you , didn’t  they?</a:t>
            </a:r>
          </a:p>
          <a:p>
            <a:pPr marL="342900" indent="-342900"/>
            <a:r>
              <a:rPr lang="en-US" sz="2400" dirty="0" smtClean="0"/>
              <a:t>                           No one would do this , would they?</a:t>
            </a:r>
          </a:p>
          <a:p>
            <a:pPr marL="342900" indent="-342900">
              <a:buAutoNum type="arabicPeriod" startAt="3"/>
            </a:pPr>
            <a:r>
              <a:rPr lang="en-US" sz="2400" dirty="0" smtClean="0"/>
              <a:t>If the imperative statement  begins with a verb  and it means a request by tag question . “Can you” or “could you”  will be use this tag question.</a:t>
            </a:r>
          </a:p>
          <a:p>
            <a:pPr marL="342900" indent="-342900"/>
            <a:r>
              <a:rPr lang="en-US" sz="2400" dirty="0" smtClean="0"/>
              <a:t>        Help me , can you?            Bring me an orange , could you?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930"/>
            <a:ext cx="9144000" cy="156966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4.   If the imperative statement  begins with a verb  and it means the consent of the listener by tag question . “Will you” or won’t you” will be use this tag question.</a:t>
            </a:r>
          </a:p>
          <a:p>
            <a:pPr marL="342900" indent="-342900"/>
            <a:r>
              <a:rPr lang="en-US" sz="2400" dirty="0" smtClean="0"/>
              <a:t>      Solve the problem ,will  you/won ‘t you?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02673"/>
            <a:ext cx="9144000" cy="830997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  If the imperative statement  begins with Don’t/Never.  “Will you” is used in tag question. Don’t disturb me , will you?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08513"/>
            <a:ext cx="9144000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US" sz="2400" dirty="0" smtClean="0"/>
              <a:t>If the imperative statement  begins with let us/lets.  “shall we” is used in tag question.</a:t>
            </a:r>
          </a:p>
          <a:p>
            <a:pPr marL="342900" indent="-342900"/>
            <a:r>
              <a:rPr lang="en-US" sz="2400" dirty="0" smtClean="0"/>
              <a:t>       Let us have a party , shall we?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5290" y="4163938"/>
            <a:ext cx="9078710" cy="1200329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7"/>
            </a:pPr>
            <a:r>
              <a:rPr lang="en-US" sz="2400" dirty="0" smtClean="0"/>
              <a:t>If the imperative statement  begins with let him ,her , them.  “will you” is used in tag question. </a:t>
            </a:r>
          </a:p>
          <a:p>
            <a:pPr marL="457200" indent="-457200"/>
            <a:r>
              <a:rPr lang="en-US" sz="2400" dirty="0" smtClean="0"/>
              <a:t>       Let him go now , will you?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40746"/>
            <a:ext cx="9144000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8.If the statement  begins with introductory there.  subject of this tag question will be  there.</a:t>
            </a:r>
          </a:p>
          <a:p>
            <a:pPr marL="457200" indent="-457200"/>
            <a:r>
              <a:rPr lang="en-US" sz="2400" dirty="0" smtClean="0"/>
              <a:t>     There is a school in our village , isn’t there?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8790"/>
            <a:ext cx="9144000" cy="1569660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 smtClean="0"/>
              <a:t>9</a:t>
            </a:r>
            <a:r>
              <a:rPr lang="en-US" sz="3200" dirty="0" smtClean="0"/>
              <a:t>.If </a:t>
            </a:r>
            <a:r>
              <a:rPr lang="en-US" sz="3200" dirty="0" smtClean="0"/>
              <a:t>the sentence is  complex sentence.    The part of Principle clause will be tag question.</a:t>
            </a:r>
          </a:p>
          <a:p>
            <a:pPr marL="457200" indent="-457200"/>
            <a:r>
              <a:rPr lang="en-US" sz="3200" dirty="0" smtClean="0"/>
              <a:t>     I know that he is honest , don’t 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2"/>
            <a:ext cx="9144000" cy="2560321"/>
          </a:xfrm>
          <a:prstGeom prst="rect">
            <a:avLst/>
          </a:prstGeom>
          <a:solidFill>
            <a:srgbClr val="92D050"/>
          </a:solidFill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 smtClean="0"/>
              <a:t>10.If </a:t>
            </a:r>
            <a:r>
              <a:rPr lang="en-US" sz="3200" dirty="0" smtClean="0"/>
              <a:t>the </a:t>
            </a:r>
            <a:r>
              <a:rPr lang="en-US" sz="3200" dirty="0" smtClean="0"/>
              <a:t> subject of any sentence </a:t>
            </a:r>
            <a:r>
              <a:rPr lang="en-US" sz="3200" dirty="0" smtClean="0"/>
              <a:t>is </a:t>
            </a:r>
            <a:r>
              <a:rPr lang="en-US" sz="3200" dirty="0" smtClean="0"/>
              <a:t> all of you/some of you/none of you/most of you/everyone of you. You will be the subject of this tag question.</a:t>
            </a:r>
          </a:p>
          <a:p>
            <a:pPr marL="457200" indent="-457200"/>
            <a:r>
              <a:rPr lang="en-US" sz="3200" dirty="0" smtClean="0"/>
              <a:t>All of you were playing them , weren’t you?</a:t>
            </a:r>
          </a:p>
          <a:p>
            <a:pPr marL="457200" indent="-457200"/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624261"/>
            <a:ext cx="9144000" cy="2062103"/>
          </a:xfrm>
          <a:prstGeom prst="rect">
            <a:avLst/>
          </a:prstGeom>
          <a:solidFill>
            <a:srgbClr val="00B050"/>
          </a:solidFill>
          <a:ln w="571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11.If the middle of the sentence have never/</a:t>
            </a:r>
            <a:r>
              <a:rPr lang="en-US" sz="3200" dirty="0" err="1" smtClean="0"/>
              <a:t>seldome</a:t>
            </a:r>
            <a:r>
              <a:rPr lang="en-US" sz="3200" dirty="0" smtClean="0"/>
              <a:t>/hardly/scarcely/few/little </a:t>
            </a:r>
            <a:r>
              <a:rPr lang="en-US" sz="3200" dirty="0" err="1" smtClean="0"/>
              <a:t>etc.Tag</a:t>
            </a:r>
            <a:r>
              <a:rPr lang="en-US" sz="3200" dirty="0" smtClean="0"/>
              <a:t> question will be positive tag.</a:t>
            </a:r>
          </a:p>
          <a:p>
            <a:r>
              <a:rPr lang="en-US" sz="3200" dirty="0" smtClean="0"/>
              <a:t>A barking dog seldom bites, does it?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114" y="2377461"/>
            <a:ext cx="2782388" cy="70788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644558"/>
            <a:ext cx="9144000" cy="3170099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1.Let us go home,----?</a:t>
            </a:r>
          </a:p>
          <a:p>
            <a:r>
              <a:rPr lang="en-US" sz="4000" dirty="0" smtClean="0"/>
              <a:t>2.They are our best friends,----------?</a:t>
            </a:r>
          </a:p>
          <a:p>
            <a:r>
              <a:rPr lang="en-US" sz="4000" dirty="0" smtClean="0"/>
              <a:t>3.There is little water in this  pond,-----?</a:t>
            </a:r>
          </a:p>
          <a:p>
            <a:r>
              <a:rPr lang="en-US" sz="4000" dirty="0" smtClean="0"/>
              <a:t>4.Fishes can swim,--------?</a:t>
            </a:r>
          </a:p>
          <a:p>
            <a:r>
              <a:rPr lang="en-US" sz="4000" dirty="0" smtClean="0"/>
              <a:t>5. Everybody knows it,-----?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280160" y="200655"/>
            <a:ext cx="608729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8000"/>
                </a:solidFill>
              </a:rPr>
              <a:t>Lets </a:t>
            </a:r>
            <a:r>
              <a:rPr lang="en-US" sz="8000" b="1" dirty="0" err="1" smtClean="0">
                <a:solidFill>
                  <a:srgbClr val="008000"/>
                </a:solidFill>
              </a:rPr>
              <a:t>practise</a:t>
            </a:r>
            <a:r>
              <a:rPr lang="en-US" sz="8000" b="1" dirty="0" smtClean="0">
                <a:solidFill>
                  <a:srgbClr val="008000"/>
                </a:solidFill>
              </a:rPr>
              <a:t>-</a:t>
            </a:r>
            <a:endParaRPr lang="en-US" sz="8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406" y="274318"/>
            <a:ext cx="3409405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Individual work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40003" y="1376325"/>
            <a:ext cx="48530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a) I </a:t>
            </a:r>
            <a:r>
              <a:rPr lang="en-US" sz="2800" b="1" dirty="0" smtClean="0">
                <a:solidFill>
                  <a:srgbClr val="0000FF"/>
                </a:solidFill>
              </a:rPr>
              <a:t>love the flag of </a:t>
            </a:r>
            <a:r>
              <a:rPr lang="en-US" sz="2800" b="1" dirty="0" smtClean="0">
                <a:solidFill>
                  <a:srgbClr val="0000FF"/>
                </a:solidFill>
              </a:rPr>
              <a:t>Bangladesh,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0815" y="1376325"/>
            <a:ext cx="131478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don't I?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95824" y="2173168"/>
            <a:ext cx="3136500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b) You </a:t>
            </a:r>
            <a:r>
              <a:rPr lang="en-US" sz="2800" b="1" dirty="0" smtClean="0">
                <a:solidFill>
                  <a:srgbClr val="800000"/>
                </a:solidFill>
              </a:rPr>
              <a:t>like football,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87030" y="2173168"/>
            <a:ext cx="176939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800000"/>
                </a:solidFill>
              </a:rPr>
              <a:t>don't you?</a:t>
            </a:r>
            <a:endParaRPr lang="en-GB" sz="2800" b="1" u="sng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906" y="2970011"/>
            <a:ext cx="3731208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c) Trees </a:t>
            </a:r>
            <a:r>
              <a:rPr lang="en-US" sz="2800" b="1" dirty="0" smtClean="0">
                <a:solidFill>
                  <a:srgbClr val="0000FF"/>
                </a:solidFill>
              </a:rPr>
              <a:t>give us oxygen,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6422" y="2970011"/>
            <a:ext cx="1946366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CC"/>
                </a:solidFill>
              </a:rPr>
              <a:t>don't they?</a:t>
            </a:r>
            <a:endParaRPr lang="en-GB" sz="2800" u="sng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72" y="3871358"/>
            <a:ext cx="1959429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e) I </a:t>
            </a:r>
            <a:r>
              <a:rPr lang="en-US" sz="2800" b="1" dirty="0" smtClean="0">
                <a:solidFill>
                  <a:srgbClr val="0000FF"/>
                </a:solidFill>
              </a:rPr>
              <a:t>eat rice,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7048" y="3871358"/>
            <a:ext cx="1314784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CC"/>
                </a:solidFill>
              </a:rPr>
              <a:t>don't I?</a:t>
            </a:r>
            <a:endParaRPr lang="en-GB" sz="2800" u="sng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058" y="4811894"/>
            <a:ext cx="366574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f) He </a:t>
            </a:r>
            <a:r>
              <a:rPr lang="en-US" sz="2800" b="1" dirty="0" smtClean="0">
                <a:solidFill>
                  <a:srgbClr val="990000"/>
                </a:solidFill>
              </a:rPr>
              <a:t>works in the field,</a:t>
            </a:r>
            <a:endParaRPr lang="en-GB" sz="2800" dirty="0">
              <a:solidFill>
                <a:srgbClr val="99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1251" y="4811894"/>
            <a:ext cx="191590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800000"/>
                </a:solidFill>
              </a:rPr>
              <a:t>doesn't he?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079" y="5817745"/>
            <a:ext cx="3791166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g) The </a:t>
            </a:r>
            <a:r>
              <a:rPr lang="en-US" sz="2800" b="1" dirty="0" smtClean="0">
                <a:solidFill>
                  <a:srgbClr val="0000FF"/>
                </a:solidFill>
              </a:rPr>
              <a:t>sun gives us light,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9107" y="5830808"/>
            <a:ext cx="2282997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CC"/>
                </a:solidFill>
              </a:rPr>
              <a:t>doesn't he/it?</a:t>
            </a:r>
            <a:endParaRPr lang="en-GB" sz="2800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3" y="195940"/>
            <a:ext cx="3174275" cy="1015663"/>
          </a:xfrm>
          <a:prstGeom prst="rect">
            <a:avLst/>
          </a:prstGeom>
          <a:solidFill>
            <a:srgbClr val="92D050"/>
          </a:solidFill>
          <a:ln w="571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Pair work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60007" y="1650648"/>
            <a:ext cx="6692217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1.Bangladesh </a:t>
            </a:r>
            <a:r>
              <a:rPr lang="en-US" sz="2800" b="1" dirty="0" smtClean="0">
                <a:solidFill>
                  <a:srgbClr val="0000FF"/>
                </a:solidFill>
              </a:rPr>
              <a:t>became independent in 1971,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410" y="1663711"/>
            <a:ext cx="2190023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CC"/>
                </a:solidFill>
              </a:rPr>
              <a:t>didn't she/it?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132" y="2439622"/>
            <a:ext cx="8059785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2.The scientists invented many wonderful inventions,</a:t>
            </a:r>
            <a:endParaRPr lang="en-GB" sz="2800" b="1" dirty="0">
              <a:solidFill>
                <a:srgbClr val="99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055" y="3074515"/>
            <a:ext cx="197188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990000"/>
                </a:solidFill>
              </a:rPr>
              <a:t>didn't they?</a:t>
            </a:r>
            <a:endParaRPr lang="en-GB" sz="2800" b="1" u="sng" dirty="0">
              <a:solidFill>
                <a:srgbClr val="99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334" y="3806043"/>
            <a:ext cx="65954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3.The freedom fighters fought very bravely,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427" y="3819106"/>
            <a:ext cx="18229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didn't she?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696" y="4576760"/>
            <a:ext cx="6579622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4.They </a:t>
            </a:r>
            <a:r>
              <a:rPr lang="en-US" sz="2800" b="1" dirty="0" smtClean="0">
                <a:solidFill>
                  <a:srgbClr val="990000"/>
                </a:solidFill>
              </a:rPr>
              <a:t>got admitted to </a:t>
            </a:r>
            <a:r>
              <a:rPr lang="en-US" sz="2800" b="1" dirty="0" err="1" smtClean="0">
                <a:solidFill>
                  <a:srgbClr val="990000"/>
                </a:solidFill>
              </a:rPr>
              <a:t>Rajshahi</a:t>
            </a:r>
            <a:r>
              <a:rPr lang="en-U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</a:rPr>
              <a:t>University,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5051" y="4576760"/>
            <a:ext cx="1971886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990000"/>
                </a:solidFill>
              </a:rPr>
              <a:t>didn't they?</a:t>
            </a:r>
            <a:endParaRPr lang="en-GB" sz="2800" b="1" u="sng" dirty="0">
              <a:solidFill>
                <a:srgbClr val="99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537" y="5478107"/>
            <a:ext cx="480104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</a:rPr>
              <a:t>Meena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was going to </a:t>
            </a:r>
            <a:r>
              <a:rPr lang="en-US" sz="2800" b="1" dirty="0" smtClean="0">
                <a:solidFill>
                  <a:srgbClr val="0000CC"/>
                </a:solidFill>
              </a:rPr>
              <a:t>school,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4922" y="5478107"/>
            <a:ext cx="19345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CC"/>
                </a:solidFill>
              </a:rPr>
              <a:t>wasn't she?</a:t>
            </a:r>
            <a:endParaRPr lang="en-US" sz="2800" b="1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extBox 1"/>
          <p:cNvSpPr txBox="1"/>
          <p:nvPr/>
        </p:nvSpPr>
        <p:spPr>
          <a:xfrm>
            <a:off x="2390503" y="98050"/>
            <a:ext cx="3657600" cy="938719"/>
          </a:xfrm>
          <a:prstGeom prst="rect">
            <a:avLst/>
          </a:prstGeom>
          <a:solidFill>
            <a:srgbClr val="FFFF00"/>
          </a:solidFill>
          <a:ln w="571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800000"/>
                </a:solidFill>
              </a:rPr>
              <a:t>Homework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55" y="1219569"/>
            <a:ext cx="6378862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1.We </a:t>
            </a:r>
            <a:r>
              <a:rPr lang="en-US" sz="3600" b="1" dirty="0" smtClean="0">
                <a:solidFill>
                  <a:srgbClr val="0000FF"/>
                </a:solidFill>
              </a:rPr>
              <a:t>ought to obey our </a:t>
            </a:r>
            <a:r>
              <a:rPr lang="en-US" sz="3600" b="1" dirty="0" smtClean="0">
                <a:solidFill>
                  <a:srgbClr val="0000FF"/>
                </a:solidFill>
              </a:rPr>
              <a:t>parents.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60" y="2133979"/>
            <a:ext cx="575234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2.We </a:t>
            </a:r>
            <a:r>
              <a:rPr lang="en-US" sz="3600" b="1" dirty="0" smtClean="0">
                <a:solidFill>
                  <a:srgbClr val="0000FF"/>
                </a:solidFill>
              </a:rPr>
              <a:t>must submit to destiny,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77" y="2943885"/>
            <a:ext cx="890786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3.Traffic </a:t>
            </a:r>
            <a:r>
              <a:rPr lang="en-US" sz="3600" b="1" dirty="0" smtClean="0">
                <a:solidFill>
                  <a:srgbClr val="0000FF"/>
                </a:solidFill>
              </a:rPr>
              <a:t>jam is a great problem in our </a:t>
            </a:r>
            <a:r>
              <a:rPr lang="en-US" sz="3600" b="1" dirty="0" smtClean="0">
                <a:solidFill>
                  <a:srgbClr val="0000FF"/>
                </a:solidFill>
              </a:rPr>
              <a:t>country.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741" y="3962799"/>
            <a:ext cx="4184928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4.She </a:t>
            </a:r>
            <a:r>
              <a:rPr lang="en-US" sz="3600" b="1" dirty="0" smtClean="0">
                <a:solidFill>
                  <a:srgbClr val="0000FF"/>
                </a:solidFill>
              </a:rPr>
              <a:t>has a </a:t>
            </a:r>
            <a:r>
              <a:rPr lang="en-US" sz="3600" b="1" dirty="0" smtClean="0">
                <a:solidFill>
                  <a:srgbClr val="0000FF"/>
                </a:solidFill>
              </a:rPr>
              <a:t>problem.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42" y="4811894"/>
            <a:ext cx="4119782" cy="646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5.They </a:t>
            </a:r>
            <a:r>
              <a:rPr lang="en-US" sz="3600" b="1" dirty="0" smtClean="0">
                <a:solidFill>
                  <a:srgbClr val="0000CC"/>
                </a:solidFill>
              </a:rPr>
              <a:t>will go </a:t>
            </a:r>
            <a:r>
              <a:rPr lang="en-US" sz="3600" b="1" dirty="0" smtClean="0">
                <a:solidFill>
                  <a:srgbClr val="0000CC"/>
                </a:solidFill>
              </a:rPr>
              <a:t>home.</a:t>
            </a:r>
            <a:endParaRPr lang="en-GB" sz="36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40" y="5791619"/>
            <a:ext cx="55576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6.I </a:t>
            </a:r>
            <a:r>
              <a:rPr lang="en-US" sz="3600" b="1" dirty="0" smtClean="0">
                <a:solidFill>
                  <a:srgbClr val="0000FF"/>
                </a:solidFill>
              </a:rPr>
              <a:t>went to </a:t>
            </a:r>
            <a:r>
              <a:rPr lang="en-US" sz="3600" b="1" dirty="0" err="1" smtClean="0">
                <a:solidFill>
                  <a:srgbClr val="0000FF"/>
                </a:solidFill>
              </a:rPr>
              <a:t>sylhet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yesterday.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a_chinen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0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161212" y="4323847"/>
            <a:ext cx="2599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Goodbye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60130_174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2072" y="0"/>
            <a:ext cx="403192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042263" cy="1608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Ujjal</a:t>
            </a:r>
            <a:r>
              <a:rPr lang="en-US" sz="2400" dirty="0" smtClean="0"/>
              <a:t> Kumar </a:t>
            </a:r>
            <a:r>
              <a:rPr lang="en-US" sz="2400" dirty="0" err="1" smtClean="0"/>
              <a:t>Ghosh</a:t>
            </a:r>
            <a:endParaRPr lang="en-US" sz="2400" dirty="0" smtClean="0"/>
          </a:p>
          <a:p>
            <a:r>
              <a:rPr lang="en-US" sz="2400" dirty="0" smtClean="0"/>
              <a:t>Assistant Teacher (English)</a:t>
            </a:r>
          </a:p>
          <a:p>
            <a:r>
              <a:rPr lang="en-US" sz="2400" dirty="0" err="1" smtClean="0"/>
              <a:t>Chuadanga</a:t>
            </a:r>
            <a:r>
              <a:rPr lang="en-US" sz="2400" dirty="0" smtClean="0"/>
              <a:t> </a:t>
            </a:r>
            <a:r>
              <a:rPr lang="en-US" sz="2400" dirty="0" err="1" smtClean="0"/>
              <a:t>Krishnanagor</a:t>
            </a:r>
            <a:r>
              <a:rPr lang="en-US" sz="2400" dirty="0" smtClean="0"/>
              <a:t> high school</a:t>
            </a:r>
          </a:p>
          <a:p>
            <a:r>
              <a:rPr lang="en-US" sz="2400" dirty="0" err="1" smtClean="0"/>
              <a:t>Panjia,Keshabpur,Jassore</a:t>
            </a:r>
            <a:endParaRPr lang="en-US" sz="2400" dirty="0"/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06731"/>
            <a:ext cx="5081450" cy="5251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916" y="248194"/>
            <a:ext cx="2299063" cy="4898571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823" y="5172892"/>
            <a:ext cx="2272937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it?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0413" y="6008923"/>
            <a:ext cx="377519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 is question mark.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473" y="919120"/>
            <a:ext cx="4176593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1. General or Yes/No Questions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39095" y="2329923"/>
            <a:ext cx="3627660" cy="461665"/>
          </a:xfrm>
          <a:prstGeom prst="rect">
            <a:avLst/>
          </a:prstGeom>
          <a:solidFill>
            <a:schemeClr val="accent2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2. Special or </a:t>
            </a:r>
            <a:r>
              <a:rPr lang="en-US" sz="2400" b="1" dirty="0" err="1" smtClean="0"/>
              <a:t>Wh</a:t>
            </a:r>
            <a:r>
              <a:rPr lang="en-US" sz="2400" b="1" dirty="0" smtClean="0"/>
              <a:t>-Questions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99561" y="3779916"/>
            <a:ext cx="2701124" cy="461665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3. Choice Questions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98059" y="5412790"/>
            <a:ext cx="456131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4. Disjunctive or Tag Questions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49663" y="1624522"/>
            <a:ext cx="3477362" cy="461665"/>
          </a:xfrm>
          <a:prstGeom prst="rect">
            <a:avLst/>
          </a:prstGeom>
          <a:solidFill>
            <a:srgbClr val="0070C0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Do you like this country? –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7829" y="3035325"/>
            <a:ext cx="3931920" cy="461665"/>
          </a:xfrm>
          <a:prstGeom prst="rect">
            <a:avLst/>
          </a:prstGeom>
          <a:solidFill>
            <a:schemeClr val="accent6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  When did you come here? –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9268" y="4589822"/>
            <a:ext cx="4617177" cy="461665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 Does she like ice cream or sweets?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1703" y="6144320"/>
            <a:ext cx="5172892" cy="461665"/>
          </a:xfrm>
          <a:prstGeom prst="rect">
            <a:avLst/>
          </a:prstGeom>
          <a:solidFill>
            <a:schemeClr val="accent6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  She sent him an invitation, </a:t>
            </a:r>
            <a:r>
              <a:rPr lang="en-US" sz="2400" b="1" dirty="0" smtClean="0"/>
              <a:t>didn’t she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1513" y="226781"/>
            <a:ext cx="7971156" cy="523220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There are four types of question generally. They are-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048615"/>
          <p:cNvSpPr txBox="1"/>
          <p:nvPr/>
        </p:nvSpPr>
        <p:spPr>
          <a:xfrm>
            <a:off x="254239" y="5705442"/>
            <a:ext cx="5336664" cy="9848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900" b="1" dirty="0">
                <a:solidFill>
                  <a:srgbClr val="0000FF"/>
                </a:solidFill>
              </a:rPr>
              <a:t>What kind of question are these?</a:t>
            </a:r>
          </a:p>
          <a:p>
            <a:pPr algn="l"/>
            <a:r>
              <a:rPr lang="en-US" sz="2900" b="1" dirty="0">
                <a:solidFill>
                  <a:srgbClr val="0000FF"/>
                </a:solidFill>
              </a:rPr>
              <a:t>Can you say?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048593" name="TextBox 1048616"/>
          <p:cNvSpPr txBox="1"/>
          <p:nvPr/>
        </p:nvSpPr>
        <p:spPr>
          <a:xfrm>
            <a:off x="254239" y="1528371"/>
            <a:ext cx="30506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He likes football,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1048594" name="TextBox 1048617"/>
          <p:cNvSpPr txBox="1"/>
          <p:nvPr/>
        </p:nvSpPr>
        <p:spPr>
          <a:xfrm>
            <a:off x="3255009" y="1528371"/>
            <a:ext cx="232283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800000"/>
                </a:solidFill>
              </a:rPr>
              <a:t>doesn't he?</a:t>
            </a:r>
            <a:endParaRPr lang="en-GB" sz="3200" b="1" u="sng" dirty="0">
              <a:solidFill>
                <a:srgbClr val="800000"/>
              </a:solidFill>
            </a:endParaRPr>
          </a:p>
        </p:txBody>
      </p:sp>
      <p:sp>
        <p:nvSpPr>
          <p:cNvPr id="1048595" name="TextBox 1048618"/>
          <p:cNvSpPr txBox="1"/>
          <p:nvPr/>
        </p:nvSpPr>
        <p:spPr>
          <a:xfrm>
            <a:off x="289973" y="3772221"/>
            <a:ext cx="2596918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0000FF"/>
                </a:solidFill>
              </a:rPr>
              <a:t>He is a teacher,</a:t>
            </a:r>
            <a:endParaRPr lang="en-GB" sz="2900" b="1" dirty="0">
              <a:solidFill>
                <a:srgbClr val="0000FF"/>
              </a:solidFill>
            </a:endParaRPr>
          </a:p>
        </p:txBody>
      </p:sp>
      <p:sp>
        <p:nvSpPr>
          <p:cNvPr id="1048596" name="TextBox 1048619"/>
          <p:cNvSpPr txBox="1"/>
          <p:nvPr/>
        </p:nvSpPr>
        <p:spPr>
          <a:xfrm>
            <a:off x="2877101" y="3772222"/>
            <a:ext cx="153814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800000"/>
                </a:solidFill>
              </a:rPr>
              <a:t>isn't he?</a:t>
            </a:r>
            <a:endParaRPr lang="en-GB" sz="2800" b="1" u="sng" dirty="0">
              <a:solidFill>
                <a:srgbClr val="800000"/>
              </a:solidFill>
            </a:endParaRPr>
          </a:p>
        </p:txBody>
      </p:sp>
      <p:pic>
        <p:nvPicPr>
          <p:cNvPr id="2097159" name="Picture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8287" y="156754"/>
            <a:ext cx="3030582" cy="270401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097160" name="Picture 209716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880" y="3121179"/>
            <a:ext cx="4206240" cy="245666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 animBg="1"/>
      <p:bldP spid="1048594" grpId="0" animBg="1"/>
      <p:bldP spid="1048595" grpId="0" animBg="1"/>
      <p:bldP spid="10485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048605"/>
          <p:cNvSpPr txBox="1"/>
          <p:nvPr/>
        </p:nvSpPr>
        <p:spPr>
          <a:xfrm>
            <a:off x="148639" y="125057"/>
            <a:ext cx="8846806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Yes, Today’s  </a:t>
            </a:r>
            <a:r>
              <a:rPr lang="en-US" sz="5400" b="1" dirty="0">
                <a:solidFill>
                  <a:srgbClr val="800000"/>
                </a:solidFill>
              </a:rPr>
              <a:t>lesson is </a:t>
            </a:r>
            <a:r>
              <a:rPr lang="en-US" sz="5400" b="1" dirty="0" smtClean="0">
                <a:solidFill>
                  <a:srgbClr val="800000"/>
                </a:solidFill>
              </a:rPr>
              <a:t>-------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576" y="1772069"/>
            <a:ext cx="6824690" cy="156966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</a:rPr>
              <a:t>Tag Question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94894"/>
            <a:ext cx="7274859" cy="2123658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002060"/>
                </a:solidFill>
              </a:rPr>
              <a:t>Class : Nine-Ten</a:t>
            </a:r>
          </a:p>
          <a:p>
            <a:r>
              <a:rPr lang="en-GB" sz="4400" b="1" dirty="0" smtClean="0">
                <a:solidFill>
                  <a:srgbClr val="002060"/>
                </a:solidFill>
              </a:rPr>
              <a:t>Subject: English grammar and Composition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1048597"/>
          <p:cNvSpPr txBox="1"/>
          <p:nvPr/>
        </p:nvSpPr>
        <p:spPr>
          <a:xfrm>
            <a:off x="991323" y="83201"/>
            <a:ext cx="6572071" cy="1092607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BF0000"/>
                </a:solidFill>
              </a:rPr>
              <a:t>Learning Outcome</a:t>
            </a:r>
            <a:endParaRPr lang="en-GB" sz="6500" dirty="0">
              <a:solidFill>
                <a:srgbClr val="000000"/>
              </a:solidFill>
            </a:endParaRPr>
          </a:p>
        </p:txBody>
      </p:sp>
      <p:sp>
        <p:nvSpPr>
          <p:cNvPr id="1048602" name="TextBox 1048598"/>
          <p:cNvSpPr txBox="1"/>
          <p:nvPr/>
        </p:nvSpPr>
        <p:spPr>
          <a:xfrm>
            <a:off x="0" y="1382642"/>
            <a:ext cx="9144000" cy="550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00FF"/>
                </a:solidFill>
              </a:rPr>
              <a:t>By the end of the lesson-</a:t>
            </a:r>
            <a:endParaRPr sz="4400" dirty="0">
              <a:solidFill>
                <a:srgbClr val="0000FF"/>
              </a:solidFill>
            </a:endParaRPr>
          </a:p>
          <a:p>
            <a:pPr algn="l"/>
            <a:r>
              <a:rPr lang="en-US" sz="4400" b="1" dirty="0">
                <a:solidFill>
                  <a:srgbClr val="0000FF"/>
                </a:solidFill>
              </a:rPr>
              <a:t>t</a:t>
            </a:r>
            <a:r>
              <a:rPr lang="en-US" sz="4400" b="1" dirty="0" smtClean="0">
                <a:solidFill>
                  <a:srgbClr val="0000FF"/>
                </a:solidFill>
              </a:rPr>
              <a:t>he </a:t>
            </a:r>
            <a:r>
              <a:rPr lang="en-US" sz="4400" b="1" dirty="0">
                <a:solidFill>
                  <a:srgbClr val="0000FF"/>
                </a:solidFill>
              </a:rPr>
              <a:t>learners will be able to -</a:t>
            </a:r>
            <a:endParaRPr sz="4400" dirty="0">
              <a:solidFill>
                <a:srgbClr val="0000FF"/>
              </a:solidFill>
            </a:endParaRPr>
          </a:p>
          <a:p>
            <a:pPr marL="571500" indent="-571500" algn="l">
              <a:buFont typeface="Wingdings" charset="2"/>
              <a:buChar char="n"/>
            </a:pPr>
            <a:r>
              <a:rPr lang="en-US" sz="4400" b="1" dirty="0">
                <a:solidFill>
                  <a:srgbClr val="0000FF"/>
                </a:solidFill>
              </a:rPr>
              <a:t> define tag question.</a:t>
            </a:r>
            <a:endParaRPr sz="4400" dirty="0">
              <a:solidFill>
                <a:srgbClr val="0000FF"/>
              </a:solidFill>
            </a:endParaRPr>
          </a:p>
          <a:p>
            <a:pPr marL="571500" indent="-571500" algn="l">
              <a:buFont typeface="Wingdings" charset="2"/>
              <a:buChar char="n"/>
            </a:pPr>
            <a:r>
              <a:rPr lang="en-US" sz="4400" b="1" dirty="0">
                <a:solidFill>
                  <a:srgbClr val="0000FF"/>
                </a:solidFill>
              </a:rPr>
              <a:t>make tag question of present form of verb.</a:t>
            </a:r>
            <a:endParaRPr lang="en-GB" sz="4400" dirty="0">
              <a:solidFill>
                <a:srgbClr val="0000FF"/>
              </a:solidFill>
            </a:endParaRPr>
          </a:p>
          <a:p>
            <a:pPr marL="571500" indent="-571500" algn="l">
              <a:buFont typeface="Wingdings" charset="2"/>
              <a:buChar char="n"/>
            </a:pPr>
            <a:r>
              <a:rPr lang="en-US" sz="4400" b="1" dirty="0">
                <a:solidFill>
                  <a:srgbClr val="0000FF"/>
                </a:solidFill>
              </a:rPr>
              <a:t>make tag question of past form of </a:t>
            </a:r>
            <a:r>
              <a:rPr lang="en-US" sz="4400" b="1" dirty="0" smtClean="0">
                <a:solidFill>
                  <a:srgbClr val="0000FF"/>
                </a:solidFill>
              </a:rPr>
              <a:t>verb.</a:t>
            </a:r>
            <a:endParaRPr lang="en-GB" sz="4400" dirty="0">
              <a:solidFill>
                <a:srgbClr val="0000FF"/>
              </a:solidFill>
            </a:endParaRPr>
          </a:p>
          <a:p>
            <a:pPr marL="571500" indent="-571500" algn="l">
              <a:buFont typeface="Wingdings" charset="2"/>
              <a:buChar char="n"/>
            </a:pPr>
            <a:r>
              <a:rPr lang="en-US" sz="4400" b="1" dirty="0">
                <a:solidFill>
                  <a:srgbClr val="0000FF"/>
                </a:solidFill>
              </a:rPr>
              <a:t>make tag question of helping verb. </a:t>
            </a:r>
            <a:endParaRPr lang="en-GB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594" y="1293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  <p:bldP spid="10486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04" y="197979"/>
            <a:ext cx="8791327" cy="954107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Tag question is a type of question which we ask at the end of a statement  or imperative sentence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077" y="1358534"/>
            <a:ext cx="489857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two types  of tag question: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54880" y="1371588"/>
            <a:ext cx="438912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1.Affirmative tag. 2.Negative tag.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55361"/>
            <a:ext cx="9143999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 auxiliary verb to make  tag question . These are am, is , are , have ,has ,was , were ,had, shall, will, can, could, may, might ,must , ought(to) , use(to), dare, need , do , does, did. Above verbs help us to make  affirmative tag.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971103"/>
            <a:ext cx="8804366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negative tag we use  negative form of above verbs . Negative auxiliary and verbs in tags are usually  in their contracted form(=</a:t>
            </a:r>
            <a:r>
              <a:rPr lang="en-US" sz="2400" dirty="0" err="1" smtClean="0"/>
              <a:t>n’t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0626" y="5107574"/>
            <a:ext cx="461119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basic structure of tag question: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12967"/>
            <a:ext cx="9143999" cy="830997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 statement will be negative tag and negative statement will be  positive tag. Snow is </a:t>
            </a:r>
            <a:r>
              <a:rPr lang="en-US" sz="2400" dirty="0" err="1" smtClean="0"/>
              <a:t>white,isn’t</a:t>
            </a:r>
            <a:r>
              <a:rPr lang="en-US" sz="2400" dirty="0" smtClean="0"/>
              <a:t> it? You don’t like me, do you?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3692" y="78371"/>
          <a:ext cx="8843556" cy="668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0889"/>
                <a:gridCol w="2146433"/>
                <a:gridCol w="2275345"/>
                <a:gridCol w="2210889"/>
              </a:tblGrid>
              <a:tr h="940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Full form of negative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Abbreviation of negative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Full form of negative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Abbreviation of negative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4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aren’t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could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Couldn’t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96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aren’t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might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might </a:t>
                      </a:r>
                      <a:r>
                        <a:rPr lang="en-US" sz="2400" dirty="0" err="1" smtClean="0"/>
                        <a:t>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Wasn’t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mustn’t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were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Were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ought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oughtn’t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Shall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usednot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usedn’t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will not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dare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daren’t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Should not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Shouldn’t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need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needn’t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would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Wouldn’t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have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haven’t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does not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doesn’t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702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 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has </a:t>
                      </a:r>
                      <a:r>
                        <a:rPr lang="en-US" sz="2400" dirty="0" err="1" smtClean="0"/>
                        <a:t>n’t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did not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didn’t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5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had not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hadn’t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cannot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can’t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1008</Words>
  <Application>Microsoft Office PowerPoint</Application>
  <PresentationFormat>On-screen Show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i10</dc:creator>
  <cp:lastModifiedBy>user</cp:lastModifiedBy>
  <cp:revision>94</cp:revision>
  <dcterms:created xsi:type="dcterms:W3CDTF">2015-04-10T21:30:45Z</dcterms:created>
  <dcterms:modified xsi:type="dcterms:W3CDTF">2020-10-27T15:33:11Z</dcterms:modified>
</cp:coreProperties>
</file>