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9" r:id="rId4"/>
    <p:sldId id="273" r:id="rId5"/>
    <p:sldId id="280" r:id="rId6"/>
    <p:sldId id="274" r:id="rId7"/>
    <p:sldId id="269" r:id="rId8"/>
    <p:sldId id="263" r:id="rId9"/>
    <p:sldId id="264" r:id="rId10"/>
    <p:sldId id="266" r:id="rId11"/>
    <p:sldId id="265" r:id="rId12"/>
    <p:sldId id="275" r:id="rId13"/>
    <p:sldId id="267" r:id="rId14"/>
    <p:sldId id="268" r:id="rId15"/>
    <p:sldId id="270" r:id="rId16"/>
    <p:sldId id="271" r:id="rId17"/>
    <p:sldId id="25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5C7"/>
    <a:srgbClr val="63A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9DA44-C75C-44B6-8F12-F6145B6A2CE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180604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DA44-C75C-44B6-8F12-F6145B6A2CE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232850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DA44-C75C-44B6-8F12-F6145B6A2CE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350032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9DA44-C75C-44B6-8F12-F6145B6A2CE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218580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9DA44-C75C-44B6-8F12-F6145B6A2CE7}"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259729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9DA44-C75C-44B6-8F12-F6145B6A2CE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67253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9DA44-C75C-44B6-8F12-F6145B6A2CE7}"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185430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9DA44-C75C-44B6-8F12-F6145B6A2CE7}"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86306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DA44-C75C-44B6-8F12-F6145B6A2CE7}"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200129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DA44-C75C-44B6-8F12-F6145B6A2CE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340724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9DA44-C75C-44B6-8F12-F6145B6A2CE7}"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67ABF-5A61-45CD-A326-F74A889F4D4C}" type="slidenum">
              <a:rPr lang="en-US" smtClean="0"/>
              <a:t>‹#›</a:t>
            </a:fld>
            <a:endParaRPr lang="en-US"/>
          </a:p>
        </p:txBody>
      </p:sp>
    </p:spTree>
    <p:extLst>
      <p:ext uri="{BB962C8B-B14F-4D97-AF65-F5344CB8AC3E}">
        <p14:creationId xmlns:p14="http://schemas.microsoft.com/office/powerpoint/2010/main" val="278099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9DA44-C75C-44B6-8F12-F6145B6A2CE7}" type="datetimeFigureOut">
              <a:rPr lang="en-US" smtClean="0"/>
              <a:t>6/10/2021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67ABF-5A61-45CD-A326-F74A889F4D4C}" type="slidenum">
              <a:rPr lang="en-US" smtClean="0"/>
              <a:t>‹#›</a:t>
            </a:fld>
            <a:endParaRPr lang="en-US"/>
          </a:p>
        </p:txBody>
      </p:sp>
    </p:spTree>
    <p:extLst>
      <p:ext uri="{BB962C8B-B14F-4D97-AF65-F5344CB8AC3E}">
        <p14:creationId xmlns:p14="http://schemas.microsoft.com/office/powerpoint/2010/main" val="2530435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140" y="1571624"/>
            <a:ext cx="5357948" cy="3143251"/>
          </a:xfrm>
          <a:prstGeom prst="rect">
            <a:avLst/>
          </a:prstGeom>
        </p:spPr>
      </p:pic>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8" name="TextBox 7"/>
          <p:cNvSpPr txBox="1"/>
          <p:nvPr/>
        </p:nvSpPr>
        <p:spPr>
          <a:xfrm>
            <a:off x="663031" y="351403"/>
            <a:ext cx="3880394" cy="1323439"/>
          </a:xfrm>
          <a:prstGeom prst="rect">
            <a:avLst/>
          </a:prstGeom>
          <a:noFill/>
        </p:spPr>
        <p:txBody>
          <a:bodyPr wrap="square" rtlCol="0">
            <a:prstTxWarp prst="textCanDown">
              <a:avLst/>
            </a:prstTxWarp>
            <a:spAutoFit/>
          </a:bodyPr>
          <a:lstStyle/>
          <a:p>
            <a:r>
              <a:rPr lang="bn-BD" sz="4400" b="1" dirty="0" smtClean="0">
                <a:solidFill>
                  <a:srgbClr val="7030A0"/>
                </a:solidFill>
                <a:latin typeface="NikoshBAN" panose="02000000000000000000" pitchFamily="2" charset="0"/>
                <a:cs typeface="NikoshBAN" panose="02000000000000000000" pitchFamily="2" charset="0"/>
              </a:rPr>
              <a:t>সবাইকে</a:t>
            </a:r>
            <a:endParaRPr lang="en-US" sz="4400" b="1" dirty="0">
              <a:solidFill>
                <a:srgbClr val="7030A0"/>
              </a:solidFill>
              <a:latin typeface="NikoshBAN" panose="02000000000000000000" pitchFamily="2" charset="0"/>
              <a:cs typeface="NikoshBAN" panose="02000000000000000000" pitchFamily="2" charset="0"/>
            </a:endParaRPr>
          </a:p>
        </p:txBody>
      </p:sp>
      <p:sp>
        <p:nvSpPr>
          <p:cNvPr id="54" name="TextBox 53"/>
          <p:cNvSpPr txBox="1"/>
          <p:nvPr/>
        </p:nvSpPr>
        <p:spPr>
          <a:xfrm>
            <a:off x="8304673" y="4501407"/>
            <a:ext cx="3337560" cy="1446550"/>
          </a:xfrm>
          <a:prstGeom prst="rect">
            <a:avLst/>
          </a:prstGeom>
          <a:noFill/>
        </p:spPr>
        <p:txBody>
          <a:bodyPr wrap="square" rtlCol="0">
            <a:prstTxWarp prst="textCanDown">
              <a:avLst/>
            </a:prstTxWarp>
            <a:spAutoFit/>
          </a:bodyPr>
          <a:lstStyle/>
          <a:p>
            <a:r>
              <a:rPr lang="bn-BD" sz="8800" dirty="0" smtClean="0">
                <a:solidFill>
                  <a:srgbClr val="7030A0"/>
                </a:solidFill>
                <a:latin typeface="NikoshBAN" panose="02000000000000000000" pitchFamily="2" charset="0"/>
                <a:cs typeface="NikoshBAN" panose="02000000000000000000" pitchFamily="2" charset="0"/>
              </a:rPr>
              <a:t>স্বাগত</a:t>
            </a:r>
            <a:r>
              <a:rPr lang="en-US" sz="8000" dirty="0" smtClean="0">
                <a:solidFill>
                  <a:srgbClr val="7030A0"/>
                </a:solidFill>
                <a:latin typeface="NikoshBAN" panose="02000000000000000000" pitchFamily="2" charset="0"/>
                <a:cs typeface="NikoshBAN" panose="02000000000000000000" pitchFamily="2" charset="0"/>
              </a:rPr>
              <a:t> </a:t>
            </a:r>
            <a:endParaRPr lang="en-US" sz="8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63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0" fill="hold"/>
                                        <p:tgtEl>
                                          <p:spTgt spid="8"/>
                                        </p:tgtEl>
                                        <p:attrNameLst>
                                          <p:attrName>ppt_w</p:attrName>
                                        </p:attrNameLst>
                                      </p:cBhvr>
                                      <p:tavLst>
                                        <p:tav tm="0">
                                          <p:val>
                                            <p:fltVal val="0"/>
                                          </p:val>
                                        </p:tav>
                                        <p:tav tm="100000">
                                          <p:val>
                                            <p:strVal val="#ppt_w"/>
                                          </p:val>
                                        </p:tav>
                                      </p:tavLst>
                                    </p:anim>
                                    <p:anim calcmode="lin" valueType="num">
                                      <p:cBhvr>
                                        <p:cTn id="22" dur="2500" fill="hold"/>
                                        <p:tgtEl>
                                          <p:spTgt spid="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2250" fill="hold"/>
                                        <p:tgtEl>
                                          <p:spTgt spid="54"/>
                                        </p:tgtEl>
                                        <p:attrNameLst>
                                          <p:attrName>ppt_w</p:attrName>
                                        </p:attrNameLst>
                                      </p:cBhvr>
                                      <p:tavLst>
                                        <p:tav tm="0">
                                          <p:val>
                                            <p:fltVal val="0"/>
                                          </p:val>
                                        </p:tav>
                                        <p:tav tm="100000">
                                          <p:val>
                                            <p:strVal val="#ppt_w"/>
                                          </p:val>
                                        </p:tav>
                                      </p:tavLst>
                                    </p:anim>
                                    <p:anim calcmode="lin" valueType="num">
                                      <p:cBhvr>
                                        <p:cTn id="26" dur="2250" fill="hold"/>
                                        <p:tgtEl>
                                          <p:spTgt spid="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20747" y="273795"/>
            <a:ext cx="5534534" cy="3988635"/>
          </a:xfrm>
          <a:prstGeom prst="rect">
            <a:avLst/>
          </a:prstGeom>
          <a:blipFill dpi="0" rotWithShape="1">
            <a:blip r:embed="rId2">
              <a:extLst>
                <a:ext uri="{28A0092B-C50C-407E-A947-70E740481C1C}">
                  <a14:useLocalDpi xmlns:a14="http://schemas.microsoft.com/office/drawing/2010/main" val="0"/>
                </a:ext>
              </a:extLst>
            </a:blip>
            <a:srcRect/>
            <a:stretch>
              <a:fillRect l="-13240" r="-14794"/>
            </a:stretch>
          </a:blipFill>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530" y="259080"/>
            <a:ext cx="6015344" cy="4003351"/>
          </a:xfrm>
          <a:prstGeom prst="rect">
            <a:avLst/>
          </a:prstGeom>
        </p:spPr>
      </p:pic>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6" name="TextBox 5"/>
          <p:cNvSpPr txBox="1"/>
          <p:nvPr/>
        </p:nvSpPr>
        <p:spPr>
          <a:xfrm>
            <a:off x="320748" y="4433880"/>
            <a:ext cx="11552127" cy="1569660"/>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মানুষ তখন একটু একটু করে সভ্য হচ্ছে। কী করে সবার সঙ্গে মিলেমিশে থাকা যায়, শিখছে সেই সব কায়দাকানুন। ও-দিকে বনে বনে তখন পশুদের রাজত্ব। হাজার রকমের প্রাণী, অসংখ্য পাখ-পাখালি। বেশ শান্তিতেই কাটছিল বনের পাখি আর প্রাণীদের দিনগুলো।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7882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6" name="TextBox 5"/>
          <p:cNvSpPr txBox="1"/>
          <p:nvPr/>
        </p:nvSpPr>
        <p:spPr>
          <a:xfrm>
            <a:off x="5721058" y="919631"/>
            <a:ext cx="6005827" cy="4524315"/>
          </a:xfrm>
          <a:prstGeom prst="rect">
            <a:avLst/>
          </a:prstGeom>
          <a:noFill/>
          <a:ln>
            <a:solidFill>
              <a:schemeClr val="tx1"/>
            </a:solidFill>
          </a:ln>
        </p:spPr>
        <p:txBody>
          <a:bodyPr wrap="square" rtlCol="0">
            <a:spAutoFit/>
          </a:bodyPr>
          <a:lstStyle/>
          <a:p>
            <a:pPr algn="just"/>
            <a:r>
              <a:rPr lang="bn-BD" sz="3600" dirty="0" smtClean="0">
                <a:latin typeface="NikoshBAN" panose="02000000000000000000" pitchFamily="2" charset="0"/>
                <a:cs typeface="NikoshBAN" panose="02000000000000000000" pitchFamily="2" charset="0"/>
              </a:rPr>
              <a:t>কিন্তু একদিন হলো কি তাড়া খেয়ে মস্ত একটা হাতি এই বনে ঢুকে পড়ল। হাতিটার সে-কী বিশাল শরীর। পা গুলো বটপাকুড় গাছের মতো মোটা। শুঁড় এতটাই লম্বা যে আকাশের গায়ে গিয়ে বুঝি ঠেকাবে। তার গায়েও অসীম জোর। এই শরীর আর শক্তি নিয়েই তার যত অহংকার। মেজাজটাও দারুন তিরিক্ষি। </a:t>
            </a:r>
            <a:endParaRPr lang="en-US" sz="3600" dirty="0">
              <a:latin typeface="NikoshBAN" panose="02000000000000000000" pitchFamily="2" charset="0"/>
              <a:cs typeface="NikoshBAN" panose="02000000000000000000" pitchFamily="2" charset="0"/>
            </a:endParaRPr>
          </a:p>
        </p:txBody>
      </p:sp>
      <p:sp>
        <p:nvSpPr>
          <p:cNvPr id="34" name="Round Diagonal Corner Rectangle 33"/>
          <p:cNvSpPr/>
          <p:nvPr/>
        </p:nvSpPr>
        <p:spPr>
          <a:xfrm>
            <a:off x="490528" y="924658"/>
            <a:ext cx="4971450" cy="4524315"/>
          </a:xfrm>
          <a:prstGeom prst="round2DiagRect">
            <a:avLst/>
          </a:prstGeom>
          <a:blipFill dpi="0" rotWithShape="1">
            <a:blip r:embed="rId3">
              <a:extLst>
                <a:ext uri="{28A0092B-C50C-407E-A947-70E740481C1C}">
                  <a14:useLocalDpi xmlns:a14="http://schemas.microsoft.com/office/drawing/2010/main" val="0"/>
                </a:ext>
              </a:extLst>
            </a:blip>
            <a:srcRect/>
            <a:stretch>
              <a:fillRect l="-9236" r="-1741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157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214314"/>
            <a:ext cx="11772899" cy="6413952"/>
          </a:xfrm>
          <a:prstGeom prst="rect">
            <a:avLst/>
          </a:prstGeom>
          <a:ln w="228600" cap="sq" cmpd="thickThin">
            <a:noFill/>
            <a:prstDash val="solid"/>
            <a:miter lim="800000"/>
          </a:ln>
          <a:effectLst>
            <a:innerShdw blurRad="76200">
              <a:srgbClr val="000000"/>
            </a:innerShdw>
          </a:effectLst>
        </p:spPr>
      </p:pic>
      <p:sp>
        <p:nvSpPr>
          <p:cNvPr id="5" name="Frame 4"/>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096000" y="5704936"/>
            <a:ext cx="5791200" cy="923330"/>
          </a:xfrm>
          <a:prstGeom prst="rect">
            <a:avLst/>
          </a:prstGeom>
          <a:noFill/>
        </p:spPr>
        <p:txBody>
          <a:bodyPr wrap="square" rtlCol="0">
            <a:spAutoFit/>
          </a:bodyPr>
          <a:lstStyle/>
          <a:p>
            <a:r>
              <a:rPr lang="bn-IN" sz="5400" b="1" dirty="0" smtClean="0">
                <a:solidFill>
                  <a:srgbClr val="C00000"/>
                </a:solidFill>
                <a:latin typeface="NikoshBAN" panose="02000000000000000000" pitchFamily="2" charset="0"/>
                <a:cs typeface="NikoshBAN" panose="02000000000000000000" pitchFamily="2" charset="0"/>
              </a:rPr>
              <a:t>পাঠ্য বইয়ের সাথে সংযোগ</a:t>
            </a:r>
            <a:endParaRPr lang="en-US" sz="54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6351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250" fill="hold"/>
                                        <p:tgtEl>
                                          <p:spTgt spid="4"/>
                                        </p:tgtEl>
                                        <p:attrNameLst>
                                          <p:attrName>ppt_w</p:attrName>
                                        </p:attrNameLst>
                                      </p:cBhvr>
                                      <p:tavLst>
                                        <p:tav tm="0">
                                          <p:val>
                                            <p:fltVal val="0"/>
                                          </p:val>
                                        </p:tav>
                                        <p:tav tm="100000">
                                          <p:val>
                                            <p:strVal val="#ppt_w"/>
                                          </p:val>
                                        </p:tav>
                                      </p:tavLst>
                                    </p:anim>
                                    <p:anim calcmode="lin" valueType="num">
                                      <p:cBhvr>
                                        <p:cTn id="8" dur="2250" fill="hold"/>
                                        <p:tgtEl>
                                          <p:spTgt spid="4"/>
                                        </p:tgtEl>
                                        <p:attrNameLst>
                                          <p:attrName>ppt_h</p:attrName>
                                        </p:attrNameLst>
                                      </p:cBhvr>
                                      <p:tavLst>
                                        <p:tav tm="0">
                                          <p:val>
                                            <p:fltVal val="0"/>
                                          </p:val>
                                        </p:tav>
                                        <p:tav tm="100000">
                                          <p:val>
                                            <p:strVal val="#ppt_h"/>
                                          </p:val>
                                        </p:tav>
                                      </p:tavLst>
                                    </p:anim>
                                    <p:animEffect transition="in" filter="fade">
                                      <p:cBhvr>
                                        <p:cTn id="9"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3" name="TextBox 2"/>
          <p:cNvSpPr txBox="1"/>
          <p:nvPr/>
        </p:nvSpPr>
        <p:spPr>
          <a:xfrm>
            <a:off x="669927" y="1395132"/>
            <a:ext cx="10852146" cy="4524315"/>
          </a:xfrm>
          <a:prstGeom prst="rect">
            <a:avLst/>
          </a:prstGeom>
          <a:no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সে অনেক-অনেক দিন আগের কথা। চারদিকে তখন কী সুন্দর সবুজ বন, ঝোপঝাড়। আর দিগন্তে ঝুঁকে পড়া নীল আকাশের ছোঁয়া। এরকম দিনগুলোতে মানুষেরা থাকতো লোকালয়ে আর পশুরা জঙ্গলে। মানুষ </a:t>
            </a:r>
            <a:r>
              <a:rPr lang="bn-BD" sz="3200" dirty="0">
                <a:latin typeface="NikoshBAN" panose="02000000000000000000" pitchFamily="2" charset="0"/>
                <a:cs typeface="NikoshBAN" panose="02000000000000000000" pitchFamily="2" charset="0"/>
              </a:rPr>
              <a:t>তখন একটু একটু করে সভ্য হচ্ছে। কী করে সবার সঙ্গে মিলেমিশে থাকা যায়, শিখছে সেই সব কায়দাকানুন। ও-দিকে বনে বনে তখন পশুদের রাজত্ব। হাজার রকমের প্রাণী, অসংখ্য পাখ-পাখালি। বেশ শান্তিতেই কাটছিল বনের পাখি আর প্রাণীদের দিনগুলো</a:t>
            </a:r>
            <a:r>
              <a:rPr lang="bn-BD" sz="3200" dirty="0" smtClean="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কিন্তু একদিন হলো কি তাড়া খেয়ে মস্ত একটা হাতি এই বনে ঢুকে পড়ল। হাতিটার সে-কী বিশাল শরীর। পা গুলো বটপাকুড় গাছের মতো মোটা। শুঁড় এততাই লম্বা যে আকাশের গায়ে গিয়ে বুঝি ঠেকাবে। তার গায়েও অসীম জোর। এই শরীর আর শক্তি নিয়েই তার যত অহংকার। মেজাজটাও দারুন তিরিক্ষি। </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3497140" y="477356"/>
            <a:ext cx="5551610" cy="769441"/>
          </a:xfrm>
          <a:prstGeom prst="rect">
            <a:avLst/>
          </a:prstGeom>
          <a:no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শিক্ষকের সরব পাঠ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0558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40343" y="241526"/>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6" name="TextBox 5"/>
          <p:cNvSpPr txBox="1"/>
          <p:nvPr/>
        </p:nvSpPr>
        <p:spPr>
          <a:xfrm>
            <a:off x="2170788" y="1933699"/>
            <a:ext cx="178067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সুন্দর </a:t>
            </a:r>
            <a:endParaRPr lang="en-US" sz="5400" dirty="0">
              <a:latin typeface="NikoshBAN" panose="02000000000000000000" pitchFamily="2" charset="0"/>
              <a:cs typeface="NikoshBAN" panose="02000000000000000000" pitchFamily="2" charset="0"/>
            </a:endParaRPr>
          </a:p>
        </p:txBody>
      </p:sp>
      <p:sp>
        <p:nvSpPr>
          <p:cNvPr id="29" name="TextBox 28"/>
          <p:cNvSpPr txBox="1"/>
          <p:nvPr/>
        </p:nvSpPr>
        <p:spPr>
          <a:xfrm>
            <a:off x="5115236" y="1875155"/>
            <a:ext cx="178067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দিগন্তে  </a:t>
            </a:r>
            <a:endParaRPr lang="en-US" sz="5400" dirty="0">
              <a:latin typeface="NikoshBAN" panose="02000000000000000000" pitchFamily="2" charset="0"/>
              <a:cs typeface="NikoshBAN" panose="02000000000000000000" pitchFamily="2" charset="0"/>
            </a:endParaRPr>
          </a:p>
        </p:txBody>
      </p:sp>
      <p:sp>
        <p:nvSpPr>
          <p:cNvPr id="34" name="TextBox 33"/>
          <p:cNvSpPr txBox="1"/>
          <p:nvPr/>
        </p:nvSpPr>
        <p:spPr>
          <a:xfrm>
            <a:off x="8154834" y="1875155"/>
            <a:ext cx="178067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জঙ্গলে   </a:t>
            </a:r>
            <a:endParaRPr lang="en-US" sz="5400" dirty="0">
              <a:latin typeface="NikoshBAN" panose="02000000000000000000" pitchFamily="2" charset="0"/>
              <a:cs typeface="NikoshBAN" panose="02000000000000000000" pitchFamily="2" charset="0"/>
            </a:endParaRPr>
          </a:p>
        </p:txBody>
      </p:sp>
      <p:sp>
        <p:nvSpPr>
          <p:cNvPr id="35" name="TextBox 34"/>
          <p:cNvSpPr txBox="1"/>
          <p:nvPr/>
        </p:nvSpPr>
        <p:spPr>
          <a:xfrm>
            <a:off x="2222291" y="3384857"/>
            <a:ext cx="178067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হচ্ছে  </a:t>
            </a:r>
            <a:endParaRPr lang="en-US" sz="5400" dirty="0">
              <a:latin typeface="NikoshBAN" panose="02000000000000000000" pitchFamily="2" charset="0"/>
              <a:cs typeface="NikoshBAN" panose="02000000000000000000" pitchFamily="2" charset="0"/>
            </a:endParaRPr>
          </a:p>
        </p:txBody>
      </p:sp>
      <p:sp>
        <p:nvSpPr>
          <p:cNvPr id="36" name="TextBox 35"/>
          <p:cNvSpPr txBox="1"/>
          <p:nvPr/>
        </p:nvSpPr>
        <p:spPr>
          <a:xfrm>
            <a:off x="5075839" y="3313707"/>
            <a:ext cx="178067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রাজত্ব  </a:t>
            </a:r>
            <a:endParaRPr lang="en-US" sz="5400" dirty="0">
              <a:latin typeface="NikoshBAN" panose="02000000000000000000" pitchFamily="2" charset="0"/>
              <a:cs typeface="NikoshBAN" panose="02000000000000000000" pitchFamily="2" charset="0"/>
            </a:endParaRPr>
          </a:p>
        </p:txBody>
      </p:sp>
      <p:sp>
        <p:nvSpPr>
          <p:cNvPr id="37" name="TextBox 36"/>
          <p:cNvSpPr txBox="1"/>
          <p:nvPr/>
        </p:nvSpPr>
        <p:spPr>
          <a:xfrm>
            <a:off x="8122292" y="3235543"/>
            <a:ext cx="2241308"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প্রানীদের   </a:t>
            </a:r>
            <a:endParaRPr lang="en-US" sz="5400" dirty="0">
              <a:latin typeface="NikoshBAN" panose="02000000000000000000" pitchFamily="2" charset="0"/>
              <a:cs typeface="NikoshBAN" panose="02000000000000000000" pitchFamily="2" charset="0"/>
            </a:endParaRPr>
          </a:p>
        </p:txBody>
      </p:sp>
      <p:sp>
        <p:nvSpPr>
          <p:cNvPr id="38" name="TextBox 37"/>
          <p:cNvSpPr txBox="1"/>
          <p:nvPr/>
        </p:nvSpPr>
        <p:spPr>
          <a:xfrm>
            <a:off x="2222291" y="4686097"/>
            <a:ext cx="178067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মস্ত   </a:t>
            </a:r>
            <a:endParaRPr lang="en-US" sz="5400" dirty="0">
              <a:latin typeface="NikoshBAN" panose="02000000000000000000" pitchFamily="2" charset="0"/>
              <a:cs typeface="NikoshBAN" panose="02000000000000000000" pitchFamily="2" charset="0"/>
            </a:endParaRPr>
          </a:p>
        </p:txBody>
      </p:sp>
      <p:sp>
        <p:nvSpPr>
          <p:cNvPr id="39" name="TextBox 38"/>
          <p:cNvSpPr txBox="1"/>
          <p:nvPr/>
        </p:nvSpPr>
        <p:spPr>
          <a:xfrm>
            <a:off x="5205663" y="4749492"/>
            <a:ext cx="1780674"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শক্তি   </a:t>
            </a:r>
            <a:endParaRPr lang="en-US" sz="5400" dirty="0">
              <a:latin typeface="NikoshBAN" panose="02000000000000000000" pitchFamily="2" charset="0"/>
              <a:cs typeface="NikoshBAN" panose="02000000000000000000" pitchFamily="2" charset="0"/>
            </a:endParaRPr>
          </a:p>
        </p:txBody>
      </p:sp>
      <p:sp>
        <p:nvSpPr>
          <p:cNvPr id="40" name="TextBox 39"/>
          <p:cNvSpPr txBox="1"/>
          <p:nvPr/>
        </p:nvSpPr>
        <p:spPr>
          <a:xfrm>
            <a:off x="8173393" y="4699751"/>
            <a:ext cx="2190207"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তিরিক্ষি    </a:t>
            </a:r>
            <a:endParaRPr lang="en-US" sz="5400" dirty="0">
              <a:latin typeface="NikoshBAN" panose="02000000000000000000" pitchFamily="2" charset="0"/>
              <a:cs typeface="NikoshBAN" panose="02000000000000000000" pitchFamily="2" charset="0"/>
            </a:endParaRPr>
          </a:p>
        </p:txBody>
      </p:sp>
      <p:sp>
        <p:nvSpPr>
          <p:cNvPr id="41" name="TextBox 40"/>
          <p:cNvSpPr txBox="1"/>
          <p:nvPr/>
        </p:nvSpPr>
        <p:spPr>
          <a:xfrm>
            <a:off x="4022504" y="294605"/>
            <a:ext cx="5438021" cy="923330"/>
          </a:xfrm>
          <a:prstGeom prst="rect">
            <a:avLst/>
          </a:prstGeom>
          <a:noFill/>
        </p:spPr>
        <p:txBody>
          <a:bodyPr wrap="square" rtlCol="0">
            <a:spAutoFit/>
          </a:bodyPr>
          <a:lstStyle/>
          <a:p>
            <a:r>
              <a:rPr lang="bn-BD" sz="5400" dirty="0" smtClean="0">
                <a:latin typeface="NikoshBAN" panose="02000000000000000000" pitchFamily="2" charset="0"/>
                <a:cs typeface="NikoshBAN" panose="02000000000000000000" pitchFamily="2" charset="0"/>
              </a:rPr>
              <a:t>শব্দগুলো বল  </a:t>
            </a:r>
            <a:endParaRPr lang="en-US" sz="5400" dirty="0">
              <a:latin typeface="NikoshBAN" panose="02000000000000000000" pitchFamily="2" charset="0"/>
              <a:cs typeface="NikoshBAN" panose="02000000000000000000" pitchFamily="2" charset="0"/>
            </a:endParaRPr>
          </a:p>
        </p:txBody>
      </p:sp>
      <p:cxnSp>
        <p:nvCxnSpPr>
          <p:cNvPr id="46" name="Straight Connector 45"/>
          <p:cNvCxnSpPr/>
          <p:nvPr/>
        </p:nvCxnSpPr>
        <p:spPr>
          <a:xfrm>
            <a:off x="3573337" y="1231910"/>
            <a:ext cx="410646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37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ppt_x</p:attrName>
                                        </p:attrNameLst>
                                      </p:cBhvr>
                                      <p:tavLst>
                                        <p:tav tm="0">
                                          <p:val>
                                            <p:strVal val="#ppt_x+#ppt_w*1.125000"/>
                                          </p:val>
                                        </p:tav>
                                        <p:tav tm="100000">
                                          <p:val>
                                            <p:strVal val="#ppt_x"/>
                                          </p:val>
                                        </p:tav>
                                      </p:tavLst>
                                    </p:anim>
                                    <p:animEffect transition="in" filter="wipe(left)">
                                      <p:cBhvr>
                                        <p:cTn id="22" dur="500"/>
                                        <p:tgtEl>
                                          <p:spTgt spid="2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p:tgtEl>
                                          <p:spTgt spid="38"/>
                                        </p:tgtEl>
                                        <p:attrNameLst>
                                          <p:attrName>ppt_x</p:attrName>
                                        </p:attrNameLst>
                                      </p:cBhvr>
                                      <p:tavLst>
                                        <p:tav tm="0">
                                          <p:val>
                                            <p:strVal val="#ppt_x+#ppt_w*1.125000"/>
                                          </p:val>
                                        </p:tav>
                                        <p:tav tm="100000">
                                          <p:val>
                                            <p:strVal val="#ppt_x"/>
                                          </p:val>
                                        </p:tav>
                                      </p:tavLst>
                                    </p:anim>
                                    <p:animEffect transition="in" filter="wipe(left)">
                                      <p:cBhvr>
                                        <p:cTn id="26" dur="500"/>
                                        <p:tgtEl>
                                          <p:spTgt spid="38"/>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ppt_x</p:attrName>
                                        </p:attrNameLst>
                                      </p:cBhvr>
                                      <p:tavLst>
                                        <p:tav tm="0">
                                          <p:val>
                                            <p:strVal val="#ppt_x+#ppt_w*1.125000"/>
                                          </p:val>
                                        </p:tav>
                                        <p:tav tm="100000">
                                          <p:val>
                                            <p:strVal val="#ppt_x"/>
                                          </p:val>
                                        </p:tav>
                                      </p:tavLst>
                                    </p:anim>
                                    <p:animEffect transition="in" filter="wipe(left)">
                                      <p:cBhvr>
                                        <p:cTn id="30" dur="500"/>
                                        <p:tgtEl>
                                          <p:spTgt spid="35"/>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ppt_x</p:attrName>
                                        </p:attrNameLst>
                                      </p:cBhvr>
                                      <p:tavLst>
                                        <p:tav tm="0">
                                          <p:val>
                                            <p:strVal val="#ppt_x+#ppt_w*1.125000"/>
                                          </p:val>
                                        </p:tav>
                                        <p:tav tm="100000">
                                          <p:val>
                                            <p:strVal val="#ppt_x"/>
                                          </p:val>
                                        </p:tav>
                                      </p:tavLst>
                                    </p:anim>
                                    <p:animEffect transition="in" filter="wipe(left)">
                                      <p:cBhvr>
                                        <p:cTn id="34" dur="500"/>
                                        <p:tgtEl>
                                          <p:spTgt spid="6"/>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ppt_x</p:attrName>
                                        </p:attrNameLst>
                                      </p:cBhvr>
                                      <p:tavLst>
                                        <p:tav tm="0">
                                          <p:val>
                                            <p:strVal val="#ppt_x+#ppt_w*1.125000"/>
                                          </p:val>
                                        </p:tav>
                                        <p:tav tm="100000">
                                          <p:val>
                                            <p:strVal val="#ppt_x"/>
                                          </p:val>
                                        </p:tav>
                                      </p:tavLst>
                                    </p:anim>
                                    <p:animEffect transition="in" filter="wipe(left)">
                                      <p:cBhvr>
                                        <p:cTn id="38" dur="500"/>
                                        <p:tgtEl>
                                          <p:spTgt spid="39"/>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p:tgtEl>
                                          <p:spTgt spid="36"/>
                                        </p:tgtEl>
                                        <p:attrNameLst>
                                          <p:attrName>ppt_x</p:attrName>
                                        </p:attrNameLst>
                                      </p:cBhvr>
                                      <p:tavLst>
                                        <p:tav tm="0">
                                          <p:val>
                                            <p:strVal val="#ppt_x+#ppt_w*1.125000"/>
                                          </p:val>
                                        </p:tav>
                                        <p:tav tm="100000">
                                          <p:val>
                                            <p:strVal val="#ppt_x"/>
                                          </p:val>
                                        </p:tav>
                                      </p:tavLst>
                                    </p:anim>
                                    <p:animEffect transition="in" filter="wipe(left)">
                                      <p:cBhvr>
                                        <p:cTn id="42" dur="500"/>
                                        <p:tgtEl>
                                          <p:spTgt spid="36"/>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p:tgtEl>
                                          <p:spTgt spid="37"/>
                                        </p:tgtEl>
                                        <p:attrNameLst>
                                          <p:attrName>ppt_x</p:attrName>
                                        </p:attrNameLst>
                                      </p:cBhvr>
                                      <p:tavLst>
                                        <p:tav tm="0">
                                          <p:val>
                                            <p:strVal val="#ppt_x+#ppt_w*1.125000"/>
                                          </p:val>
                                        </p:tav>
                                        <p:tav tm="100000">
                                          <p:val>
                                            <p:strVal val="#ppt_x"/>
                                          </p:val>
                                        </p:tav>
                                      </p:tavLst>
                                    </p:anim>
                                    <p:animEffect transition="in" filter="wipe(left)">
                                      <p:cBhvr>
                                        <p:cTn id="46" dur="500"/>
                                        <p:tgtEl>
                                          <p:spTgt spid="37"/>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p:tgtEl>
                                          <p:spTgt spid="34"/>
                                        </p:tgtEl>
                                        <p:attrNameLst>
                                          <p:attrName>ppt_x</p:attrName>
                                        </p:attrNameLst>
                                      </p:cBhvr>
                                      <p:tavLst>
                                        <p:tav tm="0">
                                          <p:val>
                                            <p:strVal val="#ppt_x+#ppt_w*1.125000"/>
                                          </p:val>
                                        </p:tav>
                                        <p:tav tm="100000">
                                          <p:val>
                                            <p:strVal val="#ppt_x"/>
                                          </p:val>
                                        </p:tav>
                                      </p:tavLst>
                                    </p:anim>
                                    <p:animEffect transition="in" filter="wipe(left)">
                                      <p:cBhvr>
                                        <p:cTn id="50" dur="500"/>
                                        <p:tgtEl>
                                          <p:spTgt spid="3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p:tgtEl>
                                          <p:spTgt spid="40"/>
                                        </p:tgtEl>
                                        <p:attrNameLst>
                                          <p:attrName>ppt_x</p:attrName>
                                        </p:attrNameLst>
                                      </p:cBhvr>
                                      <p:tavLst>
                                        <p:tav tm="0">
                                          <p:val>
                                            <p:strVal val="#ppt_x+#ppt_w*1.125000"/>
                                          </p:val>
                                        </p:tav>
                                        <p:tav tm="100000">
                                          <p:val>
                                            <p:strVal val="#ppt_x"/>
                                          </p:val>
                                        </p:tav>
                                      </p:tavLst>
                                    </p:anim>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1+#ppt_w/2"/>
                                          </p:val>
                                        </p:tav>
                                        <p:tav tm="100000">
                                          <p:val>
                                            <p:strVal val="#ppt_x"/>
                                          </p:val>
                                        </p:tav>
                                      </p:tavLst>
                                    </p:anim>
                                    <p:anim calcmode="lin" valueType="num">
                                      <p:cBhvr additive="base">
                                        <p:cTn id="60" dur="500" fill="hold"/>
                                        <p:tgtEl>
                                          <p:spTgt spid="4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1+#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4" grpId="0"/>
      <p:bldP spid="35" grpId="0"/>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3" name="TextBox 2"/>
          <p:cNvSpPr txBox="1"/>
          <p:nvPr/>
        </p:nvSpPr>
        <p:spPr>
          <a:xfrm>
            <a:off x="2935938" y="834487"/>
            <a:ext cx="1661036" cy="5632311"/>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সুন্দর </a:t>
            </a:r>
          </a:p>
          <a:p>
            <a:endParaRPr lang="bn-BD"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দিগন্ত</a:t>
            </a:r>
          </a:p>
          <a:p>
            <a:endParaRPr lang="bn-BD"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জঙ্গল</a:t>
            </a:r>
          </a:p>
          <a:p>
            <a:endParaRPr lang="bn-BD"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তিরিক্ষি</a:t>
            </a:r>
          </a:p>
          <a:p>
            <a:endParaRPr lang="bn-BD"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রাজত্ব </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3185078" y="832610"/>
            <a:ext cx="60234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ন্দ</a:t>
            </a:r>
            <a:endParaRPr lang="en-US" sz="4000" dirty="0">
              <a:latin typeface="NikoshBAN" panose="02000000000000000000" pitchFamily="2" charset="0"/>
              <a:cs typeface="NikoshBAN" panose="02000000000000000000" pitchFamily="2" charset="0"/>
            </a:endParaRPr>
          </a:p>
        </p:txBody>
      </p:sp>
      <p:sp>
        <p:nvSpPr>
          <p:cNvPr id="29" name="TextBox 28"/>
          <p:cNvSpPr txBox="1"/>
          <p:nvPr/>
        </p:nvSpPr>
        <p:spPr>
          <a:xfrm>
            <a:off x="3517509" y="2044554"/>
            <a:ext cx="60234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ন্ত</a:t>
            </a:r>
            <a:endParaRPr lang="en-US" sz="4000" dirty="0">
              <a:latin typeface="NikoshBAN" panose="02000000000000000000" pitchFamily="2" charset="0"/>
              <a:cs typeface="NikoshBAN" panose="02000000000000000000" pitchFamily="2" charset="0"/>
            </a:endParaRPr>
          </a:p>
        </p:txBody>
      </p:sp>
      <p:sp>
        <p:nvSpPr>
          <p:cNvPr id="34" name="TextBox 33"/>
          <p:cNvSpPr txBox="1"/>
          <p:nvPr/>
        </p:nvSpPr>
        <p:spPr>
          <a:xfrm>
            <a:off x="3244067" y="3272509"/>
            <a:ext cx="60234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ঙ্গ</a:t>
            </a:r>
            <a:endParaRPr lang="en-US" sz="4000" dirty="0">
              <a:latin typeface="NikoshBAN" panose="02000000000000000000" pitchFamily="2" charset="0"/>
              <a:cs typeface="NikoshBAN" panose="02000000000000000000" pitchFamily="2" charset="0"/>
            </a:endParaRPr>
          </a:p>
        </p:txBody>
      </p:sp>
      <p:sp>
        <p:nvSpPr>
          <p:cNvPr id="35" name="TextBox 34"/>
          <p:cNvSpPr txBox="1"/>
          <p:nvPr/>
        </p:nvSpPr>
        <p:spPr>
          <a:xfrm>
            <a:off x="3787222" y="4500464"/>
            <a:ext cx="60234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ক্ষ</a:t>
            </a:r>
            <a:endParaRPr lang="en-US" sz="4000" dirty="0">
              <a:latin typeface="NikoshBAN" panose="02000000000000000000" pitchFamily="2" charset="0"/>
              <a:cs typeface="NikoshBAN" panose="02000000000000000000" pitchFamily="2" charset="0"/>
            </a:endParaRPr>
          </a:p>
        </p:txBody>
      </p:sp>
      <p:sp>
        <p:nvSpPr>
          <p:cNvPr id="36" name="TextBox 35"/>
          <p:cNvSpPr txBox="1"/>
          <p:nvPr/>
        </p:nvSpPr>
        <p:spPr>
          <a:xfrm>
            <a:off x="3581097" y="5710531"/>
            <a:ext cx="60234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ত্ব</a:t>
            </a:r>
            <a:endParaRPr lang="en-US" sz="4000" dirty="0">
              <a:latin typeface="NikoshBAN" panose="02000000000000000000" pitchFamily="2" charset="0"/>
              <a:cs typeface="NikoshBAN" panose="02000000000000000000" pitchFamily="2" charset="0"/>
            </a:endParaRPr>
          </a:p>
        </p:txBody>
      </p:sp>
      <p:sp>
        <p:nvSpPr>
          <p:cNvPr id="8" name="Rectangle 7"/>
          <p:cNvSpPr/>
          <p:nvPr/>
        </p:nvSpPr>
        <p:spPr>
          <a:xfrm>
            <a:off x="4943300" y="899259"/>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953401" y="2111203"/>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953401" y="3324221"/>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953401" y="4567113"/>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953401" y="5751063"/>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301201" y="834514"/>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ন </a:t>
            </a:r>
            <a:endParaRPr lang="en-US" sz="4000" dirty="0">
              <a:solidFill>
                <a:schemeClr val="tx1"/>
              </a:solidFill>
              <a:latin typeface="NikoshBAN" panose="02000000000000000000" pitchFamily="2" charset="0"/>
              <a:cs typeface="NikoshBAN" panose="02000000000000000000" pitchFamily="2" charset="0"/>
            </a:endParaRPr>
          </a:p>
        </p:txBody>
      </p:sp>
      <p:sp>
        <p:nvSpPr>
          <p:cNvPr id="46" name="Rectangle 45"/>
          <p:cNvSpPr/>
          <p:nvPr/>
        </p:nvSpPr>
        <p:spPr>
          <a:xfrm>
            <a:off x="8523680" y="832102"/>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দ </a:t>
            </a:r>
            <a:endParaRPr lang="en-US" sz="4000" dirty="0">
              <a:solidFill>
                <a:schemeClr val="tx1"/>
              </a:solidFill>
              <a:latin typeface="NikoshBAN" panose="02000000000000000000" pitchFamily="2" charset="0"/>
              <a:cs typeface="NikoshBAN" panose="02000000000000000000" pitchFamily="2" charset="0"/>
            </a:endParaRPr>
          </a:p>
        </p:txBody>
      </p:sp>
      <p:sp>
        <p:nvSpPr>
          <p:cNvPr id="54" name="Rectangle 53"/>
          <p:cNvSpPr/>
          <p:nvPr/>
        </p:nvSpPr>
        <p:spPr>
          <a:xfrm>
            <a:off x="7301201" y="2045541"/>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ন </a:t>
            </a:r>
            <a:endParaRPr lang="en-US" sz="4000" dirty="0">
              <a:solidFill>
                <a:schemeClr val="tx1"/>
              </a:solidFill>
              <a:latin typeface="NikoshBAN" panose="02000000000000000000" pitchFamily="2" charset="0"/>
              <a:cs typeface="NikoshBAN" panose="02000000000000000000" pitchFamily="2" charset="0"/>
            </a:endParaRPr>
          </a:p>
        </p:txBody>
      </p:sp>
      <p:sp>
        <p:nvSpPr>
          <p:cNvPr id="55" name="Rectangle 54"/>
          <p:cNvSpPr/>
          <p:nvPr/>
        </p:nvSpPr>
        <p:spPr>
          <a:xfrm>
            <a:off x="8523680" y="2043129"/>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ট </a:t>
            </a:r>
            <a:endParaRPr lang="en-US" sz="4000" dirty="0">
              <a:solidFill>
                <a:schemeClr val="tx1"/>
              </a:solidFill>
              <a:latin typeface="NikoshBAN" panose="02000000000000000000" pitchFamily="2" charset="0"/>
              <a:cs typeface="NikoshBAN" panose="02000000000000000000" pitchFamily="2" charset="0"/>
            </a:endParaRPr>
          </a:p>
        </p:txBody>
      </p:sp>
      <p:sp>
        <p:nvSpPr>
          <p:cNvPr id="57" name="Rectangle 56"/>
          <p:cNvSpPr/>
          <p:nvPr/>
        </p:nvSpPr>
        <p:spPr>
          <a:xfrm>
            <a:off x="7301201" y="3256568"/>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ঙ</a:t>
            </a:r>
            <a:endParaRPr lang="en-US" sz="4000" dirty="0">
              <a:solidFill>
                <a:schemeClr val="tx1"/>
              </a:solidFill>
              <a:latin typeface="NikoshBAN" panose="02000000000000000000" pitchFamily="2" charset="0"/>
              <a:cs typeface="NikoshBAN" panose="02000000000000000000" pitchFamily="2" charset="0"/>
            </a:endParaRPr>
          </a:p>
        </p:txBody>
      </p:sp>
      <p:sp>
        <p:nvSpPr>
          <p:cNvPr id="58" name="Rectangle 57"/>
          <p:cNvSpPr/>
          <p:nvPr/>
        </p:nvSpPr>
        <p:spPr>
          <a:xfrm>
            <a:off x="8523680" y="3254156"/>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গ</a:t>
            </a:r>
            <a:endParaRPr lang="en-US" sz="4000" dirty="0">
              <a:solidFill>
                <a:schemeClr val="tx1"/>
              </a:solidFill>
              <a:latin typeface="NikoshBAN" panose="02000000000000000000" pitchFamily="2" charset="0"/>
              <a:cs typeface="NikoshBAN" panose="02000000000000000000" pitchFamily="2" charset="0"/>
            </a:endParaRPr>
          </a:p>
        </p:txBody>
      </p:sp>
      <p:sp>
        <p:nvSpPr>
          <p:cNvPr id="60" name="Rectangle 59"/>
          <p:cNvSpPr/>
          <p:nvPr/>
        </p:nvSpPr>
        <p:spPr>
          <a:xfrm>
            <a:off x="7301201" y="4467595"/>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ক</a:t>
            </a:r>
            <a:endParaRPr lang="en-US" sz="4000" dirty="0">
              <a:solidFill>
                <a:schemeClr val="tx1"/>
              </a:solidFill>
              <a:latin typeface="NikoshBAN" panose="02000000000000000000" pitchFamily="2" charset="0"/>
              <a:cs typeface="NikoshBAN" panose="02000000000000000000" pitchFamily="2" charset="0"/>
            </a:endParaRPr>
          </a:p>
        </p:txBody>
      </p:sp>
      <p:sp>
        <p:nvSpPr>
          <p:cNvPr id="61" name="Rectangle 60"/>
          <p:cNvSpPr/>
          <p:nvPr/>
        </p:nvSpPr>
        <p:spPr>
          <a:xfrm>
            <a:off x="8523680" y="4465183"/>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ষ </a:t>
            </a:r>
            <a:endParaRPr lang="en-US" sz="4000" dirty="0">
              <a:solidFill>
                <a:schemeClr val="tx1"/>
              </a:solidFill>
              <a:latin typeface="NikoshBAN" panose="02000000000000000000" pitchFamily="2" charset="0"/>
              <a:cs typeface="NikoshBAN" panose="02000000000000000000" pitchFamily="2" charset="0"/>
            </a:endParaRPr>
          </a:p>
        </p:txBody>
      </p:sp>
      <p:sp>
        <p:nvSpPr>
          <p:cNvPr id="63" name="Rectangle 62"/>
          <p:cNvSpPr/>
          <p:nvPr/>
        </p:nvSpPr>
        <p:spPr>
          <a:xfrm>
            <a:off x="7301201" y="5678622"/>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ত </a:t>
            </a:r>
            <a:endParaRPr lang="en-US" sz="4000" dirty="0">
              <a:solidFill>
                <a:schemeClr val="tx1"/>
              </a:solidFill>
              <a:latin typeface="NikoshBAN" panose="02000000000000000000" pitchFamily="2" charset="0"/>
              <a:cs typeface="NikoshBAN" panose="02000000000000000000" pitchFamily="2" charset="0"/>
            </a:endParaRPr>
          </a:p>
        </p:txBody>
      </p:sp>
      <p:sp>
        <p:nvSpPr>
          <p:cNvPr id="64" name="Rectangle 63"/>
          <p:cNvSpPr/>
          <p:nvPr/>
        </p:nvSpPr>
        <p:spPr>
          <a:xfrm>
            <a:off x="8523680" y="5676210"/>
            <a:ext cx="641582" cy="5745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anose="02000000000000000000" pitchFamily="2" charset="0"/>
                <a:cs typeface="NikoshBAN" panose="02000000000000000000" pitchFamily="2" charset="0"/>
              </a:rPr>
              <a:t>ব </a:t>
            </a:r>
            <a:endParaRPr lang="en-US" sz="4000" dirty="0">
              <a:solidFill>
                <a:schemeClr val="tx1"/>
              </a:solidFill>
              <a:latin typeface="NikoshBAN" panose="02000000000000000000" pitchFamily="2" charset="0"/>
              <a:cs typeface="NikoshBAN" panose="02000000000000000000" pitchFamily="2" charset="0"/>
            </a:endParaRPr>
          </a:p>
        </p:txBody>
      </p:sp>
      <p:sp>
        <p:nvSpPr>
          <p:cNvPr id="11" name="TextBox 10"/>
          <p:cNvSpPr txBox="1"/>
          <p:nvPr/>
        </p:nvSpPr>
        <p:spPr>
          <a:xfrm>
            <a:off x="3727241" y="176920"/>
            <a:ext cx="5438021"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যুক্তবর্ণ চিহ্নিত করে বিভাজন কর </a:t>
            </a:r>
            <a:endParaRPr lang="en-US" sz="4000" dirty="0">
              <a:latin typeface="NikoshBAN" panose="02000000000000000000" pitchFamily="2" charset="0"/>
              <a:cs typeface="NikoshBAN" panose="02000000000000000000" pitchFamily="2" charset="0"/>
            </a:endParaRPr>
          </a:p>
        </p:txBody>
      </p:sp>
      <p:cxnSp>
        <p:nvCxnSpPr>
          <p:cNvPr id="19" name="Straight Connector 18"/>
          <p:cNvCxnSpPr/>
          <p:nvPr/>
        </p:nvCxnSpPr>
        <p:spPr>
          <a:xfrm flipV="1">
            <a:off x="3727241" y="748057"/>
            <a:ext cx="5288422" cy="22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1250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arn(inVertical)">
                                      <p:cBhvr>
                                        <p:cTn id="50" dur="500"/>
                                        <p:tgtEl>
                                          <p:spTgt spid="3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arn(inVertic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grpId="1" nodeType="clickEffect">
                                  <p:stCondLst>
                                    <p:cond delay="0"/>
                                  </p:stCondLst>
                                  <p:childTnLst>
                                    <p:animMotion origin="layout" path="M 2.5E-6 3.33333E-6 L 0.15065 0.00185 " pathEditMode="relative" rAng="0" ptsTypes="AA">
                                      <p:cBhvr>
                                        <p:cTn id="57" dur="2000" fill="hold"/>
                                        <p:tgtEl>
                                          <p:spTgt spid="7"/>
                                        </p:tgtEl>
                                        <p:attrNameLst>
                                          <p:attrName>ppt_x</p:attrName>
                                          <p:attrName>ppt_y</p:attrName>
                                        </p:attrNameLst>
                                      </p:cBhvr>
                                      <p:rCtr x="7526" y="93"/>
                                    </p:animMotion>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grpId="1" nodeType="clickEffect">
                                  <p:stCondLst>
                                    <p:cond delay="0"/>
                                  </p:stCondLst>
                                  <p:childTnLst>
                                    <p:animMotion origin="layout" path="M -1.04167E-6 1.48148E-6 L 0.1293 0.00417 " pathEditMode="relative" rAng="0" ptsTypes="AA">
                                      <p:cBhvr>
                                        <p:cTn id="61" dur="2000" fill="hold"/>
                                        <p:tgtEl>
                                          <p:spTgt spid="29"/>
                                        </p:tgtEl>
                                        <p:attrNameLst>
                                          <p:attrName>ppt_x</p:attrName>
                                          <p:attrName>ppt_y</p:attrName>
                                        </p:attrNameLst>
                                      </p:cBhvr>
                                      <p:rCtr x="6458" y="208"/>
                                    </p:animMotion>
                                  </p:childTnLst>
                                </p:cTn>
                              </p:par>
                            </p:childTnLst>
                          </p:cTn>
                        </p:par>
                      </p:childTnLst>
                    </p:cTn>
                  </p:par>
                  <p:par>
                    <p:cTn id="62" fill="hold">
                      <p:stCondLst>
                        <p:cond delay="indefinite"/>
                      </p:stCondLst>
                      <p:childTnLst>
                        <p:par>
                          <p:cTn id="63" fill="hold">
                            <p:stCondLst>
                              <p:cond delay="0"/>
                            </p:stCondLst>
                            <p:childTnLst>
                              <p:par>
                                <p:cTn id="64" presetID="63" presetClass="path" presetSubtype="0" accel="50000" decel="50000" fill="hold" grpId="1" nodeType="clickEffect">
                                  <p:stCondLst>
                                    <p:cond delay="0"/>
                                  </p:stCondLst>
                                  <p:childTnLst>
                                    <p:animMotion origin="layout" path="M 4.79167E-6 -3.7037E-6 L 0.14466 0.00024 " pathEditMode="relative" rAng="0" ptsTypes="AA">
                                      <p:cBhvr>
                                        <p:cTn id="65" dur="2000" fill="hold"/>
                                        <p:tgtEl>
                                          <p:spTgt spid="34"/>
                                        </p:tgtEl>
                                        <p:attrNameLst>
                                          <p:attrName>ppt_x</p:attrName>
                                          <p:attrName>ppt_y</p:attrName>
                                        </p:attrNameLst>
                                      </p:cBhvr>
                                      <p:rCtr x="7227" y="0"/>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1" nodeType="clickEffect">
                                  <p:stCondLst>
                                    <p:cond delay="0"/>
                                  </p:stCondLst>
                                  <p:childTnLst>
                                    <p:animMotion origin="layout" path="M 3.54167E-6 -3.7037E-7 L 0.10234 -0.00208 " pathEditMode="relative" rAng="0" ptsTypes="AA">
                                      <p:cBhvr>
                                        <p:cTn id="69" dur="2000" fill="hold"/>
                                        <p:tgtEl>
                                          <p:spTgt spid="35"/>
                                        </p:tgtEl>
                                        <p:attrNameLst>
                                          <p:attrName>ppt_x</p:attrName>
                                          <p:attrName>ppt_y</p:attrName>
                                        </p:attrNameLst>
                                      </p:cBhvr>
                                      <p:rCtr x="5117" y="-116"/>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grpId="1" nodeType="clickEffect">
                                  <p:stCondLst>
                                    <p:cond delay="0"/>
                                  </p:stCondLst>
                                  <p:childTnLst>
                                    <p:animMotion origin="layout" path="M 6.25E-7 7.40741E-7 L 0.12096 0.00046 " pathEditMode="relative" rAng="0" ptsTypes="AA">
                                      <p:cBhvr>
                                        <p:cTn id="73" dur="2000" fill="hold"/>
                                        <p:tgtEl>
                                          <p:spTgt spid="36"/>
                                        </p:tgtEl>
                                        <p:attrNameLst>
                                          <p:attrName>ppt_x</p:attrName>
                                          <p:attrName>ppt_y</p:attrName>
                                        </p:attrNameLst>
                                      </p:cBhvr>
                                      <p:rCtr x="6042" y="23"/>
                                    </p:animMotion>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
                                        <p:tgtEl>
                                          <p:spTgt spid="41"/>
                                        </p:tgtEl>
                                        <p:attrNameLst>
                                          <p:attrName>ppt_y</p:attrName>
                                        </p:attrNameLst>
                                      </p:cBhvr>
                                      <p:tavLst>
                                        <p:tav tm="0">
                                          <p:val>
                                            <p:strVal val="#ppt_y+#ppt_h*1.125000"/>
                                          </p:val>
                                        </p:tav>
                                        <p:tav tm="100000">
                                          <p:val>
                                            <p:strVal val="#ppt_y"/>
                                          </p:val>
                                        </p:tav>
                                      </p:tavLst>
                                    </p:anim>
                                    <p:animEffect transition="in" filter="wipe(up)">
                                      <p:cBhvr>
                                        <p:cTn id="79" dur="500"/>
                                        <p:tgtEl>
                                          <p:spTgt spid="41"/>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ppt_y</p:attrName>
                                        </p:attrNameLst>
                                      </p:cBhvr>
                                      <p:tavLst>
                                        <p:tav tm="0">
                                          <p:val>
                                            <p:strVal val="#ppt_y+#ppt_h*1.125000"/>
                                          </p:val>
                                        </p:tav>
                                        <p:tav tm="100000">
                                          <p:val>
                                            <p:strVal val="#ppt_y"/>
                                          </p:val>
                                        </p:tav>
                                      </p:tavLst>
                                    </p:anim>
                                    <p:animEffect transition="in" filter="wipe(up)">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0"/>
                                        <p:tgtEl>
                                          <p:spTgt spid="55"/>
                                        </p:tgtEl>
                                      </p:cBhvr>
                                    </p:animEffect>
                                    <p:anim calcmode="lin" valueType="num">
                                      <p:cBhvr>
                                        <p:cTn id="94" dur="1000" fill="hold"/>
                                        <p:tgtEl>
                                          <p:spTgt spid="55"/>
                                        </p:tgtEl>
                                        <p:attrNameLst>
                                          <p:attrName>ppt_x</p:attrName>
                                        </p:attrNameLst>
                                      </p:cBhvr>
                                      <p:tavLst>
                                        <p:tav tm="0">
                                          <p:val>
                                            <p:strVal val="#ppt_x"/>
                                          </p:val>
                                        </p:tav>
                                        <p:tav tm="100000">
                                          <p:val>
                                            <p:strVal val="#ppt_x"/>
                                          </p:val>
                                        </p:tav>
                                      </p:tavLst>
                                    </p:anim>
                                    <p:anim calcmode="lin" valueType="num">
                                      <p:cBhvr>
                                        <p:cTn id="9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down)">
                                      <p:cBhvr>
                                        <p:cTn id="100" dur="500"/>
                                        <p:tgtEl>
                                          <p:spTgt spid="5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down)">
                                      <p:cBhvr>
                                        <p:cTn id="103" dur="5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wipe(down)">
                                      <p:cBhvr>
                                        <p:cTn id="111" dur="500"/>
                                        <p:tgtEl>
                                          <p:spTgt spid="6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down)">
                                      <p:cBhvr>
                                        <p:cTn id="116" dur="500"/>
                                        <p:tgtEl>
                                          <p:spTgt spid="63"/>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down)">
                                      <p:cBhvr>
                                        <p:cTn id="1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29" grpId="0"/>
      <p:bldP spid="29" grpId="1"/>
      <p:bldP spid="34" grpId="0"/>
      <p:bldP spid="34" grpId="1"/>
      <p:bldP spid="35" grpId="0"/>
      <p:bldP spid="35" grpId="1"/>
      <p:bldP spid="36" grpId="0"/>
      <p:bldP spid="36" grpId="1"/>
      <p:bldP spid="8" grpId="0" animBg="1"/>
      <p:bldP spid="37" grpId="0" animBg="1"/>
      <p:bldP spid="38" grpId="0" animBg="1"/>
      <p:bldP spid="39" grpId="0" animBg="1"/>
      <p:bldP spid="40" grpId="0" animBg="1"/>
      <p:bldP spid="41" grpId="0" animBg="1"/>
      <p:bldP spid="46" grpId="0" animBg="1"/>
      <p:bldP spid="54" grpId="0" animBg="1"/>
      <p:bldP spid="55" grpId="0" animBg="1"/>
      <p:bldP spid="57" grpId="0" animBg="1"/>
      <p:bldP spid="58" grpId="0" animBg="1"/>
      <p:bldP spid="60" grpId="0" animBg="1"/>
      <p:bldP spid="61" grpId="0" animBg="1"/>
      <p:bldP spid="63"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3" name="TextBox 2"/>
          <p:cNvSpPr txBox="1"/>
          <p:nvPr/>
        </p:nvSpPr>
        <p:spPr>
          <a:xfrm>
            <a:off x="5424039" y="280252"/>
            <a:ext cx="1624462" cy="707886"/>
          </a:xfrm>
          <a:prstGeom prst="rect">
            <a:avLst/>
          </a:prstGeom>
          <a:no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মূল্যায়ন </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2610754" y="1247218"/>
            <a:ext cx="7251032" cy="1200329"/>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যুক্তবর্ণ চিহ্নিত কর ও বিভাজন করে ২ টি করে শব্দ লেখ। </a:t>
            </a:r>
            <a:endParaRPr lang="en-US" sz="3600" dirty="0">
              <a:latin typeface="NikoshBAN" panose="02000000000000000000" pitchFamily="2" charset="0"/>
              <a:cs typeface="NikoshBAN" panose="02000000000000000000" pitchFamily="2" charset="0"/>
            </a:endParaRPr>
          </a:p>
        </p:txBody>
      </p:sp>
      <p:sp>
        <p:nvSpPr>
          <p:cNvPr id="29" name="TextBox 28"/>
          <p:cNvSpPr txBox="1"/>
          <p:nvPr/>
        </p:nvSpPr>
        <p:spPr>
          <a:xfrm>
            <a:off x="2491087" y="2537724"/>
            <a:ext cx="7251032" cy="3970318"/>
          </a:xfrm>
          <a:prstGeom prst="rect">
            <a:avLst/>
          </a:prstGeom>
          <a:noFill/>
        </p:spPr>
        <p:txBody>
          <a:bodyPr wrap="square" numCol="2" rtlCol="0">
            <a:spAutoFit/>
          </a:bodyPr>
          <a:lstStyle/>
          <a:p>
            <a:pPr algn="ctr"/>
            <a:r>
              <a:rPr lang="bn-BD" sz="3600" dirty="0" smtClean="0">
                <a:latin typeface="NikoshBAN" panose="02000000000000000000" pitchFamily="2" charset="0"/>
                <a:cs typeface="NikoshBAN" panose="02000000000000000000" pitchFamily="2" charset="0"/>
              </a:rPr>
              <a:t>হচ্ছে</a:t>
            </a:r>
          </a:p>
          <a:p>
            <a:pPr algn="ctr"/>
            <a:endParaRPr lang="bn-BD" sz="3600" dirty="0" smtClean="0">
              <a:latin typeface="NikoshBAN" panose="02000000000000000000" pitchFamily="2" charset="0"/>
              <a:cs typeface="NikoshBAN" panose="02000000000000000000" pitchFamily="2" charset="0"/>
            </a:endParaRPr>
          </a:p>
          <a:p>
            <a:pPr algn="ctr"/>
            <a:r>
              <a:rPr lang="bn-BD" sz="3600" dirty="0" smtClean="0">
                <a:latin typeface="NikoshBAN" panose="02000000000000000000" pitchFamily="2" charset="0"/>
                <a:cs typeface="NikoshBAN" panose="02000000000000000000" pitchFamily="2" charset="0"/>
              </a:rPr>
              <a:t>শান্তি</a:t>
            </a:r>
          </a:p>
          <a:p>
            <a:pPr algn="ctr"/>
            <a:endParaRPr lang="bn-BD" sz="3600" dirty="0">
              <a:latin typeface="NikoshBAN" panose="02000000000000000000" pitchFamily="2" charset="0"/>
              <a:cs typeface="NikoshBAN" panose="02000000000000000000" pitchFamily="2" charset="0"/>
            </a:endParaRPr>
          </a:p>
          <a:p>
            <a:pPr algn="ctr"/>
            <a:endParaRPr lang="bn-BD" sz="3600" dirty="0" smtClean="0">
              <a:latin typeface="NikoshBAN" panose="02000000000000000000" pitchFamily="2" charset="0"/>
              <a:cs typeface="NikoshBAN" panose="02000000000000000000" pitchFamily="2" charset="0"/>
            </a:endParaRPr>
          </a:p>
          <a:p>
            <a:pPr algn="ctr"/>
            <a:endParaRPr lang="bn-BD" sz="3600" dirty="0">
              <a:latin typeface="NikoshBAN" panose="02000000000000000000" pitchFamily="2" charset="0"/>
              <a:cs typeface="NikoshBAN" panose="02000000000000000000" pitchFamily="2" charset="0"/>
            </a:endParaRPr>
          </a:p>
          <a:p>
            <a:pPr algn="ctr"/>
            <a:endParaRPr lang="bn-BD" sz="3600" dirty="0" smtClean="0">
              <a:latin typeface="NikoshBAN" panose="02000000000000000000" pitchFamily="2" charset="0"/>
              <a:cs typeface="NikoshBAN" panose="02000000000000000000" pitchFamily="2" charset="0"/>
            </a:endParaRPr>
          </a:p>
          <a:p>
            <a:pPr algn="ctr"/>
            <a:r>
              <a:rPr lang="bn-BD" sz="3600" dirty="0" smtClean="0">
                <a:latin typeface="NikoshBAN" panose="02000000000000000000" pitchFamily="2" charset="0"/>
                <a:cs typeface="NikoshBAN" panose="02000000000000000000" pitchFamily="2" charset="0"/>
              </a:rPr>
              <a:t>মস্ত</a:t>
            </a:r>
          </a:p>
          <a:p>
            <a:pPr algn="ctr"/>
            <a:endParaRPr lang="bn-BD" sz="3600" dirty="0">
              <a:latin typeface="NikoshBAN" panose="02000000000000000000" pitchFamily="2" charset="0"/>
              <a:cs typeface="NikoshBAN" panose="02000000000000000000" pitchFamily="2" charset="0"/>
            </a:endParaRPr>
          </a:p>
          <a:p>
            <a:pPr algn="ctr"/>
            <a:r>
              <a:rPr lang="bn-BD" sz="3600" dirty="0" smtClean="0">
                <a:latin typeface="NikoshBAN" panose="02000000000000000000" pitchFamily="2" charset="0"/>
                <a:cs typeface="NikoshBAN" panose="02000000000000000000" pitchFamily="2" charset="0"/>
              </a:rPr>
              <a:t>লম্বা </a:t>
            </a:r>
            <a:endParaRPr lang="bn-BD"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5945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grpSp>
        <p:nvGrpSpPr>
          <p:cNvPr id="10" name="Group 9"/>
          <p:cNvGrpSpPr/>
          <p:nvPr/>
        </p:nvGrpSpPr>
        <p:grpSpPr>
          <a:xfrm>
            <a:off x="788616" y="1630680"/>
            <a:ext cx="3840480" cy="3596640"/>
            <a:chOff x="1981200" y="1127760"/>
            <a:chExt cx="3840480" cy="3596640"/>
          </a:xfrm>
        </p:grpSpPr>
        <p:sp>
          <p:nvSpPr>
            <p:cNvPr id="3" name="Isosceles Triangle 2"/>
            <p:cNvSpPr/>
            <p:nvPr/>
          </p:nvSpPr>
          <p:spPr>
            <a:xfrm>
              <a:off x="1981200" y="1127760"/>
              <a:ext cx="3840480" cy="1402080"/>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5080" y="2529840"/>
              <a:ext cx="2682240" cy="1981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70760" y="4511040"/>
              <a:ext cx="3185160" cy="21336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947286" y="3360421"/>
              <a:ext cx="724153" cy="1112520"/>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182734" y="2920573"/>
              <a:ext cx="724153" cy="477947"/>
            </a:xfrm>
            <a:prstGeom prst="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5927604" y="1008281"/>
            <a:ext cx="4691568" cy="1323439"/>
          </a:xfrm>
          <a:prstGeom prst="rect">
            <a:avLst/>
          </a:prstGeom>
          <a:noFill/>
        </p:spPr>
        <p:txBody>
          <a:bodyPr wrap="square" rtlCol="0">
            <a:spAutoFit/>
          </a:bodyPr>
          <a:lstStyle/>
          <a:p>
            <a:r>
              <a:rPr lang="bn-BD" sz="8000" dirty="0" smtClean="0">
                <a:solidFill>
                  <a:srgbClr val="002060"/>
                </a:solidFill>
                <a:latin typeface="NikoshBAN" panose="02000000000000000000" pitchFamily="2" charset="0"/>
                <a:cs typeface="NikoshBAN" panose="02000000000000000000" pitchFamily="2" charset="0"/>
              </a:rPr>
              <a:t>বাড়ির কাজ </a:t>
            </a:r>
          </a:p>
        </p:txBody>
      </p:sp>
      <p:sp>
        <p:nvSpPr>
          <p:cNvPr id="46" name="TextBox 45"/>
          <p:cNvSpPr txBox="1"/>
          <p:nvPr/>
        </p:nvSpPr>
        <p:spPr>
          <a:xfrm>
            <a:off x="4335134" y="3155222"/>
            <a:ext cx="7156840" cy="156966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marL="685800" indent="-685800" algn="ctr">
              <a:buFont typeface="Wingdings" pitchFamily="2" charset="2"/>
              <a:buChar char="q"/>
            </a:pPr>
            <a:r>
              <a:rPr lang="bn-BD" sz="4800" dirty="0" smtClean="0">
                <a:solidFill>
                  <a:schemeClr val="tx1"/>
                </a:solidFill>
                <a:latin typeface="NikoshBAN" pitchFamily="2" charset="0"/>
                <a:cs typeface="NikoshBAN" pitchFamily="2" charset="0"/>
              </a:rPr>
              <a:t>বনে আসা হাতিটি সম্পর্কে পাঁচটি বাক্য লিখে আনবে। </a:t>
            </a:r>
            <a:endParaRPr lang="en-US"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2824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6" y="28829"/>
            <a:ext cx="12001967" cy="6712211"/>
          </a:xfrm>
          <a:prstGeom prst="rect">
            <a:avLst/>
          </a:prstGeom>
        </p:spPr>
      </p:pic>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3" name="TextBox 2"/>
          <p:cNvSpPr txBox="1"/>
          <p:nvPr/>
        </p:nvSpPr>
        <p:spPr>
          <a:xfrm>
            <a:off x="809495" y="680795"/>
            <a:ext cx="2810006" cy="1323439"/>
          </a:xfrm>
          <a:prstGeom prst="rect">
            <a:avLst/>
          </a:prstGeom>
          <a:noFill/>
        </p:spPr>
        <p:txBody>
          <a:bodyPr wrap="square" rtlCol="0">
            <a:spAutoFit/>
          </a:bodyPr>
          <a:lstStyle/>
          <a:p>
            <a:r>
              <a:rPr lang="bn-BD" sz="8000" dirty="0" smtClean="0">
                <a:solidFill>
                  <a:srgbClr val="FFFF00"/>
                </a:solidFill>
                <a:latin typeface="NikoshBAN" panose="02000000000000000000" pitchFamily="2" charset="0"/>
                <a:cs typeface="NikoshBAN" panose="02000000000000000000" pitchFamily="2" charset="0"/>
              </a:rPr>
              <a:t>সবাইকে </a:t>
            </a:r>
            <a:endParaRPr lang="en-US" sz="8000" dirty="0">
              <a:solidFill>
                <a:srgbClr val="FFFF00"/>
              </a:solidFill>
              <a:latin typeface="NikoshBAN" panose="02000000000000000000" pitchFamily="2" charset="0"/>
              <a:cs typeface="NikoshBAN" panose="02000000000000000000" pitchFamily="2" charset="0"/>
            </a:endParaRPr>
          </a:p>
        </p:txBody>
      </p:sp>
      <p:sp>
        <p:nvSpPr>
          <p:cNvPr id="25" name="TextBox 24"/>
          <p:cNvSpPr txBox="1"/>
          <p:nvPr/>
        </p:nvSpPr>
        <p:spPr>
          <a:xfrm>
            <a:off x="8776989" y="4720250"/>
            <a:ext cx="2810006" cy="1323439"/>
          </a:xfrm>
          <a:prstGeom prst="rect">
            <a:avLst/>
          </a:prstGeom>
          <a:noFill/>
        </p:spPr>
        <p:txBody>
          <a:bodyPr wrap="square" rtlCol="0">
            <a:spAutoFit/>
          </a:bodyPr>
          <a:lstStyle/>
          <a:p>
            <a:r>
              <a:rPr lang="bn-BD" sz="8000" dirty="0" smtClean="0">
                <a:solidFill>
                  <a:srgbClr val="FFFF00"/>
                </a:solidFill>
                <a:latin typeface="NikoshBAN" panose="02000000000000000000" pitchFamily="2" charset="0"/>
                <a:cs typeface="NikoshBAN" panose="02000000000000000000" pitchFamily="2" charset="0"/>
              </a:rPr>
              <a:t>ধন্যবাদ  </a:t>
            </a:r>
            <a:endParaRPr lang="en-US" sz="8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3709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29" name="TextBox 28"/>
          <p:cNvSpPr txBox="1"/>
          <p:nvPr/>
        </p:nvSpPr>
        <p:spPr>
          <a:xfrm>
            <a:off x="5768457" y="1701585"/>
            <a:ext cx="4805720" cy="2862322"/>
          </a:xfrm>
          <a:prstGeom prst="rect">
            <a:avLst/>
          </a:prstGeom>
          <a:noFill/>
          <a:ln>
            <a:solidFill>
              <a:srgbClr val="00B050"/>
            </a:solidFill>
            <a:prstDash val="dash"/>
          </a:ln>
        </p:spPr>
        <p:txBody>
          <a:bodyPr wrap="square" rtlCol="0">
            <a:spAutoFit/>
          </a:bodyPr>
          <a:lstStyle/>
          <a:p>
            <a:r>
              <a:rPr lang="en-US" sz="4800" dirty="0" err="1" smtClean="0">
                <a:solidFill>
                  <a:srgbClr val="C00000"/>
                </a:solidFill>
                <a:latin typeface="NikoshBAN" panose="02000000000000000000" pitchFamily="2" charset="0"/>
                <a:cs typeface="NikoshBAN" panose="02000000000000000000" pitchFamily="2" charset="0"/>
              </a:rPr>
              <a:t>মুহাম্মদ</a:t>
            </a:r>
            <a:r>
              <a:rPr lang="en-US" sz="4800" dirty="0" smtClean="0">
                <a:solidFill>
                  <a:srgbClr val="C00000"/>
                </a:solidFill>
                <a:latin typeface="NikoshBAN" panose="02000000000000000000" pitchFamily="2" charset="0"/>
                <a:cs typeface="NikoshBAN" panose="02000000000000000000" pitchFamily="2" charset="0"/>
              </a:rPr>
              <a:t> </a:t>
            </a:r>
            <a:r>
              <a:rPr lang="en-US" sz="4800" dirty="0" err="1" smtClean="0">
                <a:solidFill>
                  <a:srgbClr val="C00000"/>
                </a:solidFill>
                <a:latin typeface="NikoshBAN" panose="02000000000000000000" pitchFamily="2" charset="0"/>
                <a:cs typeface="NikoshBAN" panose="02000000000000000000" pitchFamily="2" charset="0"/>
              </a:rPr>
              <a:t>শহিদুজ্জামান</a:t>
            </a:r>
            <a:endParaRPr lang="bn-BD" sz="4800" dirty="0" smtClean="0">
              <a:solidFill>
                <a:srgbClr val="C00000"/>
              </a:solidFill>
              <a:latin typeface="NikoshBAN" panose="02000000000000000000" pitchFamily="2" charset="0"/>
              <a:cs typeface="NikoshBAN" panose="02000000000000000000" pitchFamily="2" charset="0"/>
            </a:endParaRPr>
          </a:p>
          <a:p>
            <a:r>
              <a:rPr lang="bn-BD" sz="4400" dirty="0" smtClean="0">
                <a:solidFill>
                  <a:srgbClr val="00B050"/>
                </a:solidFill>
                <a:latin typeface="NikoshBAN" panose="02000000000000000000" pitchFamily="2" charset="0"/>
                <a:cs typeface="NikoshBAN" panose="02000000000000000000" pitchFamily="2" charset="0"/>
              </a:rPr>
              <a:t>সহকা</a:t>
            </a:r>
            <a:r>
              <a:rPr lang="en-US" sz="4400" dirty="0" err="1" smtClean="0">
                <a:solidFill>
                  <a:srgbClr val="00B050"/>
                </a:solidFill>
                <a:latin typeface="NikoshBAN" panose="02000000000000000000" pitchFamily="2" charset="0"/>
                <a:cs typeface="NikoshBAN" panose="02000000000000000000" pitchFamily="2" charset="0"/>
              </a:rPr>
              <a:t>্রী</a:t>
            </a:r>
            <a:r>
              <a:rPr lang="bn-BD" sz="4400" dirty="0" smtClean="0">
                <a:solidFill>
                  <a:srgbClr val="00B050"/>
                </a:solidFill>
                <a:latin typeface="NikoshBAN" panose="02000000000000000000" pitchFamily="2" charset="0"/>
                <a:cs typeface="NikoshBAN" panose="02000000000000000000" pitchFamily="2" charset="0"/>
              </a:rPr>
              <a:t> শিক্ষক </a:t>
            </a:r>
            <a:r>
              <a:rPr lang="en-US" sz="4400" dirty="0" smtClean="0">
                <a:solidFill>
                  <a:srgbClr val="00B050"/>
                </a:solidFill>
                <a:latin typeface="NikoshBAN" panose="02000000000000000000" pitchFamily="2" charset="0"/>
                <a:cs typeface="NikoshBAN" panose="02000000000000000000" pitchFamily="2" charset="0"/>
              </a:rPr>
              <a:t> </a:t>
            </a:r>
            <a:endParaRPr lang="bn-BD" sz="4400" dirty="0" smtClean="0">
              <a:solidFill>
                <a:srgbClr val="00B050"/>
              </a:solidFill>
              <a:latin typeface="NikoshBAN" panose="02000000000000000000" pitchFamily="2" charset="0"/>
              <a:cs typeface="NikoshBAN" panose="02000000000000000000" pitchFamily="2" charset="0"/>
            </a:endParaRPr>
          </a:p>
          <a:p>
            <a:r>
              <a:rPr lang="en-US" sz="4400" dirty="0" err="1" smtClean="0">
                <a:solidFill>
                  <a:srgbClr val="00B050"/>
                </a:solidFill>
                <a:latin typeface="NikoshBAN" panose="02000000000000000000" pitchFamily="2" charset="0"/>
                <a:cs typeface="NikoshBAN" panose="02000000000000000000" pitchFamily="2" charset="0"/>
              </a:rPr>
              <a:t>বহরপুর</a:t>
            </a:r>
            <a:r>
              <a:rPr lang="en-US" sz="4400" dirty="0" smtClean="0">
                <a:solidFill>
                  <a:srgbClr val="00B050"/>
                </a:solidFill>
                <a:latin typeface="NikoshBAN" panose="02000000000000000000" pitchFamily="2" charset="0"/>
                <a:cs typeface="NikoshBAN" panose="02000000000000000000" pitchFamily="2" charset="0"/>
              </a:rPr>
              <a:t> </a:t>
            </a:r>
            <a:r>
              <a:rPr lang="bn-BD" sz="4400" dirty="0" smtClean="0">
                <a:solidFill>
                  <a:srgbClr val="00B050"/>
                </a:solidFill>
                <a:latin typeface="NikoshBAN" panose="02000000000000000000" pitchFamily="2" charset="0"/>
                <a:cs typeface="NikoshBAN" panose="02000000000000000000" pitchFamily="2" charset="0"/>
              </a:rPr>
              <a:t>সঃ প্রাঃ বিঃ</a:t>
            </a:r>
          </a:p>
          <a:p>
            <a:r>
              <a:rPr lang="en-US" sz="4400" dirty="0" err="1" smtClean="0">
                <a:solidFill>
                  <a:srgbClr val="00B050"/>
                </a:solidFill>
                <a:latin typeface="NikoshBAN" panose="02000000000000000000" pitchFamily="2" charset="0"/>
                <a:cs typeface="NikoshBAN" panose="02000000000000000000" pitchFamily="2" charset="0"/>
              </a:rPr>
              <a:t>বালিয়াকান্দি</a:t>
            </a:r>
            <a:r>
              <a:rPr lang="en-US" sz="4400" dirty="0" smtClean="0">
                <a:solidFill>
                  <a:srgbClr val="00B050"/>
                </a:solidFill>
                <a:latin typeface="NikoshBAN" panose="02000000000000000000" pitchFamily="2" charset="0"/>
                <a:cs typeface="NikoshBAN" panose="02000000000000000000" pitchFamily="2" charset="0"/>
              </a:rPr>
              <a:t>, </a:t>
            </a:r>
            <a:r>
              <a:rPr lang="en-US" sz="4400" dirty="0" err="1" smtClean="0">
                <a:solidFill>
                  <a:srgbClr val="00B050"/>
                </a:solidFill>
                <a:latin typeface="NikoshBAN" panose="02000000000000000000" pitchFamily="2" charset="0"/>
                <a:cs typeface="NikoshBAN" panose="02000000000000000000" pitchFamily="2" charset="0"/>
              </a:rPr>
              <a:t>রাজবাড়ি</a:t>
            </a:r>
            <a:r>
              <a:rPr lang="bn-BD" sz="4400" dirty="0" smtClean="0">
                <a:solidFill>
                  <a:srgbClr val="00B050"/>
                </a:solidFill>
                <a:latin typeface="NikoshBAN" panose="02000000000000000000" pitchFamily="2" charset="0"/>
                <a:cs typeface="NikoshBAN" panose="02000000000000000000" pitchFamily="2" charset="0"/>
              </a:rPr>
              <a:t>।   </a:t>
            </a:r>
            <a:endParaRPr lang="en-US" sz="4400" dirty="0">
              <a:solidFill>
                <a:srgbClr val="00B050"/>
              </a:solidFill>
              <a:latin typeface="NikoshBAN" panose="02000000000000000000" pitchFamily="2" charset="0"/>
              <a:cs typeface="NikoshBAN" panose="02000000000000000000" pitchFamily="2" charset="0"/>
            </a:endParaRPr>
          </a:p>
        </p:txBody>
      </p:sp>
      <p:sp>
        <p:nvSpPr>
          <p:cNvPr id="34" name="TextBox 33"/>
          <p:cNvSpPr txBox="1"/>
          <p:nvPr/>
        </p:nvSpPr>
        <p:spPr>
          <a:xfrm>
            <a:off x="3321692" y="321355"/>
            <a:ext cx="4800600" cy="1015663"/>
          </a:xfrm>
          <a:prstGeom prst="rect">
            <a:avLst/>
          </a:prstGeom>
          <a:noFill/>
        </p:spPr>
        <p:txBody>
          <a:bodyPr wrap="square" rtlCol="0">
            <a:spAutoFit/>
          </a:bodyPr>
          <a:lstStyle/>
          <a:p>
            <a:r>
              <a:rPr lang="bn-BD" sz="6000" b="1" dirty="0" smtClean="0">
                <a:solidFill>
                  <a:srgbClr val="7030A0"/>
                </a:solidFill>
                <a:latin typeface="NikoshBAN" panose="02000000000000000000" pitchFamily="2" charset="0"/>
                <a:cs typeface="NikoshBAN" panose="02000000000000000000" pitchFamily="2" charset="0"/>
              </a:rPr>
              <a:t>শিক্ষক পরিচিতি   </a:t>
            </a:r>
            <a:endParaRPr lang="en-US" sz="6000" b="1" dirty="0">
              <a:solidFill>
                <a:srgbClr val="7030A0"/>
              </a:solidFill>
              <a:latin typeface="NikoshBAN" panose="02000000000000000000" pitchFamily="2" charset="0"/>
              <a:cs typeface="NikoshBAN" panose="02000000000000000000" pitchFamily="2" charset="0"/>
            </a:endParaRPr>
          </a:p>
        </p:txBody>
      </p:sp>
      <p:cxnSp>
        <p:nvCxnSpPr>
          <p:cNvPr id="36" name="Straight Connector 35"/>
          <p:cNvCxnSpPr/>
          <p:nvPr/>
        </p:nvCxnSpPr>
        <p:spPr>
          <a:xfrm flipH="1">
            <a:off x="5361263" y="1264920"/>
            <a:ext cx="17266" cy="382524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454728" y="1935926"/>
            <a:ext cx="17266" cy="382524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134" y="1701585"/>
            <a:ext cx="3333461" cy="33390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026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 calcmode="lin" valueType="num">
                                      <p:cBhvr>
                                        <p:cTn id="18" dur="2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ppt_x"/>
                                          </p:val>
                                        </p:tav>
                                        <p:tav tm="100000">
                                          <p:val>
                                            <p:strVal val="#ppt_x"/>
                                          </p:val>
                                        </p:tav>
                                      </p:tavLst>
                                    </p:anim>
                                    <p:anim calcmode="lin" valueType="num">
                                      <p:cBhvr additive="base">
                                        <p:cTn id="2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000" fill="hold"/>
                                        <p:tgtEl>
                                          <p:spTgt spid="29"/>
                                        </p:tgtEl>
                                        <p:attrNameLst>
                                          <p:attrName>ppt_w</p:attrName>
                                        </p:attrNameLst>
                                      </p:cBhvr>
                                      <p:tavLst>
                                        <p:tav tm="0">
                                          <p:val>
                                            <p:fltVal val="0"/>
                                          </p:val>
                                        </p:tav>
                                        <p:tav tm="100000">
                                          <p:val>
                                            <p:strVal val="#ppt_w"/>
                                          </p:val>
                                        </p:tav>
                                      </p:tavLst>
                                    </p:anim>
                                    <p:anim calcmode="lin" valueType="num">
                                      <p:cBhvr>
                                        <p:cTn id="32" dur="2000" fill="hold"/>
                                        <p:tgtEl>
                                          <p:spTgt spid="29"/>
                                        </p:tgtEl>
                                        <p:attrNameLst>
                                          <p:attrName>ppt_h</p:attrName>
                                        </p:attrNameLst>
                                      </p:cBhvr>
                                      <p:tavLst>
                                        <p:tav tm="0">
                                          <p:val>
                                            <p:fltVal val="0"/>
                                          </p:val>
                                        </p:tav>
                                        <p:tav tm="100000">
                                          <p:val>
                                            <p:strVal val="#ppt_h"/>
                                          </p:val>
                                        </p:tav>
                                      </p:tavLst>
                                    </p:anim>
                                    <p:anim calcmode="lin" valueType="num">
                                      <p:cBhvr>
                                        <p:cTn id="33" dur="2000" fill="hold"/>
                                        <p:tgtEl>
                                          <p:spTgt spid="29"/>
                                        </p:tgtEl>
                                        <p:attrNameLst>
                                          <p:attrName>style.rotation</p:attrName>
                                        </p:attrNameLst>
                                      </p:cBhvr>
                                      <p:tavLst>
                                        <p:tav tm="0">
                                          <p:val>
                                            <p:fltVal val="90"/>
                                          </p:val>
                                        </p:tav>
                                        <p:tav tm="100000">
                                          <p:val>
                                            <p:fltVal val="0"/>
                                          </p:val>
                                        </p:tav>
                                      </p:tavLst>
                                    </p:anim>
                                    <p:animEffect transition="in" filter="fade">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29" name="TextBox 28"/>
          <p:cNvSpPr txBox="1"/>
          <p:nvPr/>
        </p:nvSpPr>
        <p:spPr>
          <a:xfrm>
            <a:off x="3321691" y="342404"/>
            <a:ext cx="4800600" cy="1015663"/>
          </a:xfrm>
          <a:prstGeom prst="rect">
            <a:avLst/>
          </a:prstGeom>
          <a:noFill/>
        </p:spPr>
        <p:txBody>
          <a:bodyPr wrap="square" rtlCol="0">
            <a:spAutoFit/>
          </a:bodyPr>
          <a:lstStyle/>
          <a:p>
            <a:r>
              <a:rPr lang="bn-BD" sz="6000" dirty="0">
                <a:solidFill>
                  <a:srgbClr val="002060"/>
                </a:solidFill>
                <a:latin typeface="NikoshBAN" panose="02000000000000000000" pitchFamily="2" charset="0"/>
                <a:cs typeface="NikoshBAN" panose="02000000000000000000" pitchFamily="2" charset="0"/>
              </a:rPr>
              <a:t> </a:t>
            </a:r>
            <a:r>
              <a:rPr lang="bn-BD" sz="6000" b="1" dirty="0" smtClean="0">
                <a:solidFill>
                  <a:srgbClr val="00B050"/>
                </a:solidFill>
                <a:latin typeface="NikoshBAN" panose="02000000000000000000" pitchFamily="2" charset="0"/>
                <a:cs typeface="NikoshBAN" panose="02000000000000000000" pitchFamily="2" charset="0"/>
              </a:rPr>
              <a:t>পাঠ পরিচিতি   </a:t>
            </a:r>
            <a:endParaRPr lang="en-US" sz="6000" b="1" dirty="0">
              <a:solidFill>
                <a:srgbClr val="00B050"/>
              </a:solidFill>
              <a:latin typeface="NikoshBAN" panose="02000000000000000000" pitchFamily="2" charset="0"/>
              <a:cs typeface="NikoshBAN" panose="02000000000000000000" pitchFamily="2" charset="0"/>
            </a:endParaRPr>
          </a:p>
        </p:txBody>
      </p:sp>
      <p:sp>
        <p:nvSpPr>
          <p:cNvPr id="34" name="TextBox 33"/>
          <p:cNvSpPr txBox="1"/>
          <p:nvPr/>
        </p:nvSpPr>
        <p:spPr>
          <a:xfrm>
            <a:off x="4760303" y="2044300"/>
            <a:ext cx="7133850" cy="2554545"/>
          </a:xfrm>
          <a:prstGeom prst="rect">
            <a:avLst/>
          </a:prstGeom>
          <a:noFill/>
          <a:ln w="3175">
            <a:solidFill>
              <a:schemeClr val="bg1">
                <a:lumMod val="10000"/>
              </a:schemeClr>
            </a:solidFill>
          </a:ln>
        </p:spPr>
        <p:txBody>
          <a:bodyPr wrap="square" rtlCol="0">
            <a:spAutoFit/>
          </a:bodyPr>
          <a:lstStyle/>
          <a:p>
            <a:r>
              <a:rPr lang="bn-BD" sz="36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শ্রেণি</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পঞ্চম</a:t>
            </a:r>
            <a:endParaRPr lang="en-US" sz="4000" dirty="0" smtClean="0">
              <a:solidFill>
                <a:srgbClr val="002060"/>
              </a:solidFill>
              <a:latin typeface="NikoshBAN" panose="02000000000000000000" pitchFamily="2" charset="0"/>
              <a:cs typeface="NikoshBAN" panose="02000000000000000000" pitchFamily="2" charset="0"/>
            </a:endParaRPr>
          </a:p>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বিষয়-বাংলা</a:t>
            </a:r>
            <a:endParaRPr lang="en-US" sz="4000" dirty="0" smtClean="0">
              <a:solidFill>
                <a:srgbClr val="002060"/>
              </a:solidFill>
              <a:latin typeface="NikoshBAN" panose="02000000000000000000" pitchFamily="2" charset="0"/>
              <a:cs typeface="NikoshBAN" panose="02000000000000000000" pitchFamily="2" charset="0"/>
            </a:endParaRPr>
          </a:p>
          <a:p>
            <a:r>
              <a:rPr lang="en-US" sz="4000" dirty="0" smtClean="0">
                <a:solidFill>
                  <a:srgbClr val="002060"/>
                </a:solidFill>
                <a:latin typeface="NikoshBAN" panose="02000000000000000000" pitchFamily="2" charset="0"/>
                <a:cs typeface="NikoshBAN" panose="02000000000000000000" pitchFamily="2" charset="0"/>
              </a:rPr>
              <a:t>   </a:t>
            </a:r>
            <a:r>
              <a:rPr lang="bn-BD" sz="4000" dirty="0" smtClean="0">
                <a:solidFill>
                  <a:srgbClr val="C00000"/>
                </a:solidFill>
                <a:latin typeface="NikoshBAN" panose="02000000000000000000" pitchFamily="2" charset="0"/>
                <a:cs typeface="NikoshBAN" panose="02000000000000000000" pitchFamily="2" charset="0"/>
              </a:rPr>
              <a:t>হাতি আর শিয়ালের গল্প </a:t>
            </a:r>
            <a:endParaRPr lang="en-US" sz="4000" dirty="0" smtClean="0">
              <a:solidFill>
                <a:srgbClr val="C00000"/>
              </a:solidFill>
              <a:latin typeface="NikoshBAN" panose="02000000000000000000" pitchFamily="2" charset="0"/>
              <a:cs typeface="NikoshBAN" panose="02000000000000000000" pitchFamily="2" charset="0"/>
            </a:endParaRPr>
          </a:p>
          <a:p>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পাঠ্যাংশ</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সে অনেক</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দারুন তিরিক্ষি</a:t>
            </a:r>
            <a:r>
              <a:rPr lang="en-US" sz="4000" dirty="0" smtClean="0">
                <a:solidFill>
                  <a:srgbClr val="002060"/>
                </a:solidFill>
                <a:latin typeface="NikoshBAN" panose="02000000000000000000" pitchFamily="2" charset="0"/>
                <a:cs typeface="NikoshBAN" panose="02000000000000000000"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561" y="2074926"/>
            <a:ext cx="2851551" cy="3352800"/>
          </a:xfrm>
          <a:prstGeom prst="rect">
            <a:avLst/>
          </a:prstGeom>
        </p:spPr>
      </p:pic>
    </p:spTree>
    <p:extLst>
      <p:ext uri="{BB962C8B-B14F-4D97-AF65-F5344CB8AC3E}">
        <p14:creationId xmlns:p14="http://schemas.microsoft.com/office/powerpoint/2010/main" val="20739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500" fill="hold"/>
                                        <p:tgtEl>
                                          <p:spTgt spid="29"/>
                                        </p:tgtEl>
                                        <p:attrNameLst>
                                          <p:attrName>ppt_w</p:attrName>
                                        </p:attrNameLst>
                                      </p:cBhvr>
                                      <p:tavLst>
                                        <p:tav tm="0">
                                          <p:val>
                                            <p:fltVal val="0"/>
                                          </p:val>
                                        </p:tav>
                                        <p:tav tm="100000">
                                          <p:val>
                                            <p:strVal val="#ppt_w"/>
                                          </p:val>
                                        </p:tav>
                                      </p:tavLst>
                                    </p:anim>
                                    <p:anim calcmode="lin" valueType="num">
                                      <p:cBhvr>
                                        <p:cTn id="19" dur="1500" fill="hold"/>
                                        <p:tgtEl>
                                          <p:spTgt spid="29"/>
                                        </p:tgtEl>
                                        <p:attrNameLst>
                                          <p:attrName>ppt_h</p:attrName>
                                        </p:attrNameLst>
                                      </p:cBhvr>
                                      <p:tavLst>
                                        <p:tav tm="0">
                                          <p:val>
                                            <p:fltVal val="0"/>
                                          </p:val>
                                        </p:tav>
                                        <p:tav tm="100000">
                                          <p:val>
                                            <p:strVal val="#ppt_h"/>
                                          </p:val>
                                        </p:tav>
                                      </p:tavLst>
                                    </p:anim>
                                    <p:animEffect transition="in" filter="fade">
                                      <p:cBhvr>
                                        <p:cTn id="20" dur="1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1750" fill="hold"/>
                                        <p:tgtEl>
                                          <p:spTgt spid="35"/>
                                        </p:tgtEl>
                                        <p:attrNameLst>
                                          <p:attrName>ppt_x</p:attrName>
                                        </p:attrNameLst>
                                      </p:cBhvr>
                                      <p:tavLst>
                                        <p:tav tm="0">
                                          <p:val>
                                            <p:strVal val="#ppt_x"/>
                                          </p:val>
                                        </p:tav>
                                        <p:tav tm="100000">
                                          <p:val>
                                            <p:strVal val="#ppt_x"/>
                                          </p:val>
                                        </p:tav>
                                      </p:tavLst>
                                    </p:anim>
                                    <p:anim calcmode="lin" valueType="num">
                                      <p:cBhvr additive="base">
                                        <p:cTn id="26" dur="175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85" r="10793" b="2"/>
          <a:stretch/>
        </p:blipFill>
        <p:spPr>
          <a:xfrm>
            <a:off x="653289" y="1514474"/>
            <a:ext cx="5178594" cy="4111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980" y="1514474"/>
            <a:ext cx="5192330" cy="4136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1878110" y="377835"/>
            <a:ext cx="8029575" cy="923330"/>
          </a:xfrm>
          <a:prstGeom prst="rect">
            <a:avLst/>
          </a:prstGeom>
          <a:noFill/>
        </p:spPr>
        <p:txBody>
          <a:bodyPr wrap="square" rtlCol="0">
            <a:spAutoFit/>
          </a:bodyPr>
          <a:lstStyle/>
          <a:p>
            <a:pPr algn="ctr"/>
            <a:r>
              <a:rPr lang="bn-IN" sz="5400" b="1" dirty="0" smtClean="0">
                <a:solidFill>
                  <a:schemeClr val="accent2">
                    <a:lumMod val="75000"/>
                  </a:schemeClr>
                </a:solidFill>
                <a:latin typeface="NikoshBAN" panose="02000000000000000000" pitchFamily="2" charset="0"/>
                <a:cs typeface="NikoshBAN" panose="02000000000000000000" pitchFamily="2" charset="0"/>
              </a:rPr>
              <a:t>নিচের ছবি দুটির প্রাণীর নাম বল  </a:t>
            </a:r>
            <a:endParaRPr lang="en-US" sz="5400" b="1"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18882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024768" y="-129937"/>
            <a:ext cx="1059917" cy="1326447"/>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7" y="5635307"/>
            <a:ext cx="1059917" cy="132644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200000">
            <a:off x="-5827" y="-12681"/>
            <a:ext cx="1059917" cy="1326447"/>
            <a:chOff x="11024768" y="-129937"/>
            <a:chExt cx="1059917" cy="1326447"/>
          </a:xfrm>
        </p:grpSpPr>
        <p:sp>
          <p:nvSpPr>
            <p:cNvPr id="35" name="Freeform 34"/>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0949223" y="5579214"/>
            <a:ext cx="1059917" cy="1326447"/>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415507" y="2421842"/>
            <a:ext cx="11932146" cy="2554545"/>
          </a:xfrm>
          <a:prstGeom prst="rect">
            <a:avLst/>
          </a:prstGeom>
          <a:noFill/>
        </p:spPr>
        <p:txBody>
          <a:bodyPr wrap="square" rtlCol="0">
            <a:spAutoFit/>
          </a:bodyPr>
          <a:lstStyle/>
          <a:p>
            <a:pPr algn="just"/>
            <a:r>
              <a:rPr lang="bn-BD" sz="4000" dirty="0" smtClean="0">
                <a:solidFill>
                  <a:srgbClr val="002060"/>
                </a:solidFill>
                <a:latin typeface="NikoshBAN" panose="02000000000000000000" pitchFamily="2" charset="0"/>
                <a:cs typeface="NikoshBAN" panose="02000000000000000000" pitchFamily="2" charset="0"/>
              </a:rPr>
              <a:t>১</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২</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১ উচ্চারিত গঠিত বাক্য, কথা মনোযোগ সহকারে শুনবে। </a:t>
            </a:r>
          </a:p>
          <a:p>
            <a:pPr algn="just"/>
            <a:r>
              <a:rPr lang="bn-BD" sz="4000" dirty="0" smtClean="0">
                <a:solidFill>
                  <a:srgbClr val="002060"/>
                </a:solidFill>
                <a:latin typeface="NikoshBAN" panose="02000000000000000000" pitchFamily="2" charset="0"/>
                <a:cs typeface="NikoshBAN" panose="02000000000000000000" pitchFamily="2" charset="0"/>
              </a:rPr>
              <a:t>১</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১</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১ যুক্তবর্ণ সহযোগে তৈরি শব্দ স্পষ্ট ও শুদ্ধভাবে বলতে পারবে। </a:t>
            </a:r>
          </a:p>
          <a:p>
            <a:pPr algn="just"/>
            <a:r>
              <a:rPr lang="bn-BD" sz="4000" dirty="0" smtClean="0">
                <a:solidFill>
                  <a:srgbClr val="002060"/>
                </a:solidFill>
                <a:latin typeface="NikoshBAN" panose="02000000000000000000" pitchFamily="2" charset="0"/>
                <a:cs typeface="NikoshBAN" panose="02000000000000000000" pitchFamily="2" charset="0"/>
              </a:rPr>
              <a:t>১</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৩</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১ পাঠে ব্যবহৃত যুক্তব্যঞ্জন সংবলিত শব্দ শুদ্ধ উচ্চারণে পড়তে পারবে। </a:t>
            </a:r>
          </a:p>
          <a:p>
            <a:pPr algn="just"/>
            <a:r>
              <a:rPr lang="bn-BD" sz="4000" dirty="0" smtClean="0">
                <a:solidFill>
                  <a:srgbClr val="002060"/>
                </a:solidFill>
                <a:latin typeface="NikoshBAN" panose="02000000000000000000" pitchFamily="2" charset="0"/>
                <a:cs typeface="NikoshBAN" panose="02000000000000000000" pitchFamily="2" charset="0"/>
              </a:rPr>
              <a:t>১</a:t>
            </a:r>
            <a:r>
              <a:rPr lang="en-US" sz="4000" dirty="0" smtClean="0">
                <a:solidFill>
                  <a:srgbClr val="002060"/>
                </a:solidFill>
                <a:latin typeface="NikoshBAN" panose="02000000000000000000" pitchFamily="2" charset="0"/>
                <a:cs typeface="NikoshBAN" panose="02000000000000000000" pitchFamily="2" charset="0"/>
              </a:rPr>
              <a:t>.</a:t>
            </a:r>
            <a:r>
              <a:rPr lang="bn-BD" sz="4000" dirty="0" smtClean="0">
                <a:solidFill>
                  <a:srgbClr val="002060"/>
                </a:solidFill>
                <a:latin typeface="NikoshBAN" panose="02000000000000000000" pitchFamily="2" charset="0"/>
                <a:cs typeface="NikoshBAN" panose="02000000000000000000" pitchFamily="2" charset="0"/>
              </a:rPr>
              <a:t>৪</a:t>
            </a:r>
            <a:r>
              <a:rPr lang="en-US" sz="4000" dirty="0" smtClean="0">
                <a:solidFill>
                  <a:srgbClr val="002060"/>
                </a:solidFill>
                <a:latin typeface="NikoshBAN" panose="02000000000000000000" pitchFamily="2" charset="0"/>
                <a:cs typeface="NikoshBAN" panose="02000000000000000000" pitchFamily="2" charset="0"/>
              </a:rPr>
              <a:t>.1 </a:t>
            </a:r>
            <a:r>
              <a:rPr lang="bn-BD" sz="4000" dirty="0" smtClean="0">
                <a:solidFill>
                  <a:srgbClr val="002060"/>
                </a:solidFill>
                <a:latin typeface="NikoshBAN" panose="02000000000000000000" pitchFamily="2" charset="0"/>
                <a:cs typeface="NikoshBAN" panose="02000000000000000000" pitchFamily="2" charset="0"/>
              </a:rPr>
              <a:t>যুক্তবর্ণ ভেঙে লিখতে পারবে। </a:t>
            </a:r>
            <a:endParaRPr lang="en-US" sz="4000" dirty="0">
              <a:solidFill>
                <a:srgbClr val="002060"/>
              </a:solidFill>
              <a:latin typeface="NikoshBAN" panose="02000000000000000000" pitchFamily="2" charset="0"/>
              <a:cs typeface="NikoshBAN" panose="02000000000000000000" pitchFamily="2" charset="0"/>
            </a:endParaRPr>
          </a:p>
        </p:txBody>
      </p:sp>
      <p:sp>
        <p:nvSpPr>
          <p:cNvPr id="21" name="TextBox 20"/>
          <p:cNvSpPr txBox="1"/>
          <p:nvPr/>
        </p:nvSpPr>
        <p:spPr>
          <a:xfrm>
            <a:off x="1048618" y="388674"/>
            <a:ext cx="4691568" cy="1323439"/>
          </a:xfrm>
          <a:prstGeom prst="rect">
            <a:avLst/>
          </a:prstGeom>
          <a:noFill/>
        </p:spPr>
        <p:txBody>
          <a:bodyPr wrap="square" rtlCol="0">
            <a:spAutoFit/>
          </a:bodyPr>
          <a:lstStyle/>
          <a:p>
            <a:r>
              <a:rPr lang="bn-BD" sz="8000" dirty="0" smtClean="0">
                <a:solidFill>
                  <a:srgbClr val="002060"/>
                </a:solidFill>
                <a:latin typeface="NikoshBAN" panose="02000000000000000000" pitchFamily="2" charset="0"/>
                <a:cs typeface="NikoshBAN" panose="02000000000000000000" pitchFamily="2" charset="0"/>
              </a:rPr>
              <a:t>শিখনফল  </a:t>
            </a:r>
          </a:p>
        </p:txBody>
      </p:sp>
    </p:spTree>
    <p:extLst>
      <p:ext uri="{BB962C8B-B14F-4D97-AF65-F5344CB8AC3E}">
        <p14:creationId xmlns:p14="http://schemas.microsoft.com/office/powerpoint/2010/main" val="15109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5000"/>
                                        <p:tgtEl>
                                          <p:spTgt spid="3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5000"/>
                                        <p:tgtEl>
                                          <p:spTgt spid="17"/>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out)">
                                      <p:cBhvr>
                                        <p:cTn id="13" dur="5000"/>
                                        <p:tgtEl>
                                          <p:spTgt spid="30"/>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circle(out)">
                                      <p:cBhvr>
                                        <p:cTn id="16" dur="5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ox(in)">
                                      <p:cBhvr>
                                        <p:cTn id="21"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4813" y="1514475"/>
            <a:ext cx="871537" cy="642938"/>
          </a:xfrm>
          <a:prstGeom prst="rect">
            <a:avLst/>
          </a:prstGeom>
          <a:noFill/>
        </p:spPr>
        <p:txBody>
          <a:bodyPr wrap="square" rtlCol="0">
            <a:spAutoFit/>
          </a:bodyPr>
          <a:lstStyle/>
          <a:p>
            <a:endParaRPr lang="en-US"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644069242"/>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4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
        <p:nvSpPr>
          <p:cNvPr id="4" name="TextBox 3"/>
          <p:cNvSpPr txBox="1"/>
          <p:nvPr/>
        </p:nvSpPr>
        <p:spPr>
          <a:xfrm>
            <a:off x="2428875" y="128588"/>
            <a:ext cx="6686550" cy="923330"/>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চল  আমরা একটা ভিডিও দেখি </a:t>
            </a:r>
            <a:endParaRPr lang="en-US" sz="5400" dirty="0">
              <a:latin typeface="NikoshBAN" panose="02000000000000000000" pitchFamily="2" charset="0"/>
              <a:cs typeface="NikoshBAN" panose="02000000000000000000" pitchFamily="2" charset="0"/>
            </a:endParaRPr>
          </a:p>
        </p:txBody>
      </p:sp>
      <p:sp>
        <p:nvSpPr>
          <p:cNvPr id="5" name="Rectangle 4"/>
          <p:cNvSpPr/>
          <p:nvPr/>
        </p:nvSpPr>
        <p:spPr>
          <a:xfrm>
            <a:off x="0" y="0"/>
            <a:ext cx="12192000" cy="7058025"/>
          </a:xfrm>
          <a:prstGeom prst="rect">
            <a:avLst/>
          </a:prstGeom>
          <a:noFill/>
          <a:ln w="762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0079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3" name="TextBox 2"/>
          <p:cNvSpPr txBox="1"/>
          <p:nvPr/>
        </p:nvSpPr>
        <p:spPr>
          <a:xfrm>
            <a:off x="1080397" y="290739"/>
            <a:ext cx="4891777" cy="1015663"/>
          </a:xfrm>
          <a:prstGeom prst="rect">
            <a:avLst/>
          </a:prstGeom>
          <a:noFill/>
        </p:spPr>
        <p:txBody>
          <a:bodyPr wrap="square" rtlCol="0">
            <a:spAutoFit/>
          </a:bodyPr>
          <a:lstStyle/>
          <a:p>
            <a:r>
              <a:rPr lang="bn-IN" sz="6000" dirty="0" smtClean="0">
                <a:latin typeface="NikoshBAN" panose="02000000000000000000" pitchFamily="2" charset="0"/>
                <a:cs typeface="NikoshBAN" panose="02000000000000000000" pitchFamily="2" charset="0"/>
              </a:rPr>
              <a:t>আজ আমরা পড়ব-</a:t>
            </a:r>
            <a:r>
              <a:rPr lang="bn-BD"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cxnSp>
        <p:nvCxnSpPr>
          <p:cNvPr id="9" name="Straight Connector 8"/>
          <p:cNvCxnSpPr/>
          <p:nvPr/>
        </p:nvCxnSpPr>
        <p:spPr>
          <a:xfrm>
            <a:off x="4845369" y="1025233"/>
            <a:ext cx="2013323" cy="69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57313" y="2745350"/>
            <a:ext cx="9701212" cy="1107996"/>
          </a:xfrm>
          <a:prstGeom prst="rect">
            <a:avLst/>
          </a:prstGeom>
          <a:noFill/>
        </p:spPr>
        <p:txBody>
          <a:bodyPr wrap="square" rtlCol="0">
            <a:prstTxWarp prst="textInflate">
              <a:avLst/>
            </a:prstTxWarp>
            <a:spAutoFit/>
          </a:bodyPr>
          <a:lstStyle/>
          <a:p>
            <a:r>
              <a:rPr lang="bn-BD" sz="8800" dirty="0" smtClean="0">
                <a:solidFill>
                  <a:srgbClr val="002060"/>
                </a:solidFill>
                <a:latin typeface="NikoshBAN" panose="02000000000000000000" pitchFamily="2" charset="0"/>
                <a:cs typeface="NikoshBAN" panose="02000000000000000000" pitchFamily="2" charset="0"/>
              </a:rPr>
              <a:t>হাতি </a:t>
            </a:r>
            <a:r>
              <a:rPr lang="bn-BD" sz="8800" dirty="0" smtClean="0">
                <a:solidFill>
                  <a:srgbClr val="7030A0"/>
                </a:solidFill>
                <a:latin typeface="NikoshBAN" panose="02000000000000000000" pitchFamily="2" charset="0"/>
                <a:cs typeface="NikoshBAN" panose="02000000000000000000" pitchFamily="2" charset="0"/>
              </a:rPr>
              <a:t>আর</a:t>
            </a:r>
            <a:r>
              <a:rPr lang="bn-BD" sz="8800" dirty="0" smtClean="0">
                <a:solidFill>
                  <a:srgbClr val="002060"/>
                </a:solidFill>
                <a:latin typeface="NikoshBAN" panose="02000000000000000000" pitchFamily="2" charset="0"/>
                <a:cs typeface="NikoshBAN" panose="02000000000000000000" pitchFamily="2" charset="0"/>
              </a:rPr>
              <a:t> শিয়ালের </a:t>
            </a:r>
            <a:r>
              <a:rPr lang="bn-BD" sz="8800" dirty="0" smtClean="0">
                <a:solidFill>
                  <a:srgbClr val="7030A0"/>
                </a:solidFill>
                <a:latin typeface="NikoshBAN" panose="02000000000000000000" pitchFamily="2" charset="0"/>
                <a:cs typeface="NikoshBAN" panose="02000000000000000000" pitchFamily="2" charset="0"/>
              </a:rPr>
              <a:t>গল্প </a:t>
            </a:r>
            <a:endParaRPr lang="en-US" sz="88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70070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3A4C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 r="-313"/>
          <a:stretch/>
        </p:blipFill>
        <p:spPr>
          <a:xfrm>
            <a:off x="-20741" y="318216"/>
            <a:ext cx="12212741" cy="6503112"/>
          </a:xfrm>
          <a:prstGeom prst="rect">
            <a:avLst/>
          </a:prstGeom>
          <a:solidFill>
            <a:srgbClr val="69A5C7"/>
          </a:solidFill>
        </p:spPr>
      </p:pic>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48" y="5831835"/>
            <a:ext cx="3114724" cy="676207"/>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sp>
        <p:nvSpPr>
          <p:cNvPr id="25" name="Rectangle 24"/>
          <p:cNvSpPr/>
          <p:nvPr/>
        </p:nvSpPr>
        <p:spPr>
          <a:xfrm>
            <a:off x="389712" y="4389206"/>
            <a:ext cx="11552127" cy="1642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 অনেক-অনেক দিন আগের কথা।  চারদিকে তখন কী সুন্দর সবুজ বন, ঝোপঝাড়। আর দিগন্তে ঝুঁকে পড়া নীল আকাশের ছোঁয়া। </a:t>
            </a:r>
            <a:endParaRPr lang="en-US" sz="44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987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5000"/>
                                        <p:tgtEl>
                                          <p:spTgt spid="17"/>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5000"/>
                                        <p:tgtEl>
                                          <p:spTgt spid="30"/>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out)">
                                      <p:cBhvr>
                                        <p:cTn id="13" dur="5000"/>
                                        <p:tgtEl>
                                          <p:spTgt spid="42"/>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out)">
                                      <p:cBhvr>
                                        <p:cTn id="16" dur="5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1800" fill="hold"/>
                                        <p:tgtEl>
                                          <p:spTgt spid="25"/>
                                        </p:tgtEl>
                                        <p:attrNameLst>
                                          <p:attrName>ppt_x</p:attrName>
                                        </p:attrNameLst>
                                      </p:cBhvr>
                                      <p:tavLst>
                                        <p:tav tm="0">
                                          <p:val>
                                            <p:strVal val="#ppt_x"/>
                                          </p:val>
                                        </p:tav>
                                        <p:tav tm="100000">
                                          <p:val>
                                            <p:strVal val="#ppt_x"/>
                                          </p:val>
                                        </p:tav>
                                      </p:tavLst>
                                    </p:anim>
                                    <p:anim calcmode="lin" valueType="num">
                                      <p:cBhvr additive="base">
                                        <p:cTn id="27" dur="18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00" y="5803312"/>
            <a:ext cx="3114724" cy="676207"/>
          </a:xfrm>
          <a:prstGeom prst="rect">
            <a:avLst/>
          </a:prstGeom>
        </p:spPr>
      </p:pic>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839" y="5845782"/>
            <a:ext cx="3114724" cy="67620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930" y="5859729"/>
            <a:ext cx="3114724" cy="676207"/>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021" y="5873676"/>
            <a:ext cx="2185854" cy="67620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368" t="6525" r="30760" b="10958"/>
          <a:stretch/>
        </p:blipFill>
        <p:spPr>
          <a:xfrm>
            <a:off x="1196082" y="309691"/>
            <a:ext cx="9921914" cy="4836436"/>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1" name="Group 20"/>
          <p:cNvGrpSpPr/>
          <p:nvPr/>
        </p:nvGrpSpPr>
        <p:grpSpPr>
          <a:xfrm rot="5102875">
            <a:off x="113045" y="-134654"/>
            <a:ext cx="706801" cy="905739"/>
            <a:chOff x="11024768" y="-129937"/>
            <a:chExt cx="1059917" cy="1326447"/>
          </a:xfrm>
        </p:grpSpPr>
        <p:sp>
          <p:nvSpPr>
            <p:cNvPr id="22" name="Freeform 21"/>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246795" y="68009"/>
            <a:ext cx="750616" cy="939368"/>
            <a:chOff x="11024768" y="-129937"/>
            <a:chExt cx="1059917" cy="1326447"/>
          </a:xfrm>
        </p:grpSpPr>
        <p:sp>
          <p:nvSpPr>
            <p:cNvPr id="14" name="Freeform 13"/>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10800000">
            <a:off x="127435" y="5886446"/>
            <a:ext cx="733973" cy="1029587"/>
            <a:chOff x="11024768" y="-129937"/>
            <a:chExt cx="1059917" cy="1326447"/>
          </a:xfrm>
        </p:grpSpPr>
        <p:sp>
          <p:nvSpPr>
            <p:cNvPr id="43" name="Freeform 42"/>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V="1">
            <a:off x="11247119" y="5968483"/>
            <a:ext cx="679753" cy="834272"/>
            <a:chOff x="11024768" y="-129937"/>
            <a:chExt cx="1059917" cy="1326447"/>
          </a:xfrm>
        </p:grpSpPr>
        <p:sp>
          <p:nvSpPr>
            <p:cNvPr id="31" name="Freeform 30"/>
            <p:cNvSpPr/>
            <p:nvPr/>
          </p:nvSpPr>
          <p:spPr>
            <a:xfrm rot="2759913">
              <a:off x="11459976" y="-141284"/>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683811">
              <a:off x="11701864" y="136593"/>
              <a:ext cx="189501" cy="105991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2686238">
              <a:off x="11725514" y="-129937"/>
              <a:ext cx="160020" cy="1072727"/>
            </a:xfrm>
            <a:custGeom>
              <a:avLst/>
              <a:gdLst>
                <a:gd name="connsiteX0" fmla="*/ 205740 w 411480"/>
                <a:gd name="connsiteY0" fmla="*/ 0 h 2758440"/>
                <a:gd name="connsiteX1" fmla="*/ 411480 w 411480"/>
                <a:gd name="connsiteY1" fmla="*/ 205740 h 2758440"/>
                <a:gd name="connsiteX2" fmla="*/ 351220 w 411480"/>
                <a:gd name="connsiteY2" fmla="*/ 351220 h 2758440"/>
                <a:gd name="connsiteX3" fmla="*/ 342900 w 411480"/>
                <a:gd name="connsiteY3" fmla="*/ 356830 h 2758440"/>
                <a:gd name="connsiteX4" fmla="*/ 342900 w 411480"/>
                <a:gd name="connsiteY4" fmla="*/ 2401610 h 2758440"/>
                <a:gd name="connsiteX5" fmla="*/ 351220 w 411480"/>
                <a:gd name="connsiteY5" fmla="*/ 2407220 h 2758440"/>
                <a:gd name="connsiteX6" fmla="*/ 411480 w 411480"/>
                <a:gd name="connsiteY6" fmla="*/ 2552700 h 2758440"/>
                <a:gd name="connsiteX7" fmla="*/ 205740 w 411480"/>
                <a:gd name="connsiteY7" fmla="*/ 2758440 h 2758440"/>
                <a:gd name="connsiteX8" fmla="*/ 0 w 411480"/>
                <a:gd name="connsiteY8" fmla="*/ 2552700 h 2758440"/>
                <a:gd name="connsiteX9" fmla="*/ 60260 w 411480"/>
                <a:gd name="connsiteY9" fmla="*/ 2407220 h 2758440"/>
                <a:gd name="connsiteX10" fmla="*/ 68580 w 411480"/>
                <a:gd name="connsiteY10" fmla="*/ 2401610 h 2758440"/>
                <a:gd name="connsiteX11" fmla="*/ 68580 w 411480"/>
                <a:gd name="connsiteY11" fmla="*/ 356830 h 2758440"/>
                <a:gd name="connsiteX12" fmla="*/ 60260 w 411480"/>
                <a:gd name="connsiteY12" fmla="*/ 351220 h 2758440"/>
                <a:gd name="connsiteX13" fmla="*/ 0 w 411480"/>
                <a:gd name="connsiteY13" fmla="*/ 205740 h 2758440"/>
                <a:gd name="connsiteX14" fmla="*/ 205740 w 411480"/>
                <a:gd name="connsiteY14" fmla="*/ 0 h 27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 h="2758440">
                  <a:moveTo>
                    <a:pt x="205740" y="0"/>
                  </a:moveTo>
                  <a:cubicBezTo>
                    <a:pt x="319367" y="0"/>
                    <a:pt x="411480" y="92113"/>
                    <a:pt x="411480" y="205740"/>
                  </a:cubicBezTo>
                  <a:cubicBezTo>
                    <a:pt x="411480" y="262553"/>
                    <a:pt x="388452" y="313988"/>
                    <a:pt x="351220" y="351220"/>
                  </a:cubicBezTo>
                  <a:lnTo>
                    <a:pt x="342900" y="356830"/>
                  </a:lnTo>
                  <a:lnTo>
                    <a:pt x="342900" y="2401610"/>
                  </a:lnTo>
                  <a:lnTo>
                    <a:pt x="351220" y="2407220"/>
                  </a:lnTo>
                  <a:cubicBezTo>
                    <a:pt x="388452" y="2444452"/>
                    <a:pt x="411480" y="2495887"/>
                    <a:pt x="411480" y="2552700"/>
                  </a:cubicBezTo>
                  <a:cubicBezTo>
                    <a:pt x="411480" y="2666327"/>
                    <a:pt x="319367" y="2758440"/>
                    <a:pt x="205740" y="2758440"/>
                  </a:cubicBezTo>
                  <a:cubicBezTo>
                    <a:pt x="92113" y="2758440"/>
                    <a:pt x="0" y="2666327"/>
                    <a:pt x="0" y="2552700"/>
                  </a:cubicBezTo>
                  <a:cubicBezTo>
                    <a:pt x="0" y="2495887"/>
                    <a:pt x="23028" y="2444452"/>
                    <a:pt x="60260" y="2407220"/>
                  </a:cubicBezTo>
                  <a:lnTo>
                    <a:pt x="68580" y="2401610"/>
                  </a:lnTo>
                  <a:lnTo>
                    <a:pt x="68580" y="356830"/>
                  </a:lnTo>
                  <a:lnTo>
                    <a:pt x="60260" y="351220"/>
                  </a:lnTo>
                  <a:cubicBezTo>
                    <a:pt x="23028" y="313988"/>
                    <a:pt x="0" y="262553"/>
                    <a:pt x="0" y="205740"/>
                  </a:cubicBezTo>
                  <a:cubicBezTo>
                    <a:pt x="0" y="92113"/>
                    <a:pt x="92113" y="0"/>
                    <a:pt x="20574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ame 3"/>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080" y="259080"/>
            <a:ext cx="11658600" cy="6339840"/>
          </a:xfrm>
          <a:prstGeom prst="frame">
            <a:avLst>
              <a:gd name="adj1" fmla="val 72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169891" y="4794025"/>
            <a:ext cx="11836978" cy="1411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এরকম দিনগুলোতে মানুষেরা থাকত</a:t>
            </a:r>
            <a:r>
              <a:rPr lang="bn-BD"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4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লোকালয়ে আর পশুরা জঙ্গলে।  </a:t>
            </a:r>
            <a:endParaRPr lang="en-US"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10230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5000"/>
                                        <p:tgtEl>
                                          <p:spTgt spid="17"/>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out)">
                                      <p:cBhvr>
                                        <p:cTn id="13" dur="5000"/>
                                        <p:tgtEl>
                                          <p:spTgt spid="30"/>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circle(out)">
                                      <p:cBhvr>
                                        <p:cTn id="16" dur="5000"/>
                                        <p:tgtEl>
                                          <p:spTgt spid="42"/>
                                        </p:tgtEl>
                                      </p:cBhvr>
                                    </p:animEffect>
                                  </p:childTnLst>
                                </p:cTn>
                              </p:par>
                              <p:par>
                                <p:cTn id="17" presetID="6" presetClass="entr" presetSubtype="32" repeatCount="indefinite"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out)">
                                      <p:cBhvr>
                                        <p:cTn id="19" dur="5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700" fill="hold"/>
                                        <p:tgtEl>
                                          <p:spTgt spid="34"/>
                                        </p:tgtEl>
                                        <p:attrNameLst>
                                          <p:attrName>ppt_w</p:attrName>
                                        </p:attrNameLst>
                                      </p:cBhvr>
                                      <p:tavLst>
                                        <p:tav tm="0">
                                          <p:val>
                                            <p:fltVal val="0"/>
                                          </p:val>
                                        </p:tav>
                                        <p:tav tm="100000">
                                          <p:val>
                                            <p:strVal val="#ppt_w"/>
                                          </p:val>
                                        </p:tav>
                                      </p:tavLst>
                                    </p:anim>
                                    <p:anim calcmode="lin" valueType="num">
                                      <p:cBhvr>
                                        <p:cTn id="25" dur="1700" fill="hold"/>
                                        <p:tgtEl>
                                          <p:spTgt spid="34"/>
                                        </p:tgtEl>
                                        <p:attrNameLst>
                                          <p:attrName>ppt_h</p:attrName>
                                        </p:attrNameLst>
                                      </p:cBhvr>
                                      <p:tavLst>
                                        <p:tav tm="0">
                                          <p:val>
                                            <p:fltVal val="0"/>
                                          </p:val>
                                        </p:tav>
                                        <p:tav tm="100000">
                                          <p:val>
                                            <p:strVal val="#ppt_h"/>
                                          </p:val>
                                        </p:tav>
                                      </p:tavLst>
                                    </p:anim>
                                    <p:anim calcmode="lin" valueType="num">
                                      <p:cBhvr>
                                        <p:cTn id="26" dur="1700" fill="hold"/>
                                        <p:tgtEl>
                                          <p:spTgt spid="34"/>
                                        </p:tgtEl>
                                        <p:attrNameLst>
                                          <p:attrName>ppt_x</p:attrName>
                                        </p:attrNameLst>
                                      </p:cBhvr>
                                      <p:tavLst>
                                        <p:tav tm="0" fmla="#ppt_x+(cos(-2*pi*(1-$))*-#ppt_x-sin(-2*pi*(1-$))*(1-#ppt_y))*(1-$)">
                                          <p:val>
                                            <p:fltVal val="0"/>
                                          </p:val>
                                        </p:tav>
                                        <p:tav tm="100000">
                                          <p:val>
                                            <p:fltVal val="1"/>
                                          </p:val>
                                        </p:tav>
                                      </p:tavLst>
                                    </p:anim>
                                    <p:anim calcmode="lin" valueType="num">
                                      <p:cBhvr>
                                        <p:cTn id="27" dur="17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444</Words>
  <Application>Microsoft Office PowerPoint</Application>
  <PresentationFormat>Widescreen</PresentationFormat>
  <Paragraphs>79</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Sahidujjaman</cp:lastModifiedBy>
  <cp:revision>58</cp:revision>
  <dcterms:created xsi:type="dcterms:W3CDTF">2021-06-08T08:04:48Z</dcterms:created>
  <dcterms:modified xsi:type="dcterms:W3CDTF">2021-06-09T19:11:03Z</dcterms:modified>
</cp:coreProperties>
</file>