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38"/>
  </p:notesMasterIdLst>
  <p:sldIdLst>
    <p:sldId id="307" r:id="rId2"/>
    <p:sldId id="303" r:id="rId3"/>
    <p:sldId id="304" r:id="rId4"/>
    <p:sldId id="305" r:id="rId5"/>
    <p:sldId id="273" r:id="rId6"/>
    <p:sldId id="278" r:id="rId7"/>
    <p:sldId id="313" r:id="rId8"/>
    <p:sldId id="280" r:id="rId9"/>
    <p:sldId id="309" r:id="rId10"/>
    <p:sldId id="281" r:id="rId11"/>
    <p:sldId id="308" r:id="rId12"/>
    <p:sldId id="289" r:id="rId13"/>
    <p:sldId id="310" r:id="rId14"/>
    <p:sldId id="282" r:id="rId15"/>
    <p:sldId id="311" r:id="rId16"/>
    <p:sldId id="290" r:id="rId17"/>
    <p:sldId id="291" r:id="rId18"/>
    <p:sldId id="312" r:id="rId19"/>
    <p:sldId id="320" r:id="rId20"/>
    <p:sldId id="319" r:id="rId21"/>
    <p:sldId id="284" r:id="rId22"/>
    <p:sldId id="314" r:id="rId23"/>
    <p:sldId id="285" r:id="rId24"/>
    <p:sldId id="292" r:id="rId25"/>
    <p:sldId id="315" r:id="rId26"/>
    <p:sldId id="286" r:id="rId27"/>
    <p:sldId id="316" r:id="rId28"/>
    <p:sldId id="299" r:id="rId29"/>
    <p:sldId id="318" r:id="rId30"/>
    <p:sldId id="317" r:id="rId31"/>
    <p:sldId id="287" r:id="rId32"/>
    <p:sldId id="300" r:id="rId33"/>
    <p:sldId id="301" r:id="rId34"/>
    <p:sldId id="302" r:id="rId35"/>
    <p:sldId id="293" r:id="rId36"/>
    <p:sldId id="30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ection>
        <p14:section name="Group Member 1" id="{0860697E-8C4A-43F9-A7C0-C435911657B2}">
          <p14:sldIdLst/>
        </p14:section>
        <p14:section name="Group Member 2" id="{ED02CA79-8112-418E-8BC2-0FD9B68AECB3}">
          <p14:sldIdLst>
            <p14:sldId id="307"/>
            <p14:sldId id="303"/>
            <p14:sldId id="304"/>
            <p14:sldId id="305"/>
            <p14:sldId id="273"/>
            <p14:sldId id="278"/>
            <p14:sldId id="313"/>
            <p14:sldId id="280"/>
            <p14:sldId id="309"/>
            <p14:sldId id="281"/>
            <p14:sldId id="308"/>
            <p14:sldId id="289"/>
            <p14:sldId id="310"/>
            <p14:sldId id="282"/>
            <p14:sldId id="311"/>
            <p14:sldId id="290"/>
            <p14:sldId id="291"/>
            <p14:sldId id="312"/>
            <p14:sldId id="320"/>
            <p14:sldId id="319"/>
            <p14:sldId id="284"/>
            <p14:sldId id="314"/>
            <p14:sldId id="285"/>
            <p14:sldId id="292"/>
            <p14:sldId id="315"/>
            <p14:sldId id="286"/>
            <p14:sldId id="316"/>
            <p14:sldId id="299"/>
            <p14:sldId id="318"/>
            <p14:sldId id="317"/>
            <p14:sldId id="287"/>
            <p14:sldId id="300"/>
            <p14:sldId id="301"/>
            <p14:sldId id="302"/>
            <p14:sldId id="293"/>
            <p14:sldId id="306"/>
          </p14:sldIdLst>
        </p14:section>
        <p14:section name="Group Member 3" id="{0DAD77B1-60C5-4EB2-933E-C56E97A5B2A7}">
          <p14:sldIdLst/>
        </p14:section>
        <p14:section name="General Closing" id="{4AB6C702-EE4D-4283-ACB0-770710E41AE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865" autoAdjust="0"/>
  </p:normalViewPr>
  <p:slideViewPr>
    <p:cSldViewPr snapToGrid="0">
      <p:cViewPr varScale="1">
        <p:scale>
          <a:sx n="82" d="100"/>
          <a:sy n="82" d="100"/>
        </p:scale>
        <p:origin x="581" y="77"/>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6/7/2021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a:t>
            </a:fld>
            <a:endParaRPr lang="en-US"/>
          </a:p>
        </p:txBody>
      </p:sp>
    </p:spTree>
    <p:extLst>
      <p:ext uri="{BB962C8B-B14F-4D97-AF65-F5344CB8AC3E}">
        <p14:creationId xmlns:p14="http://schemas.microsoft.com/office/powerpoint/2010/main" val="2692865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10</a:t>
            </a:fld>
            <a:endParaRPr lang="en-US"/>
          </a:p>
        </p:txBody>
      </p:sp>
    </p:spTree>
    <p:extLst>
      <p:ext uri="{BB962C8B-B14F-4D97-AF65-F5344CB8AC3E}">
        <p14:creationId xmlns:p14="http://schemas.microsoft.com/office/powerpoint/2010/main" val="286604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11</a:t>
            </a:fld>
            <a:endParaRPr lang="en-US"/>
          </a:p>
        </p:txBody>
      </p:sp>
    </p:spTree>
    <p:extLst>
      <p:ext uri="{BB962C8B-B14F-4D97-AF65-F5344CB8AC3E}">
        <p14:creationId xmlns:p14="http://schemas.microsoft.com/office/powerpoint/2010/main" val="1427795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12</a:t>
            </a:fld>
            <a:endParaRPr lang="en-US"/>
          </a:p>
        </p:txBody>
      </p:sp>
    </p:spTree>
    <p:extLst>
      <p:ext uri="{BB962C8B-B14F-4D97-AF65-F5344CB8AC3E}">
        <p14:creationId xmlns:p14="http://schemas.microsoft.com/office/powerpoint/2010/main" val="3559929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13</a:t>
            </a:fld>
            <a:endParaRPr lang="en-US"/>
          </a:p>
        </p:txBody>
      </p:sp>
    </p:spTree>
    <p:extLst>
      <p:ext uri="{BB962C8B-B14F-4D97-AF65-F5344CB8AC3E}">
        <p14:creationId xmlns:p14="http://schemas.microsoft.com/office/powerpoint/2010/main" val="1045983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14</a:t>
            </a:fld>
            <a:endParaRPr lang="en-US"/>
          </a:p>
        </p:txBody>
      </p:sp>
    </p:spTree>
    <p:extLst>
      <p:ext uri="{BB962C8B-B14F-4D97-AF65-F5344CB8AC3E}">
        <p14:creationId xmlns:p14="http://schemas.microsoft.com/office/powerpoint/2010/main" val="1481222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15</a:t>
            </a:fld>
            <a:endParaRPr lang="en-US"/>
          </a:p>
        </p:txBody>
      </p:sp>
    </p:spTree>
    <p:extLst>
      <p:ext uri="{BB962C8B-B14F-4D97-AF65-F5344CB8AC3E}">
        <p14:creationId xmlns:p14="http://schemas.microsoft.com/office/powerpoint/2010/main" val="910225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16</a:t>
            </a:fld>
            <a:endParaRPr lang="en-US"/>
          </a:p>
        </p:txBody>
      </p:sp>
    </p:spTree>
    <p:extLst>
      <p:ext uri="{BB962C8B-B14F-4D97-AF65-F5344CB8AC3E}">
        <p14:creationId xmlns:p14="http://schemas.microsoft.com/office/powerpoint/2010/main" val="1781394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17</a:t>
            </a:fld>
            <a:endParaRPr lang="en-US"/>
          </a:p>
        </p:txBody>
      </p:sp>
    </p:spTree>
    <p:extLst>
      <p:ext uri="{BB962C8B-B14F-4D97-AF65-F5344CB8AC3E}">
        <p14:creationId xmlns:p14="http://schemas.microsoft.com/office/powerpoint/2010/main" val="302954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18</a:t>
            </a:fld>
            <a:endParaRPr lang="en-US"/>
          </a:p>
        </p:txBody>
      </p:sp>
    </p:spTree>
    <p:extLst>
      <p:ext uri="{BB962C8B-B14F-4D97-AF65-F5344CB8AC3E}">
        <p14:creationId xmlns:p14="http://schemas.microsoft.com/office/powerpoint/2010/main" val="3332036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19</a:t>
            </a:fld>
            <a:endParaRPr lang="en-US"/>
          </a:p>
        </p:txBody>
      </p:sp>
    </p:spTree>
    <p:extLst>
      <p:ext uri="{BB962C8B-B14F-4D97-AF65-F5344CB8AC3E}">
        <p14:creationId xmlns:p14="http://schemas.microsoft.com/office/powerpoint/2010/main" val="400868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a:t>
            </a:fld>
            <a:endParaRPr lang="en-US"/>
          </a:p>
        </p:txBody>
      </p:sp>
    </p:spTree>
    <p:extLst>
      <p:ext uri="{BB962C8B-B14F-4D97-AF65-F5344CB8AC3E}">
        <p14:creationId xmlns:p14="http://schemas.microsoft.com/office/powerpoint/2010/main" val="2382754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20</a:t>
            </a:fld>
            <a:endParaRPr lang="en-US"/>
          </a:p>
        </p:txBody>
      </p:sp>
    </p:spTree>
    <p:extLst>
      <p:ext uri="{BB962C8B-B14F-4D97-AF65-F5344CB8AC3E}">
        <p14:creationId xmlns:p14="http://schemas.microsoft.com/office/powerpoint/2010/main" val="3325056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21</a:t>
            </a:fld>
            <a:endParaRPr lang="en-US"/>
          </a:p>
        </p:txBody>
      </p:sp>
    </p:spTree>
    <p:extLst>
      <p:ext uri="{BB962C8B-B14F-4D97-AF65-F5344CB8AC3E}">
        <p14:creationId xmlns:p14="http://schemas.microsoft.com/office/powerpoint/2010/main" val="2369297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22</a:t>
            </a:fld>
            <a:endParaRPr lang="en-US"/>
          </a:p>
        </p:txBody>
      </p:sp>
    </p:spTree>
    <p:extLst>
      <p:ext uri="{BB962C8B-B14F-4D97-AF65-F5344CB8AC3E}">
        <p14:creationId xmlns:p14="http://schemas.microsoft.com/office/powerpoint/2010/main" val="3885247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23</a:t>
            </a:fld>
            <a:endParaRPr lang="en-US"/>
          </a:p>
        </p:txBody>
      </p:sp>
    </p:spTree>
    <p:extLst>
      <p:ext uri="{BB962C8B-B14F-4D97-AF65-F5344CB8AC3E}">
        <p14:creationId xmlns:p14="http://schemas.microsoft.com/office/powerpoint/2010/main" val="4153406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24</a:t>
            </a:fld>
            <a:endParaRPr lang="en-US"/>
          </a:p>
        </p:txBody>
      </p:sp>
    </p:spTree>
    <p:extLst>
      <p:ext uri="{BB962C8B-B14F-4D97-AF65-F5344CB8AC3E}">
        <p14:creationId xmlns:p14="http://schemas.microsoft.com/office/powerpoint/2010/main" val="644409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25</a:t>
            </a:fld>
            <a:endParaRPr lang="en-US"/>
          </a:p>
        </p:txBody>
      </p:sp>
    </p:spTree>
    <p:extLst>
      <p:ext uri="{BB962C8B-B14F-4D97-AF65-F5344CB8AC3E}">
        <p14:creationId xmlns:p14="http://schemas.microsoft.com/office/powerpoint/2010/main" val="3451253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26</a:t>
            </a:fld>
            <a:endParaRPr lang="en-US"/>
          </a:p>
        </p:txBody>
      </p:sp>
    </p:spTree>
    <p:extLst>
      <p:ext uri="{BB962C8B-B14F-4D97-AF65-F5344CB8AC3E}">
        <p14:creationId xmlns:p14="http://schemas.microsoft.com/office/powerpoint/2010/main" val="306618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27</a:t>
            </a:fld>
            <a:endParaRPr lang="en-US"/>
          </a:p>
        </p:txBody>
      </p:sp>
    </p:spTree>
    <p:extLst>
      <p:ext uri="{BB962C8B-B14F-4D97-AF65-F5344CB8AC3E}">
        <p14:creationId xmlns:p14="http://schemas.microsoft.com/office/powerpoint/2010/main" val="1466230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28</a:t>
            </a:fld>
            <a:endParaRPr lang="en-US"/>
          </a:p>
        </p:txBody>
      </p:sp>
    </p:spTree>
    <p:extLst>
      <p:ext uri="{BB962C8B-B14F-4D97-AF65-F5344CB8AC3E}">
        <p14:creationId xmlns:p14="http://schemas.microsoft.com/office/powerpoint/2010/main" val="21903888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29</a:t>
            </a:fld>
            <a:endParaRPr lang="en-US"/>
          </a:p>
        </p:txBody>
      </p:sp>
    </p:spTree>
    <p:extLst>
      <p:ext uri="{BB962C8B-B14F-4D97-AF65-F5344CB8AC3E}">
        <p14:creationId xmlns:p14="http://schemas.microsoft.com/office/powerpoint/2010/main" val="327780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We designed this template so that each member of the project team has a set of slides with its own theme. Members, here’s how you add a new slide to just your set: </a:t>
            </a:r>
          </a:p>
          <a:p>
            <a:r>
              <a:rPr lang="en-US" dirty="0" smtClean="0"/>
              <a:t/>
            </a:r>
            <a:br>
              <a:rPr lang="en-US" dirty="0" smtClean="0"/>
            </a:br>
            <a:r>
              <a:rPr lang="en-US" dirty="0" smtClean="0"/>
              <a:t>Mark where you want to add the slide: Select an existing one in the Thumbnails pane, click the New Slide button, then choose a layout. The new slide gets the same theme as the other slides in your set. </a:t>
            </a:r>
          </a:p>
          <a:p>
            <a:endParaRPr lang="en-US" dirty="0" smtClean="0"/>
          </a:p>
          <a:p>
            <a:r>
              <a:rPr lang="en-US" dirty="0" smtClean="0"/>
              <a:t>Careful! Don’t annoy your fellow presenters by accidentally changing their themes. That can happen if you choose a different theme from the Design tab, which changes all of the slides in the presentation to that look. </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3</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877785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30</a:t>
            </a:fld>
            <a:endParaRPr lang="en-US"/>
          </a:p>
        </p:txBody>
      </p:sp>
    </p:spTree>
    <p:extLst>
      <p:ext uri="{BB962C8B-B14F-4D97-AF65-F5344CB8AC3E}">
        <p14:creationId xmlns:p14="http://schemas.microsoft.com/office/powerpoint/2010/main" val="7975317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31</a:t>
            </a:fld>
            <a:endParaRPr lang="en-US"/>
          </a:p>
        </p:txBody>
      </p:sp>
    </p:spTree>
    <p:extLst>
      <p:ext uri="{BB962C8B-B14F-4D97-AF65-F5344CB8AC3E}">
        <p14:creationId xmlns:p14="http://schemas.microsoft.com/office/powerpoint/2010/main" val="278308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32</a:t>
            </a:fld>
            <a:endParaRPr lang="en-US"/>
          </a:p>
        </p:txBody>
      </p:sp>
    </p:spTree>
    <p:extLst>
      <p:ext uri="{BB962C8B-B14F-4D97-AF65-F5344CB8AC3E}">
        <p14:creationId xmlns:p14="http://schemas.microsoft.com/office/powerpoint/2010/main" val="20961425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33</a:t>
            </a:fld>
            <a:endParaRPr lang="en-US"/>
          </a:p>
        </p:txBody>
      </p:sp>
    </p:spTree>
    <p:extLst>
      <p:ext uri="{BB962C8B-B14F-4D97-AF65-F5344CB8AC3E}">
        <p14:creationId xmlns:p14="http://schemas.microsoft.com/office/powerpoint/2010/main" val="13445710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34</a:t>
            </a:fld>
            <a:endParaRPr lang="en-US"/>
          </a:p>
        </p:txBody>
      </p:sp>
    </p:spTree>
    <p:extLst>
      <p:ext uri="{BB962C8B-B14F-4D97-AF65-F5344CB8AC3E}">
        <p14:creationId xmlns:p14="http://schemas.microsoft.com/office/powerpoint/2010/main" val="30898261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35</a:t>
            </a:fld>
            <a:endParaRPr lang="en-US"/>
          </a:p>
        </p:txBody>
      </p:sp>
    </p:spTree>
    <p:extLst>
      <p:ext uri="{BB962C8B-B14F-4D97-AF65-F5344CB8AC3E}">
        <p14:creationId xmlns:p14="http://schemas.microsoft.com/office/powerpoint/2010/main" val="8813762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36</a:t>
            </a:fld>
            <a:endParaRPr lang="en-US"/>
          </a:p>
        </p:txBody>
      </p:sp>
    </p:spTree>
    <p:extLst>
      <p:ext uri="{BB962C8B-B14F-4D97-AF65-F5344CB8AC3E}">
        <p14:creationId xmlns:p14="http://schemas.microsoft.com/office/powerpoint/2010/main" val="330132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4</a:t>
            </a:fld>
            <a:endParaRPr lang="en-US"/>
          </a:p>
        </p:txBody>
      </p:sp>
    </p:spTree>
    <p:extLst>
      <p:ext uri="{BB962C8B-B14F-4D97-AF65-F5344CB8AC3E}">
        <p14:creationId xmlns:p14="http://schemas.microsoft.com/office/powerpoint/2010/main" val="3036958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5</a:t>
            </a:fld>
            <a:endParaRPr lang="en-US"/>
          </a:p>
        </p:txBody>
      </p:sp>
    </p:spTree>
    <p:extLst>
      <p:ext uri="{BB962C8B-B14F-4D97-AF65-F5344CB8AC3E}">
        <p14:creationId xmlns:p14="http://schemas.microsoft.com/office/powerpoint/2010/main" val="110239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6</a:t>
            </a:fld>
            <a:endParaRPr lang="en-US"/>
          </a:p>
        </p:txBody>
      </p:sp>
    </p:spTree>
    <p:extLst>
      <p:ext uri="{BB962C8B-B14F-4D97-AF65-F5344CB8AC3E}">
        <p14:creationId xmlns:p14="http://schemas.microsoft.com/office/powerpoint/2010/main" val="1483663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7</a:t>
            </a:fld>
            <a:endParaRPr lang="en-US"/>
          </a:p>
        </p:txBody>
      </p:sp>
    </p:spTree>
    <p:extLst>
      <p:ext uri="{BB962C8B-B14F-4D97-AF65-F5344CB8AC3E}">
        <p14:creationId xmlns:p14="http://schemas.microsoft.com/office/powerpoint/2010/main" val="4047974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8</a:t>
            </a:fld>
            <a:endParaRPr lang="en-US"/>
          </a:p>
        </p:txBody>
      </p:sp>
    </p:spTree>
    <p:extLst>
      <p:ext uri="{BB962C8B-B14F-4D97-AF65-F5344CB8AC3E}">
        <p14:creationId xmlns:p14="http://schemas.microsoft.com/office/powerpoint/2010/main" val="1534676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9</a:t>
            </a:fld>
            <a:endParaRPr lang="en-US"/>
          </a:p>
        </p:txBody>
      </p:sp>
    </p:spTree>
    <p:extLst>
      <p:ext uri="{BB962C8B-B14F-4D97-AF65-F5344CB8AC3E}">
        <p14:creationId xmlns:p14="http://schemas.microsoft.com/office/powerpoint/2010/main" val="58367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6/7/2021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6/7/2021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6/7/2021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6/7/2021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6/7/2021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5508" y="2789823"/>
            <a:ext cx="2793594" cy="1373070"/>
          </a:xfrm>
        </p:spPr>
        <p:txBody>
          <a:bodyPr/>
          <a:lstStyle/>
          <a:p>
            <a:r>
              <a:rPr lang="bn-BD" sz="8000" b="1" dirty="0">
                <a:solidFill>
                  <a:srgbClr val="00B050"/>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স্বাগতম</a:t>
            </a:r>
            <a:endParaRPr lang="en-US" dirty="0">
              <a:solidFill>
                <a:srgbClr val="00B050"/>
              </a:solidFill>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3"/>
          <a:stretch>
            <a:fillRect/>
          </a:stretch>
        </p:blipFill>
        <p:spPr>
          <a:xfrm>
            <a:off x="9095207" y="2573982"/>
            <a:ext cx="3087461" cy="1718096"/>
          </a:xfrm>
          <a:prstGeom prst="rect">
            <a:avLst/>
          </a:prstGeom>
        </p:spPr>
      </p:pic>
    </p:spTree>
    <p:extLst>
      <p:ext uri="{BB962C8B-B14F-4D97-AF65-F5344CB8AC3E}">
        <p14:creationId xmlns:p14="http://schemas.microsoft.com/office/powerpoint/2010/main" val="421576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8751" y="2543967"/>
            <a:ext cx="6096000" cy="2123658"/>
          </a:xfrm>
          <a:prstGeom prst="rect">
            <a:avLst/>
          </a:prstGeom>
        </p:spPr>
        <p:txBody>
          <a:bodyPr>
            <a:spAutoFit/>
          </a:bodyPr>
          <a:lstStyle/>
          <a:p>
            <a:r>
              <a:rPr lang="as-IN" sz="2400" dirty="0" smtClean="0"/>
              <a:t>সিমপ্লেক্স </a:t>
            </a:r>
            <a:r>
              <a:rPr lang="as-IN" sz="2400" dirty="0"/>
              <a:t>মোডে, স্টেশনটি কমিউনিকেশন চ্যানেলের পুরো ব্যান্ডউইথকে ব্যবহার করতে পারে, ফলে এক সাথে অধিক ডেটা প্রেরণ করা যায়</a:t>
            </a:r>
            <a:r>
              <a:rPr lang="as-IN" sz="2400" dirty="0" smtClean="0"/>
              <a:t>।</a:t>
            </a:r>
            <a:endParaRPr lang="en-US" sz="2400" dirty="0" smtClean="0"/>
          </a:p>
          <a:p>
            <a:endParaRPr lang="en-US" dirty="0"/>
          </a:p>
          <a:p>
            <a:endParaRPr lang="as-IN" dirty="0"/>
          </a:p>
        </p:txBody>
      </p:sp>
      <p:sp>
        <p:nvSpPr>
          <p:cNvPr id="3" name="Rectangle 2"/>
          <p:cNvSpPr/>
          <p:nvPr/>
        </p:nvSpPr>
        <p:spPr>
          <a:xfrm>
            <a:off x="3952904" y="1023648"/>
            <a:ext cx="4192173" cy="523220"/>
          </a:xfrm>
          <a:prstGeom prst="rect">
            <a:avLst/>
          </a:prstGeom>
        </p:spPr>
        <p:txBody>
          <a:bodyPr wrap="none">
            <a:spAutoFit/>
          </a:bodyPr>
          <a:lstStyle/>
          <a:p>
            <a:r>
              <a:rPr lang="as-IN" sz="2800" b="1" dirty="0"/>
              <a:t>সিমপ্লেক্স মোডের </a:t>
            </a:r>
            <a:r>
              <a:rPr lang="as-IN" sz="2800" b="1" dirty="0" smtClean="0"/>
              <a:t>সুবিধা</a:t>
            </a:r>
            <a:endParaRPr lang="as-IN" sz="2800" b="1" dirty="0"/>
          </a:p>
        </p:txBody>
      </p:sp>
    </p:spTree>
    <p:extLst>
      <p:ext uri="{BB962C8B-B14F-4D97-AF65-F5344CB8AC3E}">
        <p14:creationId xmlns:p14="http://schemas.microsoft.com/office/powerpoint/2010/main" val="2630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2904" y="1023648"/>
            <a:ext cx="4586512" cy="523220"/>
          </a:xfrm>
          <a:prstGeom prst="rect">
            <a:avLst/>
          </a:prstGeom>
        </p:spPr>
        <p:txBody>
          <a:bodyPr wrap="none">
            <a:spAutoFit/>
          </a:bodyPr>
          <a:lstStyle/>
          <a:p>
            <a:r>
              <a:rPr lang="as-IN" sz="2800" b="1" dirty="0"/>
              <a:t>সিমপ্লেক্স মোডের অসুবিধা</a:t>
            </a:r>
            <a:endParaRPr lang="as-IN" sz="2800" b="1" dirty="0"/>
          </a:p>
        </p:txBody>
      </p:sp>
      <p:sp>
        <p:nvSpPr>
          <p:cNvPr id="4" name="Rectangle 3"/>
          <p:cNvSpPr/>
          <p:nvPr/>
        </p:nvSpPr>
        <p:spPr>
          <a:xfrm>
            <a:off x="3048000" y="2967335"/>
            <a:ext cx="6096000" cy="1131785"/>
          </a:xfrm>
          <a:prstGeom prst="rect">
            <a:avLst/>
          </a:prstGeom>
        </p:spPr>
        <p:txBody>
          <a:bodyPr>
            <a:spAutoFit/>
          </a:bodyPr>
          <a:lstStyle/>
          <a:p>
            <a:pPr>
              <a:lnSpc>
                <a:spcPct val="150000"/>
              </a:lnSpc>
            </a:pPr>
            <a:r>
              <a:rPr lang="as-IN" sz="2400" dirty="0" smtClean="0"/>
              <a:t>যোগাযোগ </a:t>
            </a:r>
            <a:r>
              <a:rPr lang="as-IN" sz="2400" dirty="0"/>
              <a:t>একমুখী, তাই এটি ডিভাইসসমূহের মধ্যে আন্তঃযোগাযোগ নেই।</a:t>
            </a:r>
            <a:endParaRPr lang="as-IN" sz="2400" dirty="0"/>
          </a:p>
        </p:txBody>
      </p:sp>
    </p:spTree>
    <p:extLst>
      <p:ext uri="{BB962C8B-B14F-4D97-AF65-F5344CB8AC3E}">
        <p14:creationId xmlns:p14="http://schemas.microsoft.com/office/powerpoint/2010/main" val="1943531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7706" y="2272807"/>
            <a:ext cx="9993086" cy="3785652"/>
          </a:xfrm>
          <a:prstGeom prst="rect">
            <a:avLst/>
          </a:prstGeom>
        </p:spPr>
        <p:txBody>
          <a:bodyPr wrap="square">
            <a:spAutoFit/>
          </a:bodyPr>
          <a:lstStyle/>
          <a:p>
            <a:pPr>
              <a:lnSpc>
                <a:spcPct val="150000"/>
              </a:lnSpc>
            </a:pPr>
            <a:r>
              <a:rPr lang="as-IN" sz="2000" dirty="0" smtClean="0"/>
              <a:t>এই </a:t>
            </a:r>
            <a:r>
              <a:rPr lang="as-IN" sz="2000" dirty="0"/>
              <a:t>ডেটা ট্রান্সমিশন মোডে ডেটা উভয় দিকে প্রবাহিত হয় কিন্তু একসাথে নয়। কমিউনিকেশন চ্যানেলের পুরো ব্যান্ডউইথকে একই সময়ে একদিকে ব্যবহার করা হয়। এই মোডে ত্রুটি(</a:t>
            </a:r>
            <a:r>
              <a:rPr lang="en-US" sz="2000" dirty="0"/>
              <a:t>error) </a:t>
            </a:r>
            <a:r>
              <a:rPr lang="as-IN" sz="2000" dirty="0"/>
              <a:t>সনাক্তকরণ করা সম্ভব এবং যদি কোনও ত্রুটি(</a:t>
            </a:r>
            <a:r>
              <a:rPr lang="en-US" sz="2000" dirty="0"/>
              <a:t>error) </a:t>
            </a:r>
            <a:r>
              <a:rPr lang="as-IN" sz="2000" dirty="0"/>
              <a:t>দেখা দেয় তবে প্রাপক প্রেরককে পুনরায় ডেটা প্রেরণের জন্য অনুরোধ করে।</a:t>
            </a:r>
          </a:p>
          <a:p>
            <a:pPr>
              <a:lnSpc>
                <a:spcPct val="150000"/>
              </a:lnSpc>
            </a:pPr>
            <a:r>
              <a:rPr lang="as-IN" sz="2000" dirty="0"/>
              <a:t>  </a:t>
            </a:r>
          </a:p>
          <a:p>
            <a:pPr>
              <a:lnSpc>
                <a:spcPct val="150000"/>
              </a:lnSpc>
            </a:pPr>
            <a:r>
              <a:rPr lang="as-IN" sz="2000" dirty="0"/>
              <a:t>যেমনঃ ওয়াকি-টকির মাধ্যমে যোগাযোগ।</a:t>
            </a:r>
          </a:p>
          <a:p>
            <a:pPr>
              <a:lnSpc>
                <a:spcPct val="150000"/>
              </a:lnSpc>
            </a:pPr>
            <a:r>
              <a:rPr lang="as-IN" sz="2000" dirty="0"/>
              <a:t>ওয়াকি-টকিতে একটি পক্ষ কথা বলে এবং অন্য পক্ষ শোনে। বিরতি দেওয়ার পরে, অন্য পক্ষ কথা বলে এবং প্রথম পক্ষ শুনে। এক সাথে কথা বললে বিকৃত শব্দ তৈরি হবে যা বোঝা যায় না।</a:t>
            </a:r>
          </a:p>
        </p:txBody>
      </p:sp>
      <p:sp>
        <p:nvSpPr>
          <p:cNvPr id="2" name="Rectangle 1"/>
          <p:cNvSpPr/>
          <p:nvPr/>
        </p:nvSpPr>
        <p:spPr>
          <a:xfrm>
            <a:off x="3872405" y="958334"/>
            <a:ext cx="4410182" cy="523220"/>
          </a:xfrm>
          <a:prstGeom prst="rect">
            <a:avLst/>
          </a:prstGeom>
        </p:spPr>
        <p:txBody>
          <a:bodyPr wrap="none">
            <a:spAutoFit/>
          </a:bodyPr>
          <a:lstStyle/>
          <a:p>
            <a:r>
              <a:rPr lang="as-IN" sz="2800" b="1" dirty="0"/>
              <a:t>হাফডুপ্লেক্স (</a:t>
            </a:r>
            <a:r>
              <a:rPr lang="en-US" sz="2800" b="1" dirty="0"/>
              <a:t>Half-Duplex</a:t>
            </a:r>
            <a:r>
              <a:rPr lang="en-US" sz="2800" b="1" dirty="0" smtClean="0"/>
              <a:t>)</a:t>
            </a:r>
            <a:endParaRPr lang="en-US" sz="2800" b="1" dirty="0"/>
          </a:p>
        </p:txBody>
      </p:sp>
    </p:spTree>
    <p:extLst>
      <p:ext uri="{BB962C8B-B14F-4D97-AF65-F5344CB8AC3E}">
        <p14:creationId xmlns:p14="http://schemas.microsoft.com/office/powerpoint/2010/main" val="26161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2405" y="958334"/>
            <a:ext cx="4410182" cy="523220"/>
          </a:xfrm>
          <a:prstGeom prst="rect">
            <a:avLst/>
          </a:prstGeom>
        </p:spPr>
        <p:txBody>
          <a:bodyPr wrap="none">
            <a:spAutoFit/>
          </a:bodyPr>
          <a:lstStyle/>
          <a:p>
            <a:r>
              <a:rPr lang="as-IN" sz="2800" b="1" dirty="0"/>
              <a:t>হাফডুপ্লেক্স (</a:t>
            </a:r>
            <a:r>
              <a:rPr lang="en-US" sz="2800" b="1" dirty="0"/>
              <a:t>Half-Duplex</a:t>
            </a:r>
            <a:r>
              <a:rPr lang="en-US" sz="2800" b="1" dirty="0" smtClean="0"/>
              <a:t>)</a:t>
            </a:r>
            <a:endParaRPr lang="en-US" sz="2800" b="1" dirty="0"/>
          </a:p>
        </p:txBody>
      </p:sp>
      <p:pic>
        <p:nvPicPr>
          <p:cNvPr id="5" name="Picture 4"/>
          <p:cNvPicPr>
            <a:picLocks noChangeAspect="1"/>
          </p:cNvPicPr>
          <p:nvPr/>
        </p:nvPicPr>
        <p:blipFill>
          <a:blip r:embed="rId3"/>
          <a:stretch>
            <a:fillRect/>
          </a:stretch>
        </p:blipFill>
        <p:spPr>
          <a:xfrm>
            <a:off x="3005137" y="2776342"/>
            <a:ext cx="5429736" cy="2504784"/>
          </a:xfrm>
          <a:prstGeom prst="rect">
            <a:avLst/>
          </a:prstGeom>
        </p:spPr>
      </p:pic>
    </p:spTree>
    <p:extLst>
      <p:ext uri="{BB962C8B-B14F-4D97-AF65-F5344CB8AC3E}">
        <p14:creationId xmlns:p14="http://schemas.microsoft.com/office/powerpoint/2010/main" val="3569087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80457" y="2699096"/>
            <a:ext cx="9604311" cy="2308324"/>
          </a:xfrm>
          <a:prstGeom prst="rect">
            <a:avLst/>
          </a:prstGeom>
        </p:spPr>
        <p:txBody>
          <a:bodyPr wrap="square">
            <a:spAutoFit/>
          </a:bodyPr>
          <a:lstStyle/>
          <a:p>
            <a:pPr>
              <a:lnSpc>
                <a:spcPct val="150000"/>
              </a:lnSpc>
            </a:pPr>
            <a:r>
              <a:rPr lang="as-IN" sz="2400" dirty="0" smtClean="0"/>
              <a:t>হাফডুপ্লেক্স  </a:t>
            </a:r>
            <a:r>
              <a:rPr lang="as-IN" sz="2400" dirty="0"/>
              <a:t>মোডে, উভয় ডিভাইসই ডেটা প্রেরণ এবং গ্রহণ করতে পারে এবং ডেটা ট্রান্সমিশনের সময় কমিউনিকেশন চ্যানেলের পুরো ব্যান্ডউইথকেও ব্যবহার করতে পারে।</a:t>
            </a:r>
          </a:p>
          <a:p>
            <a:pPr>
              <a:lnSpc>
                <a:spcPct val="150000"/>
              </a:lnSpc>
            </a:pPr>
            <a:endParaRPr lang="as-IN" sz="2400" dirty="0"/>
          </a:p>
        </p:txBody>
      </p:sp>
      <p:sp>
        <p:nvSpPr>
          <p:cNvPr id="2" name="Rectangle 1"/>
          <p:cNvSpPr/>
          <p:nvPr/>
        </p:nvSpPr>
        <p:spPr>
          <a:xfrm>
            <a:off x="3319268" y="939672"/>
            <a:ext cx="4078361" cy="523220"/>
          </a:xfrm>
          <a:prstGeom prst="rect">
            <a:avLst/>
          </a:prstGeom>
        </p:spPr>
        <p:txBody>
          <a:bodyPr wrap="none">
            <a:spAutoFit/>
          </a:bodyPr>
          <a:lstStyle/>
          <a:p>
            <a:r>
              <a:rPr lang="as-IN" sz="2800" dirty="0"/>
              <a:t>হাফডুপ্লেক্স মোডের </a:t>
            </a:r>
            <a:r>
              <a:rPr lang="as-IN" sz="2800" dirty="0" smtClean="0"/>
              <a:t>সুবিধা</a:t>
            </a:r>
            <a:endParaRPr lang="as-IN" sz="2800" dirty="0"/>
          </a:p>
        </p:txBody>
      </p:sp>
    </p:spTree>
    <p:extLst>
      <p:ext uri="{BB962C8B-B14F-4D97-AF65-F5344CB8AC3E}">
        <p14:creationId xmlns:p14="http://schemas.microsoft.com/office/powerpoint/2010/main" val="37368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4350" y="2876377"/>
            <a:ext cx="8820539" cy="1754326"/>
          </a:xfrm>
          <a:prstGeom prst="rect">
            <a:avLst/>
          </a:prstGeom>
        </p:spPr>
        <p:txBody>
          <a:bodyPr wrap="square">
            <a:spAutoFit/>
          </a:bodyPr>
          <a:lstStyle/>
          <a:p>
            <a:pPr>
              <a:lnSpc>
                <a:spcPct val="150000"/>
              </a:lnSpc>
            </a:pPr>
            <a:r>
              <a:rPr lang="as-IN" sz="2400" dirty="0" smtClean="0"/>
              <a:t>    </a:t>
            </a:r>
            <a:r>
              <a:rPr lang="as-IN" sz="2400" dirty="0"/>
              <a:t>হাফডুপ্লেক্স মোডে যখন একটি ডিভাইস ডেটা প্রেরণ করে, তখন অন্যটিকে অপেক্ষা করতে হবে, এতে সঠিক সময়ে ডেটা প্রেরণে বিলম্বের কারণ ঘটায়।</a:t>
            </a:r>
            <a:endParaRPr lang="en-US" sz="2400" dirty="0"/>
          </a:p>
        </p:txBody>
      </p:sp>
      <p:sp>
        <p:nvSpPr>
          <p:cNvPr id="2" name="Rectangle 1"/>
          <p:cNvSpPr/>
          <p:nvPr/>
        </p:nvSpPr>
        <p:spPr>
          <a:xfrm>
            <a:off x="3261438" y="976995"/>
            <a:ext cx="5038559" cy="584775"/>
          </a:xfrm>
          <a:prstGeom prst="rect">
            <a:avLst/>
          </a:prstGeom>
        </p:spPr>
        <p:txBody>
          <a:bodyPr wrap="none">
            <a:spAutoFit/>
          </a:bodyPr>
          <a:lstStyle/>
          <a:p>
            <a:r>
              <a:rPr lang="as-IN" sz="3200" dirty="0"/>
              <a:t>হাফডুপ্লেক্স মোডের </a:t>
            </a:r>
            <a:r>
              <a:rPr lang="as-IN" sz="3200" dirty="0" smtClean="0"/>
              <a:t>অসুবিধা</a:t>
            </a:r>
            <a:endParaRPr lang="as-IN" sz="3200" dirty="0"/>
          </a:p>
        </p:txBody>
      </p:sp>
    </p:spTree>
    <p:extLst>
      <p:ext uri="{BB962C8B-B14F-4D97-AF65-F5344CB8AC3E}">
        <p14:creationId xmlns:p14="http://schemas.microsoft.com/office/powerpoint/2010/main" val="1278326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016" y="2234595"/>
            <a:ext cx="10873274" cy="4247317"/>
          </a:xfrm>
          <a:prstGeom prst="rect">
            <a:avLst/>
          </a:prstGeom>
        </p:spPr>
        <p:txBody>
          <a:bodyPr wrap="square">
            <a:spAutoFit/>
          </a:bodyPr>
          <a:lstStyle/>
          <a:p>
            <a:pPr>
              <a:lnSpc>
                <a:spcPct val="150000"/>
              </a:lnSpc>
            </a:pPr>
            <a:r>
              <a:rPr lang="as-IN" sz="2000" dirty="0" smtClean="0"/>
              <a:t>এই </a:t>
            </a:r>
            <a:r>
              <a:rPr lang="as-IN" sz="2000" dirty="0"/>
              <a:t>ডেটা ট্রান্সমিশন মোডে ডেটা একই সময়ে উভয় দিকে প্রবাহিত হয়। উভয় স্টেশন একই সাথে বার্তা প্রেরণ এবং গ্রহণ করতে পারে। ফুল-ডুপ্লেক্স মোডে দুটি সিমপ্লেক্স চ্যানেল থাকে। যার একটি চ্যানেলের ট্র্যাফিক একদিকে প্রবাহিত হয় এবং অন্য চ্যানেলে ট্র্যাফিক বিপরীত দিকে প্রবাহিত হয়</a:t>
            </a:r>
            <a:r>
              <a:rPr lang="as-IN" sz="2000" dirty="0" smtClean="0"/>
              <a:t>।</a:t>
            </a:r>
            <a:endParaRPr lang="en-US" sz="2000" dirty="0" smtClean="0"/>
          </a:p>
          <a:p>
            <a:pPr>
              <a:lnSpc>
                <a:spcPct val="150000"/>
              </a:lnSpc>
            </a:pPr>
            <a:endParaRPr lang="en-US" sz="2000" dirty="0" smtClean="0"/>
          </a:p>
          <a:p>
            <a:pPr>
              <a:lnSpc>
                <a:spcPct val="150000"/>
              </a:lnSpc>
            </a:pPr>
            <a:r>
              <a:rPr lang="as-IN" sz="2000" dirty="0"/>
              <a:t>যেমন: মোবাইল ফোন, টেলিফোন ইত্যাদি যোগাযোগ ব্যবস্থা।</a:t>
            </a:r>
          </a:p>
          <a:p>
            <a:pPr>
              <a:lnSpc>
                <a:spcPct val="150000"/>
              </a:lnSpc>
            </a:pPr>
            <a:endParaRPr lang="as-IN" sz="2000" dirty="0"/>
          </a:p>
          <a:p>
            <a:pPr>
              <a:lnSpc>
                <a:spcPct val="150000"/>
              </a:lnSpc>
            </a:pPr>
            <a:r>
              <a:rPr lang="as-IN" sz="2000" dirty="0"/>
              <a:t>ফুল-ডুপ্লেক্স মোডের সর্বাধিক সাধারণ উদাহরণ হ’ল একটি টেলিফোন নেটওয়ার্ক। যখন দু’জন লোক টেলিফোনের মাধ্যমে একে অপরের সাথে যোগাযোগ করে, উভয়ই একই সাথে কথা বলতে এবং শুনতে পারে।</a:t>
            </a:r>
            <a:endParaRPr lang="as-IN" sz="2000" dirty="0"/>
          </a:p>
        </p:txBody>
      </p:sp>
      <p:sp>
        <p:nvSpPr>
          <p:cNvPr id="3" name="Rectangle 2"/>
          <p:cNvSpPr/>
          <p:nvPr/>
        </p:nvSpPr>
        <p:spPr>
          <a:xfrm>
            <a:off x="3225666" y="893020"/>
            <a:ext cx="4751622" cy="584775"/>
          </a:xfrm>
          <a:prstGeom prst="rect">
            <a:avLst/>
          </a:prstGeom>
        </p:spPr>
        <p:txBody>
          <a:bodyPr wrap="none">
            <a:spAutoFit/>
          </a:bodyPr>
          <a:lstStyle/>
          <a:p>
            <a:pPr algn="just"/>
            <a:r>
              <a:rPr lang="as-IN" sz="3200" b="1" dirty="0"/>
              <a:t>ফুলডুপ্লেক্স(</a:t>
            </a:r>
            <a:r>
              <a:rPr lang="en-US" sz="3200" b="1" dirty="0"/>
              <a:t>Full-Duplex</a:t>
            </a:r>
            <a:r>
              <a:rPr lang="en-US" sz="3200" b="1" dirty="0" smtClean="0"/>
              <a:t>)</a:t>
            </a:r>
            <a:endParaRPr lang="en-US" sz="3200" b="1" dirty="0"/>
          </a:p>
        </p:txBody>
      </p:sp>
    </p:spTree>
    <p:extLst>
      <p:ext uri="{BB962C8B-B14F-4D97-AF65-F5344CB8AC3E}">
        <p14:creationId xmlns:p14="http://schemas.microsoft.com/office/powerpoint/2010/main" val="176369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24064" y="3232399"/>
            <a:ext cx="7719527" cy="1938992"/>
          </a:xfrm>
          <a:prstGeom prst="rect">
            <a:avLst/>
          </a:prstGeom>
        </p:spPr>
        <p:txBody>
          <a:bodyPr wrap="square">
            <a:spAutoFit/>
          </a:bodyPr>
          <a:lstStyle/>
          <a:p>
            <a:pPr marL="285750" indent="-285750">
              <a:lnSpc>
                <a:spcPct val="150000"/>
              </a:lnSpc>
              <a:buFont typeface="Wingdings" panose="05000000000000000000" pitchFamily="2" charset="2"/>
              <a:buChar char="q"/>
            </a:pPr>
            <a:r>
              <a:rPr lang="as-IN" sz="2000" dirty="0" smtClean="0"/>
              <a:t>    </a:t>
            </a:r>
            <a:r>
              <a:rPr lang="as-IN" sz="2000" dirty="0"/>
              <a:t>উভয় স্টেশন একই সাথে ডেটা প্রেরণ এবং গ্রহণ করতে পারে।</a:t>
            </a:r>
          </a:p>
          <a:p>
            <a:pPr marL="285750" indent="-285750">
              <a:lnSpc>
                <a:spcPct val="150000"/>
              </a:lnSpc>
              <a:buFont typeface="Wingdings" panose="05000000000000000000" pitchFamily="2" charset="2"/>
              <a:buChar char="q"/>
            </a:pPr>
            <a:r>
              <a:rPr lang="as-IN" sz="2000" dirty="0"/>
              <a:t>    ফুল-ডুপ্লেক্স মোডটি ডিভাইসগুলোর মধ্যে যোগাযোগের দ্রুততম মোড।</a:t>
            </a:r>
          </a:p>
          <a:p>
            <a:pPr marL="285750" indent="-285750">
              <a:lnSpc>
                <a:spcPct val="150000"/>
              </a:lnSpc>
              <a:buFont typeface="Wingdings" panose="05000000000000000000" pitchFamily="2" charset="2"/>
              <a:buChar char="q"/>
            </a:pPr>
            <a:endParaRPr lang="as-IN" sz="2000" dirty="0"/>
          </a:p>
        </p:txBody>
      </p:sp>
      <p:sp>
        <p:nvSpPr>
          <p:cNvPr id="2" name="Rectangle 1"/>
          <p:cNvSpPr/>
          <p:nvPr/>
        </p:nvSpPr>
        <p:spPr>
          <a:xfrm>
            <a:off x="3159271" y="1004987"/>
            <a:ext cx="5237331" cy="584775"/>
          </a:xfrm>
          <a:prstGeom prst="rect">
            <a:avLst/>
          </a:prstGeom>
        </p:spPr>
        <p:txBody>
          <a:bodyPr wrap="none">
            <a:spAutoFit/>
          </a:bodyPr>
          <a:lstStyle/>
          <a:p>
            <a:r>
              <a:rPr lang="as-IN" sz="3200" b="1" dirty="0"/>
              <a:t>ফুল-ডুপ্লেক্স মোডের </a:t>
            </a:r>
            <a:r>
              <a:rPr lang="as-IN" sz="3200" b="1" dirty="0" smtClean="0"/>
              <a:t>সুবিধা</a:t>
            </a:r>
            <a:endParaRPr lang="as-IN" sz="3200" b="1" dirty="0"/>
          </a:p>
        </p:txBody>
      </p:sp>
    </p:spTree>
    <p:extLst>
      <p:ext uri="{BB962C8B-B14F-4D97-AF65-F5344CB8AC3E}">
        <p14:creationId xmlns:p14="http://schemas.microsoft.com/office/powerpoint/2010/main" val="342869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8407" y="2905828"/>
            <a:ext cx="8549951" cy="1754326"/>
          </a:xfrm>
          <a:prstGeom prst="rect">
            <a:avLst/>
          </a:prstGeom>
        </p:spPr>
        <p:txBody>
          <a:bodyPr wrap="square">
            <a:spAutoFit/>
          </a:bodyPr>
          <a:lstStyle/>
          <a:p>
            <a:pPr>
              <a:lnSpc>
                <a:spcPct val="150000"/>
              </a:lnSpc>
            </a:pPr>
            <a:r>
              <a:rPr lang="as-IN" sz="2400" dirty="0" smtClean="0"/>
              <a:t> </a:t>
            </a:r>
            <a:r>
              <a:rPr lang="as-IN" sz="2400" dirty="0"/>
              <a:t>ডিভাইসগুলোর মধ্যে যদি কোনও ডেডিকেটেড পথ উপস্থিত না থাকে, তবে কমিউনিকেশন চ্যানেলটির ক্ষমতা দুটি অংশে বিভক্ত হয়।</a:t>
            </a:r>
            <a:endParaRPr lang="en-US" sz="2400" dirty="0"/>
          </a:p>
        </p:txBody>
      </p:sp>
      <p:sp>
        <p:nvSpPr>
          <p:cNvPr id="2" name="Rectangle 1"/>
          <p:cNvSpPr/>
          <p:nvPr/>
        </p:nvSpPr>
        <p:spPr>
          <a:xfrm>
            <a:off x="2448299" y="986325"/>
            <a:ext cx="5687776" cy="584775"/>
          </a:xfrm>
          <a:prstGeom prst="rect">
            <a:avLst/>
          </a:prstGeom>
        </p:spPr>
        <p:txBody>
          <a:bodyPr wrap="none">
            <a:spAutoFit/>
          </a:bodyPr>
          <a:lstStyle/>
          <a:p>
            <a:r>
              <a:rPr lang="as-IN" sz="3200" b="1" dirty="0"/>
              <a:t>ফুল-ডুপ্লেক্স মোডের </a:t>
            </a:r>
            <a:r>
              <a:rPr lang="as-IN" sz="3200" b="1" dirty="0" smtClean="0"/>
              <a:t>অসুবিধা</a:t>
            </a:r>
            <a:endParaRPr lang="as-IN" sz="3200" b="1" dirty="0"/>
          </a:p>
        </p:txBody>
      </p:sp>
    </p:spTree>
    <p:extLst>
      <p:ext uri="{BB962C8B-B14F-4D97-AF65-F5344CB8AC3E}">
        <p14:creationId xmlns:p14="http://schemas.microsoft.com/office/powerpoint/2010/main" val="2316106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8299" y="986325"/>
            <a:ext cx="3510898" cy="584775"/>
          </a:xfrm>
          <a:prstGeom prst="rect">
            <a:avLst/>
          </a:prstGeom>
        </p:spPr>
        <p:txBody>
          <a:bodyPr wrap="none">
            <a:spAutoFit/>
          </a:bodyPr>
          <a:lstStyle/>
          <a:p>
            <a:r>
              <a:rPr lang="as-IN" sz="3200" b="1" dirty="0"/>
              <a:t>ফুল-ডুপ্লেক্স </a:t>
            </a:r>
            <a:r>
              <a:rPr lang="as-IN" sz="3200" b="1" dirty="0" smtClean="0"/>
              <a:t>মোড</a:t>
            </a:r>
            <a:endParaRPr lang="as-IN" sz="3200" b="1" dirty="0"/>
          </a:p>
        </p:txBody>
      </p:sp>
      <p:pic>
        <p:nvPicPr>
          <p:cNvPr id="5" name="Picture 4"/>
          <p:cNvPicPr>
            <a:picLocks noChangeAspect="1"/>
          </p:cNvPicPr>
          <p:nvPr/>
        </p:nvPicPr>
        <p:blipFill>
          <a:blip r:embed="rId3"/>
          <a:stretch>
            <a:fillRect/>
          </a:stretch>
        </p:blipFill>
        <p:spPr>
          <a:xfrm>
            <a:off x="3285639" y="2523736"/>
            <a:ext cx="4673374" cy="3500520"/>
          </a:xfrm>
          <a:prstGeom prst="rect">
            <a:avLst/>
          </a:prstGeom>
        </p:spPr>
      </p:pic>
    </p:spTree>
    <p:extLst>
      <p:ext uri="{BB962C8B-B14F-4D97-AF65-F5344CB8AC3E}">
        <p14:creationId xmlns:p14="http://schemas.microsoft.com/office/powerpoint/2010/main" val="146220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404" y="541016"/>
            <a:ext cx="8144134" cy="13730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dirty="0" err="1" smtClean="0"/>
              <a:t>শিক্ষক</a:t>
            </a:r>
            <a:r>
              <a:rPr lang="en-US" dirty="0" smtClean="0"/>
              <a:t> </a:t>
            </a:r>
            <a:r>
              <a:rPr lang="en-US" dirty="0" err="1" smtClean="0"/>
              <a:t>পরিচিতি</a:t>
            </a:r>
            <a:endParaRPr lang="en-US" dirty="0"/>
          </a:p>
        </p:txBody>
      </p:sp>
      <p:sp>
        <p:nvSpPr>
          <p:cNvPr id="6" name="Subtitle 2"/>
          <p:cNvSpPr txBox="1">
            <a:spLocks/>
          </p:cNvSpPr>
          <p:nvPr/>
        </p:nvSpPr>
        <p:spPr>
          <a:xfrm>
            <a:off x="529613" y="4955861"/>
            <a:ext cx="9788624" cy="11176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spcBef>
                <a:spcPts val="0"/>
              </a:spcBef>
              <a:buNone/>
            </a:pPr>
            <a:r>
              <a:rPr lang="en-US" dirty="0" err="1" smtClean="0">
                <a:latin typeface="NikoshBAN" pitchFamily="2" charset="0"/>
                <a:cs typeface="NikoshBAN" pitchFamily="2" charset="0"/>
              </a:rPr>
              <a:t>রেহেনা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আক্তার</a:t>
            </a:r>
            <a:endParaRPr lang="en-US" dirty="0">
              <a:latin typeface="NikoshBAN" pitchFamily="2" charset="0"/>
              <a:cs typeface="NikoshBAN" pitchFamily="2" charset="0"/>
            </a:endParaRPr>
          </a:p>
          <a:p>
            <a:pPr marL="0" indent="0" algn="ctr">
              <a:spcBef>
                <a:spcPts val="0"/>
              </a:spcBef>
              <a:buNone/>
            </a:pPr>
            <a:r>
              <a:rPr lang="en-US" dirty="0" err="1" smtClean="0">
                <a:latin typeface="NikoshBAN" pitchFamily="2" charset="0"/>
                <a:cs typeface="NikoshBAN" pitchFamily="2" charset="0"/>
              </a:rPr>
              <a:t>প্রভাষক</a:t>
            </a:r>
            <a:endParaRPr lang="en-US" dirty="0" smtClean="0">
              <a:latin typeface="NikoshBAN" pitchFamily="2" charset="0"/>
              <a:cs typeface="NikoshBAN" pitchFamily="2" charset="0"/>
            </a:endParaRPr>
          </a:p>
          <a:p>
            <a:pPr marL="0" indent="0" algn="ctr">
              <a:lnSpc>
                <a:spcPct val="150000"/>
              </a:lnSpc>
              <a:spcBef>
                <a:spcPts val="0"/>
              </a:spcBef>
              <a:buNone/>
            </a:pPr>
            <a:r>
              <a:rPr lang="en-US" dirty="0">
                <a:latin typeface="NikoshBAN" pitchFamily="2" charset="0"/>
                <a:cs typeface="NikoshBAN" pitchFamily="2" charset="0"/>
              </a:rPr>
              <a:t> </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তথ্য</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যোগাযোগ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প্রযুক্তি</a:t>
            </a:r>
            <a:endParaRPr lang="en-US" dirty="0" smtClean="0">
              <a:latin typeface="NikoshBAN" pitchFamily="2" charset="0"/>
              <a:cs typeface="NikoshBAN" pitchFamily="2" charset="0"/>
            </a:endParaRPr>
          </a:p>
          <a:p>
            <a:pPr marL="0" indent="0" algn="ctr">
              <a:lnSpc>
                <a:spcPct val="150000"/>
              </a:lnSpc>
              <a:spcBef>
                <a:spcPts val="0"/>
              </a:spcBef>
              <a:buNone/>
            </a:pPr>
            <a:r>
              <a:rPr lang="bn-IN" dirty="0" smtClean="0">
                <a:latin typeface="SutonnyMJ"/>
              </a:rPr>
              <a:t> </a:t>
            </a:r>
            <a:r>
              <a:rPr lang="en-US" dirty="0" err="1" smtClean="0">
                <a:latin typeface="SutonnyMJ"/>
              </a:rPr>
              <a:t>আবেদা</a:t>
            </a:r>
            <a:r>
              <a:rPr lang="en-US" dirty="0" smtClean="0">
                <a:latin typeface="SutonnyMJ"/>
              </a:rPr>
              <a:t> </a:t>
            </a:r>
            <a:r>
              <a:rPr lang="en-US" dirty="0" err="1" smtClean="0">
                <a:latin typeface="SutonnyMJ"/>
              </a:rPr>
              <a:t>খানম</a:t>
            </a:r>
            <a:r>
              <a:rPr lang="en-US" dirty="0" smtClean="0">
                <a:latin typeface="SutonnyMJ"/>
              </a:rPr>
              <a:t> </a:t>
            </a:r>
            <a:r>
              <a:rPr lang="en-US" dirty="0" err="1" smtClean="0">
                <a:latin typeface="SutonnyMJ"/>
              </a:rPr>
              <a:t>গার্লস</a:t>
            </a:r>
            <a:r>
              <a:rPr lang="en-US" dirty="0" smtClean="0">
                <a:latin typeface="SutonnyMJ"/>
              </a:rPr>
              <a:t>  </a:t>
            </a:r>
            <a:r>
              <a:rPr lang="en-US" dirty="0" err="1" smtClean="0">
                <a:latin typeface="SutonnyMJ"/>
              </a:rPr>
              <a:t>হাই</a:t>
            </a:r>
            <a:r>
              <a:rPr lang="en-US" dirty="0" smtClean="0">
                <a:latin typeface="SutonnyMJ"/>
              </a:rPr>
              <a:t> </a:t>
            </a:r>
            <a:r>
              <a:rPr lang="en-US" dirty="0" err="1" smtClean="0">
                <a:latin typeface="SutonnyMJ"/>
              </a:rPr>
              <a:t>স্কুল</a:t>
            </a:r>
            <a:r>
              <a:rPr lang="en-US" dirty="0" smtClean="0">
                <a:latin typeface="SutonnyMJ"/>
              </a:rPr>
              <a:t> </a:t>
            </a:r>
            <a:r>
              <a:rPr lang="en-US" dirty="0" err="1" smtClean="0">
                <a:latin typeface="SutonnyMJ"/>
              </a:rPr>
              <a:t>এন্ড</a:t>
            </a:r>
            <a:r>
              <a:rPr lang="en-US" dirty="0" smtClean="0">
                <a:latin typeface="SutonnyMJ"/>
              </a:rPr>
              <a:t> </a:t>
            </a:r>
            <a:r>
              <a:rPr lang="en-US" dirty="0" err="1" smtClean="0">
                <a:latin typeface="SutonnyMJ"/>
              </a:rPr>
              <a:t>কলেজ,করটিয়া,টাঙ্গাইল</a:t>
            </a:r>
            <a:r>
              <a:rPr lang="en-US" dirty="0" smtClean="0">
                <a:latin typeface="SutonnyMJ"/>
              </a:rPr>
              <a:t> </a:t>
            </a:r>
            <a:endParaRPr lang="bn-BD" dirty="0">
              <a:latin typeface="NikoshBAN" pitchFamily="2" charset="0"/>
              <a:cs typeface="NikoshBAN"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727" y="2206149"/>
            <a:ext cx="3014022" cy="3016493"/>
          </a:xfrm>
          <a:prstGeom prst="ellipse">
            <a:avLst/>
          </a:prstGeom>
          <a:ln w="63500" cap="rnd">
            <a:solidFill>
              <a:schemeClr val="bg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0193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3000">
              <a:schemeClr val="bg2">
                <a:tint val="96000"/>
                <a:shade val="100000"/>
                <a:hueMod val="92000"/>
                <a:satMod val="200000"/>
                <a:lumMod val="128000"/>
              </a:schemeClr>
            </a:gs>
            <a:gs pos="87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7170" name="Picture 2" descr="Simplex vs half duplex Full dupl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527" y="2208082"/>
            <a:ext cx="8640146" cy="45006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75386" y="1065885"/>
            <a:ext cx="9688287" cy="523220"/>
          </a:xfrm>
          <a:prstGeom prst="rect">
            <a:avLst/>
          </a:prstGeom>
        </p:spPr>
        <p:txBody>
          <a:bodyPr wrap="square">
            <a:spAutoFit/>
          </a:bodyPr>
          <a:lstStyle/>
          <a:p>
            <a:pPr lvl="0" defTabSz="914400" eaLnBrk="0" fontAlgn="base" hangingPunct="0">
              <a:spcBef>
                <a:spcPct val="0"/>
              </a:spcBef>
              <a:spcAft>
                <a:spcPct val="0"/>
              </a:spcAft>
            </a:pPr>
            <a:r>
              <a:rPr lang="bn-IN" sz="2800" b="1" dirty="0">
                <a:latin typeface="Arial" panose="020B0604020202020204" pitchFamily="34" charset="0"/>
              </a:rPr>
              <a:t>সিমপ্লেক্স</a:t>
            </a:r>
            <a:r>
              <a:rPr lang="en-US" sz="2800" b="1" dirty="0">
                <a:latin typeface="Arial" panose="020B0604020202020204" pitchFamily="34" charset="0"/>
                <a:cs typeface="Vrinda"/>
              </a:rPr>
              <a:t>, </a:t>
            </a:r>
            <a:r>
              <a:rPr lang="bn-IN" sz="2800" b="1" dirty="0">
                <a:latin typeface="Arial" panose="020B0604020202020204" pitchFamily="34" charset="0"/>
              </a:rPr>
              <a:t>হাফ</a:t>
            </a:r>
            <a:r>
              <a:rPr lang="en-US" sz="2800" b="1" dirty="0">
                <a:latin typeface="Arial" panose="020B0604020202020204" pitchFamily="34" charset="0"/>
                <a:cs typeface="Vrinda"/>
              </a:rPr>
              <a:t>-</a:t>
            </a:r>
            <a:r>
              <a:rPr lang="bn-IN" sz="2800" b="1" dirty="0">
                <a:latin typeface="Arial" panose="020B0604020202020204" pitchFamily="34" charset="0"/>
              </a:rPr>
              <a:t>ডুপ্লেক্স ও ফুল</a:t>
            </a:r>
            <a:r>
              <a:rPr lang="en-US" sz="2800" b="1" dirty="0">
                <a:latin typeface="Arial" panose="020B0604020202020204" pitchFamily="34" charset="0"/>
                <a:cs typeface="Vrinda"/>
              </a:rPr>
              <a:t>-</a:t>
            </a:r>
            <a:r>
              <a:rPr lang="bn-IN" sz="2800" b="1" dirty="0">
                <a:latin typeface="Arial" panose="020B0604020202020204" pitchFamily="34" charset="0"/>
              </a:rPr>
              <a:t>ডুপ্লেক্স এর মধ্যে </a:t>
            </a:r>
            <a:r>
              <a:rPr lang="bn-IN" sz="2800" b="1" dirty="0" smtClean="0">
                <a:latin typeface="Arial" panose="020B0604020202020204" pitchFamily="34" charset="0"/>
              </a:rPr>
              <a:t>পার্থক্য</a:t>
            </a:r>
            <a:endParaRPr lang="en-US" sz="33800" dirty="0">
              <a:latin typeface="Arial" panose="020B0604020202020204" pitchFamily="34" charset="0"/>
            </a:endParaRPr>
          </a:p>
        </p:txBody>
      </p:sp>
    </p:spTree>
    <p:extLst>
      <p:ext uri="{BB962C8B-B14F-4D97-AF65-F5344CB8AC3E}">
        <p14:creationId xmlns:p14="http://schemas.microsoft.com/office/powerpoint/2010/main" val="800625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798" y="661167"/>
            <a:ext cx="7740014" cy="1686487"/>
          </a:xfrm>
          <a:prstGeom prst="rect">
            <a:avLst/>
          </a:prstGeom>
        </p:spPr>
        <p:txBody>
          <a:bodyPr wrap="square">
            <a:spAutoFit/>
          </a:bodyPr>
          <a:lstStyle/>
          <a:p>
            <a:pPr>
              <a:lnSpc>
                <a:spcPct val="150000"/>
              </a:lnSpc>
            </a:pPr>
            <a:r>
              <a:rPr lang="as-IN" sz="2400" b="1" dirty="0"/>
              <a:t>প্রাপকের সংখ্যা ও ডেটা গ্রহনের অধিকারের উপর </a:t>
            </a:r>
            <a:endParaRPr lang="en-US" sz="2400" b="1" dirty="0" smtClean="0"/>
          </a:p>
          <a:p>
            <a:pPr>
              <a:lnSpc>
                <a:spcPct val="150000"/>
              </a:lnSpc>
            </a:pPr>
            <a:r>
              <a:rPr lang="as-IN" sz="2400" b="1" dirty="0" smtClean="0"/>
              <a:t>ভিত্তি </a:t>
            </a:r>
            <a:r>
              <a:rPr lang="as-IN" sz="2400" b="1" dirty="0"/>
              <a:t>করে ডেটা </a:t>
            </a:r>
            <a:r>
              <a:rPr lang="as-IN" sz="2400" b="1" dirty="0" smtClean="0"/>
              <a:t>ট্রান্সমিশন</a:t>
            </a:r>
            <a:r>
              <a:rPr lang="en-US" sz="2400" b="1" dirty="0" smtClean="0"/>
              <a:t> </a:t>
            </a:r>
            <a:r>
              <a:rPr lang="as-IN" sz="2400" b="1" dirty="0"/>
              <a:t>মোড </a:t>
            </a:r>
            <a:r>
              <a:rPr lang="en-US" sz="2400" b="1" dirty="0"/>
              <a:t> </a:t>
            </a:r>
            <a:r>
              <a:rPr lang="en-US" sz="2400" b="1" dirty="0" err="1"/>
              <a:t>এর</a:t>
            </a:r>
            <a:r>
              <a:rPr lang="en-US" sz="2400" b="1" dirty="0"/>
              <a:t> </a:t>
            </a:r>
            <a:r>
              <a:rPr lang="en-US" sz="2400" b="1" dirty="0" err="1"/>
              <a:t>প্রকারভেদ</a:t>
            </a:r>
            <a:endParaRPr lang="as-IN" sz="2400" b="1" dirty="0"/>
          </a:p>
          <a:p>
            <a:pPr>
              <a:lnSpc>
                <a:spcPct val="150000"/>
              </a:lnSpc>
            </a:pPr>
            <a:r>
              <a:rPr lang="en-US" sz="2400" b="1" dirty="0" smtClean="0"/>
              <a:t> </a:t>
            </a:r>
            <a:endParaRPr lang="en-US" sz="2400" b="1" dirty="0"/>
          </a:p>
        </p:txBody>
      </p:sp>
      <p:sp>
        <p:nvSpPr>
          <p:cNvPr id="4" name="Rectangle 3"/>
          <p:cNvSpPr/>
          <p:nvPr/>
        </p:nvSpPr>
        <p:spPr>
          <a:xfrm>
            <a:off x="1156996" y="2263679"/>
            <a:ext cx="10052518" cy="4247317"/>
          </a:xfrm>
          <a:prstGeom prst="rect">
            <a:avLst/>
          </a:prstGeom>
        </p:spPr>
        <p:txBody>
          <a:bodyPr wrap="square">
            <a:spAutoFit/>
          </a:bodyPr>
          <a:lstStyle/>
          <a:p>
            <a:pPr>
              <a:lnSpc>
                <a:spcPct val="150000"/>
              </a:lnSpc>
            </a:pPr>
            <a:r>
              <a:rPr lang="as-IN" sz="2000" dirty="0"/>
              <a:t>যেকোন ডেটা কমিউনিকেশন সিস্টেমে একটি প্রেরক ডেটা প্রেরণ করলে তা একই সময়ে এক বা একাধিক প্রাপক সহজেই গ্রহণ করতে পারে। কিন্তু একই সময়ে একাধিক প্রেরক ডেটা প্রেরণ করলে তা এক বা একাধিক প্রাপক গ্রহণ করতে ডেটা কলিশন বা সংঘর্ষ হয়। তাই  প্রাপকের সংখ্যা ও ডেটা গ্রহনের অধিকারের উপর ভিত্তি করে ডেটা ট্রান্সমিশন মোডকে আবার তিন ভাগে ভাগ করা যায়। যথা-</a:t>
            </a:r>
          </a:p>
          <a:p>
            <a:endParaRPr lang="as-IN" sz="2000" dirty="0"/>
          </a:p>
          <a:p>
            <a:r>
              <a:rPr lang="as-IN" sz="2000" dirty="0"/>
              <a:t>১। ইউনিকাষ্ট (</a:t>
            </a:r>
            <a:r>
              <a:rPr lang="en-US" sz="2000" dirty="0"/>
              <a:t>Unicast)</a:t>
            </a:r>
          </a:p>
          <a:p>
            <a:endParaRPr lang="en-US" sz="2000" dirty="0"/>
          </a:p>
          <a:p>
            <a:r>
              <a:rPr lang="as-IN" sz="2000" dirty="0"/>
              <a:t>২। মাল্টিকাস্ট (</a:t>
            </a:r>
            <a:r>
              <a:rPr lang="en-US" sz="2000" dirty="0"/>
              <a:t>Multicast)</a:t>
            </a:r>
          </a:p>
          <a:p>
            <a:endParaRPr lang="en-US" sz="2000" dirty="0"/>
          </a:p>
          <a:p>
            <a:r>
              <a:rPr lang="as-IN" sz="2000" dirty="0"/>
              <a:t>৩। ব্রডকাষ্ট (</a:t>
            </a:r>
            <a:r>
              <a:rPr lang="en-US" sz="2000" dirty="0"/>
              <a:t>Broadcast)</a:t>
            </a:r>
          </a:p>
        </p:txBody>
      </p:sp>
    </p:spTree>
    <p:extLst>
      <p:ext uri="{BB962C8B-B14F-4D97-AF65-F5344CB8AC3E}">
        <p14:creationId xmlns:p14="http://schemas.microsoft.com/office/powerpoint/2010/main" val="250936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0922" y="2400668"/>
            <a:ext cx="7635552" cy="1015663"/>
          </a:xfrm>
          <a:prstGeom prst="rect">
            <a:avLst/>
          </a:prstGeom>
        </p:spPr>
        <p:txBody>
          <a:bodyPr wrap="square">
            <a:spAutoFit/>
          </a:bodyPr>
          <a:lstStyle/>
          <a:p>
            <a:pPr>
              <a:lnSpc>
                <a:spcPct val="150000"/>
              </a:lnSpc>
            </a:pPr>
            <a:r>
              <a:rPr lang="as-IN" sz="2000" dirty="0"/>
              <a:t>ডেটা প্রবাহের দিকের উপর ভিত্তি করে ডেটা ট্রান্সমিশন মোডকে তিনভাগে ভাগ করা যায়। যথাঃ</a:t>
            </a:r>
            <a:endParaRPr lang="en-US" sz="2000" dirty="0"/>
          </a:p>
        </p:txBody>
      </p:sp>
      <p:sp>
        <p:nvSpPr>
          <p:cNvPr id="3" name="Rectangle 2"/>
          <p:cNvSpPr/>
          <p:nvPr/>
        </p:nvSpPr>
        <p:spPr>
          <a:xfrm>
            <a:off x="1737111" y="986326"/>
            <a:ext cx="6365845" cy="523220"/>
          </a:xfrm>
          <a:prstGeom prst="rect">
            <a:avLst/>
          </a:prstGeom>
        </p:spPr>
        <p:txBody>
          <a:bodyPr wrap="none">
            <a:spAutoFit/>
          </a:bodyPr>
          <a:lstStyle/>
          <a:p>
            <a:pPr algn="just"/>
            <a:r>
              <a:rPr lang="as-IN" sz="2800" b="1" dirty="0"/>
              <a:t>ডেটা ট্রান্সমিশন মোড </a:t>
            </a:r>
            <a:r>
              <a:rPr lang="en-US" sz="2800" b="1" dirty="0" smtClean="0"/>
              <a:t> </a:t>
            </a:r>
            <a:r>
              <a:rPr lang="en-US" sz="2800" b="1" dirty="0" err="1" smtClean="0"/>
              <a:t>এর</a:t>
            </a:r>
            <a:r>
              <a:rPr lang="en-US" sz="2800" b="1" dirty="0" smtClean="0"/>
              <a:t> </a:t>
            </a:r>
            <a:r>
              <a:rPr lang="en-US" sz="2800" b="1" dirty="0" err="1" smtClean="0"/>
              <a:t>প্রকারভেদ</a:t>
            </a:r>
            <a:endParaRPr lang="as-IN" sz="2800" b="1" dirty="0"/>
          </a:p>
        </p:txBody>
      </p:sp>
      <p:grpSp>
        <p:nvGrpSpPr>
          <p:cNvPr id="15" name="Group 14"/>
          <p:cNvGrpSpPr/>
          <p:nvPr/>
        </p:nvGrpSpPr>
        <p:grpSpPr>
          <a:xfrm>
            <a:off x="1737111" y="3730206"/>
            <a:ext cx="7476056" cy="2157414"/>
            <a:chOff x="4408034" y="3300998"/>
            <a:chExt cx="7476056" cy="2157414"/>
          </a:xfrm>
        </p:grpSpPr>
        <p:sp>
          <p:nvSpPr>
            <p:cNvPr id="13" name="Down Arrow 12"/>
            <p:cNvSpPr/>
            <p:nvPr/>
          </p:nvSpPr>
          <p:spPr>
            <a:xfrm>
              <a:off x="8093624" y="4408716"/>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0547576" y="4413382"/>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626360" y="4406384"/>
              <a:ext cx="130625" cy="464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6839338" y="3300998"/>
              <a:ext cx="2668555" cy="6085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Transmission Mode</a:t>
              </a:r>
              <a:endParaRPr lang="en-US" sz="2000" dirty="0"/>
            </a:p>
          </p:txBody>
        </p:sp>
        <p:sp>
          <p:nvSpPr>
            <p:cNvPr id="6" name="Rounded Rectangle 5"/>
            <p:cNvSpPr/>
            <p:nvPr/>
          </p:nvSpPr>
          <p:spPr>
            <a:xfrm>
              <a:off x="7082371" y="4893909"/>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Multicast</a:t>
              </a:r>
            </a:p>
          </p:txBody>
        </p:sp>
        <p:sp>
          <p:nvSpPr>
            <p:cNvPr id="8" name="Rounded Rectangle 7"/>
            <p:cNvSpPr/>
            <p:nvPr/>
          </p:nvSpPr>
          <p:spPr>
            <a:xfrm>
              <a:off x="4408034" y="4884578"/>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Unicast</a:t>
              </a:r>
            </a:p>
          </p:txBody>
        </p:sp>
        <p:sp>
          <p:nvSpPr>
            <p:cNvPr id="9" name="Rounded Rectangle 8"/>
            <p:cNvSpPr/>
            <p:nvPr/>
          </p:nvSpPr>
          <p:spPr>
            <a:xfrm>
              <a:off x="9775371" y="4893909"/>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Broadcast</a:t>
              </a:r>
            </a:p>
          </p:txBody>
        </p:sp>
        <p:sp>
          <p:nvSpPr>
            <p:cNvPr id="10" name="Rectangle 9"/>
            <p:cNvSpPr/>
            <p:nvPr/>
          </p:nvSpPr>
          <p:spPr>
            <a:xfrm>
              <a:off x="5645020" y="4366729"/>
              <a:ext cx="4991878" cy="46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093625" y="3909527"/>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6768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796" y="2452119"/>
            <a:ext cx="10506269" cy="2862322"/>
          </a:xfrm>
          <a:prstGeom prst="rect">
            <a:avLst/>
          </a:prstGeom>
        </p:spPr>
        <p:txBody>
          <a:bodyPr wrap="square">
            <a:spAutoFit/>
          </a:bodyPr>
          <a:lstStyle/>
          <a:p>
            <a:pPr>
              <a:lnSpc>
                <a:spcPct val="150000"/>
              </a:lnSpc>
            </a:pPr>
            <a:r>
              <a:rPr lang="as-IN" sz="2400" dirty="0" smtClean="0"/>
              <a:t>ইউনিকাস্ট </a:t>
            </a:r>
            <a:r>
              <a:rPr lang="as-IN" sz="2400" dirty="0"/>
              <a:t>পয়েন্ট-টু-পয়েন্ট বা ওয়ান-টু-ওয়ান ট্রান্সমিশন মোড। অর্থাৎ কোন নেটওয়ার্কের একটি প্রেরক নোড (নেটওয়ার্কে যুক্ত প্রতিটি ডিভাইসকে নোড বলা হয়) থেকে কেবলমাত্র একটি প্রাপক নোডে সিমপ্লেক্স, হাফ-ডুপ্লেক্স বা ফুল-ডুপ্লেক্স মোডে ডেটা প্রেরণ করা হয়। যখন একক প্রেরক এবং একক প্রাপকের অংশগ্রহণ থাকে তখন এই ধরণের মোডে তথ্য স্থানান্তরে অধিক কার্যকর।</a:t>
            </a:r>
          </a:p>
        </p:txBody>
      </p:sp>
      <p:sp>
        <p:nvSpPr>
          <p:cNvPr id="3" name="Rectangle 2"/>
          <p:cNvSpPr/>
          <p:nvPr/>
        </p:nvSpPr>
        <p:spPr>
          <a:xfrm>
            <a:off x="4014772" y="1107421"/>
            <a:ext cx="3400290" cy="523220"/>
          </a:xfrm>
          <a:prstGeom prst="rect">
            <a:avLst/>
          </a:prstGeom>
        </p:spPr>
        <p:txBody>
          <a:bodyPr wrap="none">
            <a:spAutoFit/>
          </a:bodyPr>
          <a:lstStyle/>
          <a:p>
            <a:r>
              <a:rPr lang="as-IN" sz="2800" b="1" dirty="0"/>
              <a:t>ইউনিকাষ্ট (</a:t>
            </a:r>
            <a:r>
              <a:rPr lang="en-US" sz="2800" b="1" dirty="0"/>
              <a:t>Unicast)</a:t>
            </a:r>
            <a:endParaRPr lang="en-US" sz="2800" dirty="0"/>
          </a:p>
        </p:txBody>
      </p:sp>
    </p:spTree>
    <p:extLst>
      <p:ext uri="{BB962C8B-B14F-4D97-AF65-F5344CB8AC3E}">
        <p14:creationId xmlns:p14="http://schemas.microsoft.com/office/powerpoint/2010/main" val="281346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14772" y="1107421"/>
            <a:ext cx="3400290" cy="523220"/>
          </a:xfrm>
          <a:prstGeom prst="rect">
            <a:avLst/>
          </a:prstGeom>
        </p:spPr>
        <p:txBody>
          <a:bodyPr wrap="none">
            <a:spAutoFit/>
          </a:bodyPr>
          <a:lstStyle/>
          <a:p>
            <a:r>
              <a:rPr lang="as-IN" sz="2800" b="1" dirty="0"/>
              <a:t>ইউনিকাষ্ট (</a:t>
            </a:r>
            <a:r>
              <a:rPr lang="en-US" sz="2800" b="1" dirty="0"/>
              <a:t>Unicast)</a:t>
            </a:r>
            <a:endParaRPr lang="en-US" sz="2800" dirty="0"/>
          </a:p>
        </p:txBody>
      </p:sp>
      <p:sp>
        <p:nvSpPr>
          <p:cNvPr id="7" name="Rectangle 6"/>
          <p:cNvSpPr/>
          <p:nvPr/>
        </p:nvSpPr>
        <p:spPr>
          <a:xfrm>
            <a:off x="1129004" y="2326614"/>
            <a:ext cx="10021077" cy="3416320"/>
          </a:xfrm>
          <a:prstGeom prst="rect">
            <a:avLst/>
          </a:prstGeom>
        </p:spPr>
        <p:txBody>
          <a:bodyPr wrap="square">
            <a:spAutoFit/>
          </a:bodyPr>
          <a:lstStyle/>
          <a:p>
            <a:pPr>
              <a:lnSpc>
                <a:spcPct val="150000"/>
              </a:lnSpc>
            </a:pPr>
            <a:r>
              <a:rPr lang="as-IN" sz="2400" dirty="0"/>
              <a:t>উদাহরণ:</a:t>
            </a:r>
          </a:p>
          <a:p>
            <a:pPr>
              <a:lnSpc>
                <a:spcPct val="150000"/>
              </a:lnSpc>
            </a:pPr>
            <a:endParaRPr lang="as-IN" sz="2400" dirty="0"/>
          </a:p>
          <a:p>
            <a:pPr>
              <a:lnSpc>
                <a:spcPct val="150000"/>
              </a:lnSpc>
            </a:pPr>
            <a:r>
              <a:rPr lang="as-IN" sz="2400" dirty="0"/>
              <a:t>    একটি ওয়েবসাইট ব্রাউজ করা। (ওয়েবসার্ভার হল প্রেরক এবং আপনার কম্পিউটারটি হল প্রাপক)</a:t>
            </a:r>
          </a:p>
          <a:p>
            <a:pPr>
              <a:lnSpc>
                <a:spcPct val="150000"/>
              </a:lnSpc>
            </a:pPr>
            <a:r>
              <a:rPr lang="as-IN" sz="2400" dirty="0"/>
              <a:t>    এফটিপি(</a:t>
            </a:r>
            <a:r>
              <a:rPr lang="en-US" sz="2400" dirty="0"/>
              <a:t>FTP) </a:t>
            </a:r>
            <a:r>
              <a:rPr lang="as-IN" sz="2400" dirty="0"/>
              <a:t>সার্ভার থেকে একটি ফাইল ডাউনলোড করা। (এফটিপি(</a:t>
            </a:r>
            <a:r>
              <a:rPr lang="en-US" sz="2400" dirty="0"/>
              <a:t>FTP) </a:t>
            </a:r>
            <a:r>
              <a:rPr lang="as-IN" sz="2400" dirty="0"/>
              <a:t>সার্ভার হল প্রেরক এবং </a:t>
            </a:r>
            <a:r>
              <a:rPr lang="en-US" sz="2400" dirty="0" err="1" smtClean="0"/>
              <a:t>তোমাদের</a:t>
            </a:r>
            <a:r>
              <a:rPr lang="en-US" sz="2400" dirty="0" smtClean="0"/>
              <a:t> </a:t>
            </a:r>
            <a:r>
              <a:rPr lang="as-IN" sz="2400" dirty="0" smtClean="0"/>
              <a:t>কম্পিউটারটি </a:t>
            </a:r>
            <a:r>
              <a:rPr lang="as-IN" sz="2400" dirty="0"/>
              <a:t>হল প্রাপক)</a:t>
            </a:r>
            <a:endParaRPr lang="en-US" sz="2400" dirty="0"/>
          </a:p>
        </p:txBody>
      </p:sp>
    </p:spTree>
    <p:extLst>
      <p:ext uri="{BB962C8B-B14F-4D97-AF65-F5344CB8AC3E}">
        <p14:creationId xmlns:p14="http://schemas.microsoft.com/office/powerpoint/2010/main" val="405839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14772" y="1107421"/>
            <a:ext cx="3400290" cy="523220"/>
          </a:xfrm>
          <a:prstGeom prst="rect">
            <a:avLst/>
          </a:prstGeom>
        </p:spPr>
        <p:txBody>
          <a:bodyPr wrap="none">
            <a:spAutoFit/>
          </a:bodyPr>
          <a:lstStyle/>
          <a:p>
            <a:r>
              <a:rPr lang="as-IN" sz="2800" b="1" dirty="0"/>
              <a:t>ইউনিকাষ্ট (</a:t>
            </a:r>
            <a:r>
              <a:rPr lang="en-US" sz="2800" b="1" dirty="0"/>
              <a:t>Unicast)</a:t>
            </a:r>
            <a:endParaRPr lang="en-US" sz="28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6038" y="2902695"/>
            <a:ext cx="4149024" cy="2760987"/>
          </a:xfrm>
          <a:prstGeom prst="rect">
            <a:avLst/>
          </a:prstGeom>
        </p:spPr>
      </p:pic>
    </p:spTree>
    <p:extLst>
      <p:ext uri="{BB962C8B-B14F-4D97-AF65-F5344CB8AC3E}">
        <p14:creationId xmlns:p14="http://schemas.microsoft.com/office/powerpoint/2010/main" val="23624526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861" y="2274838"/>
            <a:ext cx="9688286" cy="3785652"/>
          </a:xfrm>
          <a:prstGeom prst="rect">
            <a:avLst/>
          </a:prstGeom>
        </p:spPr>
        <p:txBody>
          <a:bodyPr wrap="square">
            <a:spAutoFit/>
          </a:bodyPr>
          <a:lstStyle/>
          <a:p>
            <a:pPr>
              <a:lnSpc>
                <a:spcPct val="150000"/>
              </a:lnSpc>
            </a:pPr>
            <a:r>
              <a:rPr lang="as-IN" sz="2000" dirty="0" smtClean="0"/>
              <a:t>মাল্টিকাষ্ট</a:t>
            </a:r>
            <a:r>
              <a:rPr lang="as-IN" sz="2000" dirty="0"/>
              <a:t> হলো পয়েন্ট-টু-সিলেক্টেড-মাল্টিপয়েন্ট ট্রান্সমিশন সিস্টেম অথবা ওয়ান-টু-সিলেক্টেড-মাল্টিপয়েন্ট ট্রান্সমিশন মোড। অর্থাৎ নেটওয়ার্কের একটি প্রেরক নোড থেকে নেটওয়ার্কের শুধুমাত্র সিলেক্টেড নোডে সিমপ্লেক্স মোডে ডেটা প্রেরণ করা হয়, ডেটা ট্রান্সমিশনের এরুপ মোডকে বলা হয় মাল্টিকাষ্ট। এই ট্রান্সমিশন সিস্টেমে নেটওয়ার্কের সকল নোড ডেটা পায় না</a:t>
            </a:r>
            <a:r>
              <a:rPr lang="as-IN" sz="2000" dirty="0" smtClean="0"/>
              <a:t>।</a:t>
            </a:r>
            <a:endParaRPr lang="en-US" sz="2000" dirty="0" smtClean="0"/>
          </a:p>
          <a:p>
            <a:pPr>
              <a:lnSpc>
                <a:spcPct val="150000"/>
              </a:lnSpc>
            </a:pPr>
            <a:endParaRPr lang="en-US" sz="2000" dirty="0">
              <a:effectLst/>
            </a:endParaRPr>
          </a:p>
          <a:p>
            <a:pPr>
              <a:lnSpc>
                <a:spcPct val="150000"/>
              </a:lnSpc>
            </a:pPr>
            <a:r>
              <a:rPr lang="as-IN" sz="2000" dirty="0"/>
              <a:t>এটি অধিক কার্যকর হয় যখন একটি নেটওয়ার্কের কোনও ডিভাইস ডেটা প্যাকেট অন্য নেটওয়ার্কের নির্দিস্ট কিছু ডিভাইসে স্থানান্তর করতে চায়।</a:t>
            </a:r>
            <a:endParaRPr lang="as-IN" sz="2000" dirty="0">
              <a:effectLst/>
            </a:endParaRPr>
          </a:p>
        </p:txBody>
      </p:sp>
      <p:sp>
        <p:nvSpPr>
          <p:cNvPr id="3" name="Rectangle 2"/>
          <p:cNvSpPr/>
          <p:nvPr/>
        </p:nvSpPr>
        <p:spPr>
          <a:xfrm>
            <a:off x="4109038" y="1047787"/>
            <a:ext cx="4198585" cy="584775"/>
          </a:xfrm>
          <a:prstGeom prst="rect">
            <a:avLst/>
          </a:prstGeom>
        </p:spPr>
        <p:txBody>
          <a:bodyPr wrap="none">
            <a:spAutoFit/>
          </a:bodyPr>
          <a:lstStyle/>
          <a:p>
            <a:r>
              <a:rPr lang="as-IN" sz="3200" b="1" dirty="0"/>
              <a:t>মাল্টিকাষ্ট (</a:t>
            </a:r>
            <a:r>
              <a:rPr lang="en-US" sz="3200" b="1" dirty="0"/>
              <a:t>Multicast)</a:t>
            </a:r>
            <a:endParaRPr lang="en-US" sz="3200" dirty="0"/>
          </a:p>
        </p:txBody>
      </p:sp>
    </p:spTree>
    <p:extLst>
      <p:ext uri="{BB962C8B-B14F-4D97-AF65-F5344CB8AC3E}">
        <p14:creationId xmlns:p14="http://schemas.microsoft.com/office/powerpoint/2010/main" val="63390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09038" y="1047787"/>
            <a:ext cx="4198585" cy="584775"/>
          </a:xfrm>
          <a:prstGeom prst="rect">
            <a:avLst/>
          </a:prstGeom>
        </p:spPr>
        <p:txBody>
          <a:bodyPr wrap="none">
            <a:spAutoFit/>
          </a:bodyPr>
          <a:lstStyle/>
          <a:p>
            <a:r>
              <a:rPr lang="as-IN" sz="3200" b="1" dirty="0"/>
              <a:t>মাল্টিকাষ্ট (</a:t>
            </a:r>
            <a:r>
              <a:rPr lang="en-US" sz="3200" b="1" dirty="0"/>
              <a:t>Multicast)</a:t>
            </a:r>
            <a:endParaRPr lang="en-US" sz="3200" dirty="0"/>
          </a:p>
        </p:txBody>
      </p:sp>
      <p:pic>
        <p:nvPicPr>
          <p:cNvPr id="5" name="Picture 4"/>
          <p:cNvPicPr>
            <a:picLocks noChangeAspect="1"/>
          </p:cNvPicPr>
          <p:nvPr/>
        </p:nvPicPr>
        <p:blipFill>
          <a:blip r:embed="rId3"/>
          <a:stretch>
            <a:fillRect/>
          </a:stretch>
        </p:blipFill>
        <p:spPr>
          <a:xfrm>
            <a:off x="3442704" y="2538800"/>
            <a:ext cx="5038823" cy="3414130"/>
          </a:xfrm>
          <a:prstGeom prst="rect">
            <a:avLst/>
          </a:prstGeom>
        </p:spPr>
      </p:pic>
    </p:spTree>
    <p:extLst>
      <p:ext uri="{BB962C8B-B14F-4D97-AF65-F5344CB8AC3E}">
        <p14:creationId xmlns:p14="http://schemas.microsoft.com/office/powerpoint/2010/main" val="1458096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498" y="2559566"/>
            <a:ext cx="10483552" cy="3323987"/>
          </a:xfrm>
          <a:prstGeom prst="rect">
            <a:avLst/>
          </a:prstGeom>
        </p:spPr>
        <p:txBody>
          <a:bodyPr wrap="square">
            <a:spAutoFit/>
          </a:bodyPr>
          <a:lstStyle/>
          <a:p>
            <a:pPr>
              <a:lnSpc>
                <a:spcPct val="150000"/>
              </a:lnSpc>
            </a:pPr>
            <a:r>
              <a:rPr lang="as-IN" sz="2000" dirty="0" smtClean="0"/>
              <a:t>ব্রডকাষ্ট </a:t>
            </a:r>
            <a:r>
              <a:rPr lang="as-IN" sz="2000" dirty="0"/>
              <a:t>হলো পয়েন্ট-টু-মাল্টিপয়েন্ট ট্রান্সমিশন সিস্টেম অথবা ওয়ান-টু-অল ট্রান্সমিশন মোড।  অর্থাৎ কোন নেটওয়ার্কের একটি প্রেরক নোড থেকে নেটওয়ার্কের সকল নোডে সিমপ্লেক্স মোডে ডেটা প্রেরণ করা হয়, ডেটা ট্রান্সমিশনের এরুপ মোডকে বলা হয় ব্রডকাষ্ট</a:t>
            </a:r>
            <a:r>
              <a:rPr lang="as-IN" sz="2000" dirty="0" smtClean="0"/>
              <a:t>।</a:t>
            </a:r>
            <a:endParaRPr lang="en-US" sz="2000" dirty="0" smtClean="0"/>
          </a:p>
          <a:p>
            <a:pPr>
              <a:lnSpc>
                <a:spcPct val="150000"/>
              </a:lnSpc>
            </a:pPr>
            <a:endParaRPr lang="en-US" sz="2000" dirty="0"/>
          </a:p>
          <a:p>
            <a:pPr>
              <a:lnSpc>
                <a:spcPct val="150000"/>
              </a:lnSpc>
            </a:pPr>
            <a:r>
              <a:rPr lang="as-IN" sz="2000" dirty="0"/>
              <a:t>এটি অধিক কার্যকর হয় যখন একটি নেটওয়ার্কের কোনও ডিভাইস ডেটা প্যাকেট অন্য নেটওয়ার্কের সকল ডিভাইসে স্থানান্তর করতে চায়</a:t>
            </a:r>
            <a:r>
              <a:rPr lang="as-IN" sz="2000" dirty="0" smtClean="0"/>
              <a:t>।</a:t>
            </a:r>
            <a:endParaRPr lang="en-US" sz="2000" dirty="0" smtClean="0"/>
          </a:p>
          <a:p>
            <a:pPr>
              <a:lnSpc>
                <a:spcPct val="150000"/>
              </a:lnSpc>
            </a:pPr>
            <a:endParaRPr lang="en-US" sz="2000" dirty="0"/>
          </a:p>
        </p:txBody>
      </p:sp>
      <p:sp>
        <p:nvSpPr>
          <p:cNvPr id="3" name="Rectangle 2"/>
          <p:cNvSpPr/>
          <p:nvPr/>
        </p:nvSpPr>
        <p:spPr>
          <a:xfrm>
            <a:off x="3656958" y="963811"/>
            <a:ext cx="3964547" cy="584775"/>
          </a:xfrm>
          <a:prstGeom prst="rect">
            <a:avLst/>
          </a:prstGeom>
        </p:spPr>
        <p:txBody>
          <a:bodyPr wrap="none">
            <a:spAutoFit/>
          </a:bodyPr>
          <a:lstStyle/>
          <a:p>
            <a:pPr algn="ctr"/>
            <a:r>
              <a:rPr lang="as-IN" sz="3200" b="1" dirty="0"/>
              <a:t>ব্রডকাষ্ট (</a:t>
            </a:r>
            <a:r>
              <a:rPr lang="en-US" sz="3200" b="1" dirty="0"/>
              <a:t>Broadcast</a:t>
            </a:r>
            <a:r>
              <a:rPr lang="en-US" sz="3200" b="1" dirty="0" smtClean="0"/>
              <a:t>)</a:t>
            </a:r>
            <a:endParaRPr lang="en-US" sz="3200" b="1" dirty="0"/>
          </a:p>
        </p:txBody>
      </p:sp>
    </p:spTree>
    <p:extLst>
      <p:ext uri="{BB962C8B-B14F-4D97-AF65-F5344CB8AC3E}">
        <p14:creationId xmlns:p14="http://schemas.microsoft.com/office/powerpoint/2010/main" val="424029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958" y="2149019"/>
            <a:ext cx="11516139" cy="1420325"/>
          </a:xfrm>
          <a:prstGeom prst="rect">
            <a:avLst/>
          </a:prstGeom>
        </p:spPr>
        <p:txBody>
          <a:bodyPr wrap="square">
            <a:spAutoFit/>
          </a:bodyPr>
          <a:lstStyle/>
          <a:p>
            <a:pPr>
              <a:lnSpc>
                <a:spcPct val="150000"/>
              </a:lnSpc>
            </a:pPr>
            <a:r>
              <a:rPr lang="as-IN" sz="2000" dirty="0" smtClean="0"/>
              <a:t>এই </a:t>
            </a:r>
            <a:r>
              <a:rPr lang="as-IN" sz="2000" dirty="0"/>
              <a:t>মোডটি মূলত ভিডিও এবং অডিও স্থানান্তরের জন্য টেলিভিশন নেটওয়ার্কগুলোতে ব্যবহৃত হয়। এছাড়া রেডিও কমিউনিকেশন সিস্টেমেও ব্যবহৃত হয়। হাব বা ব্রিজের মতো ডিভাইসগুলোও এটি ব্যবহার করে।</a:t>
            </a:r>
          </a:p>
          <a:p>
            <a:pPr>
              <a:lnSpc>
                <a:spcPct val="150000"/>
              </a:lnSpc>
            </a:pPr>
            <a:endParaRPr lang="as-IN" sz="2000" dirty="0"/>
          </a:p>
        </p:txBody>
      </p:sp>
      <p:sp>
        <p:nvSpPr>
          <p:cNvPr id="3" name="Rectangle 2"/>
          <p:cNvSpPr/>
          <p:nvPr/>
        </p:nvSpPr>
        <p:spPr>
          <a:xfrm>
            <a:off x="3656958" y="963811"/>
            <a:ext cx="3964547" cy="584775"/>
          </a:xfrm>
          <a:prstGeom prst="rect">
            <a:avLst/>
          </a:prstGeom>
        </p:spPr>
        <p:txBody>
          <a:bodyPr wrap="none">
            <a:spAutoFit/>
          </a:bodyPr>
          <a:lstStyle/>
          <a:p>
            <a:pPr algn="ctr"/>
            <a:r>
              <a:rPr lang="as-IN" sz="3200" b="1" dirty="0"/>
              <a:t>ব্রডকাষ্ট (</a:t>
            </a:r>
            <a:r>
              <a:rPr lang="en-US" sz="3200" b="1" dirty="0"/>
              <a:t>Broadcast</a:t>
            </a:r>
            <a:r>
              <a:rPr lang="en-US" sz="3200" b="1" dirty="0" smtClean="0"/>
              <a:t>)</a:t>
            </a:r>
            <a:endParaRPr lang="en-US" sz="3200" b="1" dirty="0"/>
          </a:p>
        </p:txBody>
      </p:sp>
      <p:pic>
        <p:nvPicPr>
          <p:cNvPr id="5" name="Picture 4"/>
          <p:cNvPicPr>
            <a:picLocks noChangeAspect="1"/>
          </p:cNvPicPr>
          <p:nvPr/>
        </p:nvPicPr>
        <p:blipFill>
          <a:blip r:embed="rId3"/>
          <a:stretch>
            <a:fillRect/>
          </a:stretch>
        </p:blipFill>
        <p:spPr>
          <a:xfrm>
            <a:off x="3795662" y="3378555"/>
            <a:ext cx="3825843" cy="3040905"/>
          </a:xfrm>
          <a:prstGeom prst="rect">
            <a:avLst/>
          </a:prstGeom>
        </p:spPr>
      </p:pic>
    </p:spTree>
    <p:extLst>
      <p:ext uri="{BB962C8B-B14F-4D97-AF65-F5344CB8AC3E}">
        <p14:creationId xmlns:p14="http://schemas.microsoft.com/office/powerpoint/2010/main" val="1918499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114" y="578337"/>
            <a:ext cx="8144134" cy="1373070"/>
          </a:xfrm>
        </p:spPr>
        <p:txBody>
          <a:bodyPr/>
          <a:lstStyle/>
          <a:p>
            <a:r>
              <a:rPr lang="bn-BD" b="1" dirty="0" smtClean="0">
                <a:solidFill>
                  <a:schemeClr val="bg1"/>
                </a:solidFill>
                <a:effectLst>
                  <a:outerShdw blurRad="38100" dist="38100" dir="2700000" algn="tl">
                    <a:srgbClr val="000000">
                      <a:alpha val="43137"/>
                    </a:srgbClr>
                  </a:outerShdw>
                </a:effectLst>
                <a:latin typeface="Kalpurush" panose="02000600000000000000" pitchFamily="2" charset="0"/>
                <a:cs typeface="Kalpurush" panose="02000600000000000000" pitchFamily="2" charset="0"/>
              </a:rPr>
              <a:t>আজকের আলোচনা</a:t>
            </a:r>
            <a:endParaRPr lang="en-US" b="1" dirty="0">
              <a:solidFill>
                <a:schemeClr val="bg1"/>
              </a:solidFill>
              <a:effectLst>
                <a:outerShdw blurRad="38100" dist="38100" dir="2700000" algn="tl">
                  <a:srgbClr val="000000">
                    <a:alpha val="43137"/>
                  </a:srgbClr>
                </a:outerShdw>
              </a:effectLst>
            </a:endParaRPr>
          </a:p>
        </p:txBody>
      </p:sp>
      <p:sp>
        <p:nvSpPr>
          <p:cNvPr id="4" name="Title 1"/>
          <p:cNvSpPr txBox="1">
            <a:spLocks/>
          </p:cNvSpPr>
          <p:nvPr/>
        </p:nvSpPr>
        <p:spPr>
          <a:xfrm>
            <a:off x="549693" y="2453790"/>
            <a:ext cx="8144134" cy="137307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r>
              <a:rPr lang="as-IN" sz="3600" smtClean="0"/>
              <a:t>দ্বিতীয় অধ্যায় : ডেটা ট্রান্সমিশন মোড</a:t>
            </a:r>
            <a:endParaRPr lang="en-US" sz="3600" dirty="0"/>
          </a:p>
        </p:txBody>
      </p:sp>
    </p:spTree>
    <p:extLst>
      <p:ext uri="{BB962C8B-B14F-4D97-AF65-F5344CB8AC3E}">
        <p14:creationId xmlns:p14="http://schemas.microsoft.com/office/powerpoint/2010/main" val="345374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61372" y="1001134"/>
            <a:ext cx="5860900" cy="584775"/>
          </a:xfrm>
          <a:prstGeom prst="rect">
            <a:avLst/>
          </a:prstGeom>
        </p:spPr>
        <p:txBody>
          <a:bodyPr wrap="none">
            <a:spAutoFit/>
          </a:bodyPr>
          <a:lstStyle/>
          <a:p>
            <a:r>
              <a:rPr lang="as-IN" sz="3200" b="1" dirty="0"/>
              <a:t>ইউনিকাষ্ট</a:t>
            </a:r>
            <a:r>
              <a:rPr lang="en-US" sz="3200" b="1" dirty="0" smtClean="0"/>
              <a:t>,</a:t>
            </a:r>
            <a:r>
              <a:rPr lang="as-IN" sz="3200" b="1" dirty="0" smtClean="0"/>
              <a:t>ব্রডকাষ্ট </a:t>
            </a:r>
            <a:r>
              <a:rPr lang="en-US" sz="3200" b="1" dirty="0" smtClean="0"/>
              <a:t>,</a:t>
            </a:r>
            <a:r>
              <a:rPr lang="as-IN" sz="3200" b="1" dirty="0" smtClean="0"/>
              <a:t>মাল্টিকাষ্ট</a:t>
            </a:r>
            <a:endParaRPr lang="en-US" sz="3200" dirty="0"/>
          </a:p>
        </p:txBody>
      </p:sp>
      <p:pic>
        <p:nvPicPr>
          <p:cNvPr id="5" name="Picture 4"/>
          <p:cNvPicPr>
            <a:picLocks noChangeAspect="1"/>
          </p:cNvPicPr>
          <p:nvPr/>
        </p:nvPicPr>
        <p:blipFill>
          <a:blip r:embed="rId3"/>
          <a:stretch>
            <a:fillRect/>
          </a:stretch>
        </p:blipFill>
        <p:spPr>
          <a:xfrm>
            <a:off x="2803250" y="2927575"/>
            <a:ext cx="6019022" cy="2960040"/>
          </a:xfrm>
          <a:prstGeom prst="rect">
            <a:avLst/>
          </a:prstGeom>
        </p:spPr>
      </p:pic>
    </p:spTree>
    <p:extLst>
      <p:ext uri="{BB962C8B-B14F-4D97-AF65-F5344CB8AC3E}">
        <p14:creationId xmlns:p14="http://schemas.microsoft.com/office/powerpoint/2010/main" val="12736204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7138" y="1077603"/>
            <a:ext cx="2704587" cy="584775"/>
          </a:xfrm>
          <a:prstGeom prst="rect">
            <a:avLst/>
          </a:prstGeom>
        </p:spPr>
        <p:txBody>
          <a:bodyPr wrap="none">
            <a:spAutoFit/>
          </a:bodyPr>
          <a:lstStyle/>
          <a:p>
            <a:r>
              <a:rPr lang="as-IN" sz="3200" b="1" dirty="0"/>
              <a:t>পাঠ মূল্যায়ন-</a:t>
            </a:r>
          </a:p>
        </p:txBody>
      </p:sp>
      <p:sp>
        <p:nvSpPr>
          <p:cNvPr id="4" name="Rectangle 3"/>
          <p:cNvSpPr/>
          <p:nvPr/>
        </p:nvSpPr>
        <p:spPr>
          <a:xfrm>
            <a:off x="1527313" y="2372284"/>
            <a:ext cx="8363136" cy="1754326"/>
          </a:xfrm>
          <a:prstGeom prst="rect">
            <a:avLst/>
          </a:prstGeom>
        </p:spPr>
        <p:txBody>
          <a:bodyPr wrap="square">
            <a:spAutoFit/>
          </a:bodyPr>
          <a:lstStyle/>
          <a:p>
            <a:r>
              <a:rPr lang="as-IN" b="1" u="sng" dirty="0"/>
              <a:t>বহুনির্বাচনি </a:t>
            </a:r>
            <a:r>
              <a:rPr lang="as-IN" b="1" u="sng" dirty="0" smtClean="0"/>
              <a:t>প্রশ্নসমূহঃ</a:t>
            </a:r>
            <a:endParaRPr lang="en-US" b="1" u="sng" dirty="0" smtClean="0"/>
          </a:p>
          <a:p>
            <a:endParaRPr lang="as-IN" dirty="0"/>
          </a:p>
          <a:p>
            <a:r>
              <a:rPr lang="as-IN" b="1" dirty="0"/>
              <a:t>১।</a:t>
            </a:r>
            <a:r>
              <a:rPr lang="as-IN" dirty="0"/>
              <a:t> একই সময়ে উভয় দিয়ে ডেটা স্থানান্তর হলে তাকে কোন মোড বলে</a:t>
            </a:r>
            <a:r>
              <a:rPr lang="as-IN" dirty="0" smtClean="0"/>
              <a:t>?</a:t>
            </a:r>
            <a:endParaRPr lang="en-US" dirty="0" smtClean="0"/>
          </a:p>
          <a:p>
            <a:endParaRPr lang="as-IN" dirty="0"/>
          </a:p>
          <a:p>
            <a:r>
              <a:rPr lang="as-IN" dirty="0"/>
              <a:t>ক) সিমপ্লেক্স         খ) হাফ-ডুপ্লেক্স        গ) মাল্টিকাস্ট       </a:t>
            </a:r>
            <a:r>
              <a:rPr lang="as-IN" dirty="0"/>
              <a:t>ঘ) ফুল-ডুপ্লেক্স</a:t>
            </a:r>
          </a:p>
          <a:p>
            <a:endParaRPr lang="as-IN" dirty="0">
              <a:effectLst/>
            </a:endParaRPr>
          </a:p>
        </p:txBody>
      </p:sp>
      <p:sp>
        <p:nvSpPr>
          <p:cNvPr id="5" name="Rectangle 4"/>
          <p:cNvSpPr/>
          <p:nvPr/>
        </p:nvSpPr>
        <p:spPr>
          <a:xfrm>
            <a:off x="1527313" y="4687453"/>
            <a:ext cx="8363136" cy="923330"/>
          </a:xfrm>
          <a:prstGeom prst="rect">
            <a:avLst/>
          </a:prstGeom>
        </p:spPr>
        <p:txBody>
          <a:bodyPr wrap="square">
            <a:spAutoFit/>
          </a:bodyPr>
          <a:lstStyle/>
          <a:p>
            <a:r>
              <a:rPr lang="as-IN" b="1" dirty="0"/>
              <a:t>২।</a:t>
            </a:r>
            <a:r>
              <a:rPr lang="as-IN" dirty="0"/>
              <a:t> কম্পিউটার ও মাল্টিমিডিয়া প্রজেক্টরের মধ্যে ডেটা সঞ্চালন মোড কোনটি</a:t>
            </a:r>
            <a:r>
              <a:rPr lang="as-IN" dirty="0" smtClean="0"/>
              <a:t>?</a:t>
            </a:r>
            <a:endParaRPr lang="en-US" dirty="0" smtClean="0"/>
          </a:p>
          <a:p>
            <a:endParaRPr lang="as-IN" dirty="0"/>
          </a:p>
          <a:p>
            <a:r>
              <a:rPr lang="as-IN" dirty="0"/>
              <a:t>ক) সিমপ্লেক্স        খ) হাফ-ডুপ্লেক্স        গ) মাল্টিকাস্ট       ঘ) ফুল-ডুপ্লেক্স</a:t>
            </a:r>
            <a:endParaRPr lang="as-IN" dirty="0">
              <a:effectLst/>
            </a:endParaRPr>
          </a:p>
        </p:txBody>
      </p:sp>
    </p:spTree>
    <p:extLst>
      <p:ext uri="{BB962C8B-B14F-4D97-AF65-F5344CB8AC3E}">
        <p14:creationId xmlns:p14="http://schemas.microsoft.com/office/powerpoint/2010/main" val="201754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9552" y="2339873"/>
            <a:ext cx="3175869" cy="369332"/>
          </a:xfrm>
          <a:prstGeom prst="rect">
            <a:avLst/>
          </a:prstGeom>
        </p:spPr>
        <p:txBody>
          <a:bodyPr wrap="none">
            <a:spAutoFit/>
          </a:bodyPr>
          <a:lstStyle/>
          <a:p>
            <a:r>
              <a:rPr lang="as-IN" b="1" dirty="0"/>
              <a:t>৩।</a:t>
            </a:r>
            <a:r>
              <a:rPr lang="as-IN" dirty="0"/>
              <a:t> নিচের চিত্রটি কোন মোডের</a:t>
            </a:r>
            <a:endParaRPr lang="en-US" dirty="0"/>
          </a:p>
        </p:txBody>
      </p:sp>
      <p:pic>
        <p:nvPicPr>
          <p:cNvPr id="9" name="Picture 8"/>
          <p:cNvPicPr>
            <a:picLocks noChangeAspect="1"/>
          </p:cNvPicPr>
          <p:nvPr/>
        </p:nvPicPr>
        <p:blipFill>
          <a:blip r:embed="rId3"/>
          <a:stretch>
            <a:fillRect/>
          </a:stretch>
        </p:blipFill>
        <p:spPr>
          <a:xfrm>
            <a:off x="2537791" y="2852531"/>
            <a:ext cx="4306931" cy="2405270"/>
          </a:xfrm>
          <a:prstGeom prst="rect">
            <a:avLst/>
          </a:prstGeom>
        </p:spPr>
      </p:pic>
      <p:sp>
        <p:nvSpPr>
          <p:cNvPr id="10" name="Rectangle 9"/>
          <p:cNvSpPr/>
          <p:nvPr/>
        </p:nvSpPr>
        <p:spPr>
          <a:xfrm>
            <a:off x="1537251" y="5640313"/>
            <a:ext cx="8093765" cy="369332"/>
          </a:xfrm>
          <a:prstGeom prst="rect">
            <a:avLst/>
          </a:prstGeom>
        </p:spPr>
        <p:txBody>
          <a:bodyPr wrap="square">
            <a:spAutoFit/>
          </a:bodyPr>
          <a:lstStyle/>
          <a:p>
            <a:r>
              <a:rPr lang="as-IN" dirty="0"/>
              <a:t>ক) ব্রডকাস্ট      খ) হাফ-ডুপ্লেক্স  গ) মাল্টিকাস্ট   ঘ) ফুল-ডুপ্লেক্স</a:t>
            </a:r>
            <a:endParaRPr lang="en-US" dirty="0"/>
          </a:p>
        </p:txBody>
      </p:sp>
      <p:sp>
        <p:nvSpPr>
          <p:cNvPr id="6" name="Rectangle 5"/>
          <p:cNvSpPr/>
          <p:nvPr/>
        </p:nvSpPr>
        <p:spPr>
          <a:xfrm>
            <a:off x="3338962" y="969881"/>
            <a:ext cx="2704587" cy="584775"/>
          </a:xfrm>
          <a:prstGeom prst="rect">
            <a:avLst/>
          </a:prstGeom>
        </p:spPr>
        <p:txBody>
          <a:bodyPr wrap="none">
            <a:spAutoFit/>
          </a:bodyPr>
          <a:lstStyle/>
          <a:p>
            <a:r>
              <a:rPr lang="as-IN" sz="3200" b="1" dirty="0"/>
              <a:t>পাঠ মূল্যায়ন-</a:t>
            </a:r>
          </a:p>
        </p:txBody>
      </p:sp>
    </p:spTree>
    <p:extLst>
      <p:ext uri="{BB962C8B-B14F-4D97-AF65-F5344CB8AC3E}">
        <p14:creationId xmlns:p14="http://schemas.microsoft.com/office/powerpoint/2010/main" val="295203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9469" y="2491273"/>
            <a:ext cx="9103635" cy="3693319"/>
          </a:xfrm>
          <a:prstGeom prst="rect">
            <a:avLst/>
          </a:prstGeom>
        </p:spPr>
        <p:txBody>
          <a:bodyPr wrap="square">
            <a:spAutoFit/>
          </a:bodyPr>
          <a:lstStyle/>
          <a:p>
            <a:r>
              <a:rPr lang="as-IN" b="1" dirty="0"/>
              <a:t>৬।</a:t>
            </a:r>
            <a:r>
              <a:rPr lang="as-IN" dirty="0"/>
              <a:t> দুজন ব্যক্তি মোবাইলে কথোপকথনের ক্ষেত্রে কোন মোড কাজ করে</a:t>
            </a:r>
            <a:r>
              <a:rPr lang="as-IN" dirty="0" smtClean="0"/>
              <a:t>?</a:t>
            </a:r>
            <a:endParaRPr lang="en-US" dirty="0" smtClean="0"/>
          </a:p>
          <a:p>
            <a:endParaRPr lang="as-IN" dirty="0"/>
          </a:p>
          <a:p>
            <a:r>
              <a:rPr lang="as-IN" dirty="0"/>
              <a:t>ক) সিমপ্লেক্স        খ) হাফ-ডুপ্লেক্স      গ) মাল্টিকাস্ট        ঘ) </a:t>
            </a:r>
            <a:r>
              <a:rPr lang="as-IN" dirty="0" smtClean="0"/>
              <a:t>ফুল-ডুপ্লেক্স</a:t>
            </a:r>
            <a:endParaRPr lang="en-US" dirty="0" smtClean="0"/>
          </a:p>
          <a:p>
            <a:endParaRPr lang="as-IN" dirty="0"/>
          </a:p>
          <a:p>
            <a:r>
              <a:rPr lang="as-IN" b="1" dirty="0"/>
              <a:t>৭।</a:t>
            </a:r>
            <a:r>
              <a:rPr lang="as-IN" dirty="0"/>
              <a:t> টেলিভিশনের ডাটা ট্রান্সমিশন মোড </a:t>
            </a:r>
            <a:r>
              <a:rPr lang="as-IN" dirty="0" smtClean="0"/>
              <a:t>হচ্ছে-</a:t>
            </a:r>
            <a:endParaRPr lang="en-US" dirty="0" smtClean="0"/>
          </a:p>
          <a:p>
            <a:endParaRPr lang="as-IN" dirty="0"/>
          </a:p>
          <a:p>
            <a:r>
              <a:rPr lang="en-US" dirty="0" err="1"/>
              <a:t>i</a:t>
            </a:r>
            <a:r>
              <a:rPr lang="en-US" dirty="0"/>
              <a:t>. </a:t>
            </a:r>
            <a:r>
              <a:rPr lang="as-IN" dirty="0"/>
              <a:t>সিমপ্লেক্স</a:t>
            </a:r>
          </a:p>
          <a:p>
            <a:r>
              <a:rPr lang="en-US" dirty="0"/>
              <a:t>ii. </a:t>
            </a:r>
            <a:r>
              <a:rPr lang="as-IN" dirty="0"/>
              <a:t>মাল্টিকাস্ট</a:t>
            </a:r>
          </a:p>
          <a:p>
            <a:r>
              <a:rPr lang="en-US" dirty="0"/>
              <a:t>iii. </a:t>
            </a:r>
            <a:r>
              <a:rPr lang="as-IN" dirty="0" smtClean="0"/>
              <a:t>ব্রডকাস্ট</a:t>
            </a:r>
            <a:endParaRPr lang="en-US" dirty="0" smtClean="0"/>
          </a:p>
          <a:p>
            <a:endParaRPr lang="as-IN" dirty="0"/>
          </a:p>
          <a:p>
            <a:r>
              <a:rPr lang="as-IN" dirty="0"/>
              <a:t>নিচের কোনটি সঠিক</a:t>
            </a:r>
            <a:r>
              <a:rPr lang="as-IN" dirty="0" smtClean="0"/>
              <a:t>?</a:t>
            </a:r>
            <a:endParaRPr lang="en-US" dirty="0" smtClean="0"/>
          </a:p>
          <a:p>
            <a:endParaRPr lang="as-IN" dirty="0"/>
          </a:p>
          <a:p>
            <a:r>
              <a:rPr lang="as-IN" dirty="0"/>
              <a:t>ক) </a:t>
            </a:r>
            <a:r>
              <a:rPr lang="en-US" dirty="0" err="1"/>
              <a:t>i</a:t>
            </a:r>
            <a:r>
              <a:rPr lang="en-US" dirty="0"/>
              <a:t> </a:t>
            </a:r>
            <a:r>
              <a:rPr lang="as-IN" dirty="0"/>
              <a:t>ও </a:t>
            </a:r>
            <a:r>
              <a:rPr lang="en-US" dirty="0"/>
              <a:t>ii       </a:t>
            </a:r>
            <a:r>
              <a:rPr lang="as-IN" dirty="0"/>
              <a:t>খ) </a:t>
            </a:r>
            <a:r>
              <a:rPr lang="en-US" dirty="0" err="1"/>
              <a:t>i</a:t>
            </a:r>
            <a:r>
              <a:rPr lang="en-US" dirty="0"/>
              <a:t> </a:t>
            </a:r>
            <a:r>
              <a:rPr lang="as-IN" dirty="0"/>
              <a:t>ও </a:t>
            </a:r>
            <a:r>
              <a:rPr lang="en-US" dirty="0"/>
              <a:t>iii      </a:t>
            </a:r>
            <a:r>
              <a:rPr lang="as-IN" dirty="0"/>
              <a:t>গ) </a:t>
            </a:r>
            <a:r>
              <a:rPr lang="en-US" dirty="0"/>
              <a:t>ii </a:t>
            </a:r>
            <a:r>
              <a:rPr lang="as-IN" dirty="0"/>
              <a:t>ও </a:t>
            </a:r>
            <a:r>
              <a:rPr lang="en-US" dirty="0"/>
              <a:t>iii     </a:t>
            </a:r>
            <a:r>
              <a:rPr lang="as-IN" dirty="0"/>
              <a:t>ঘ) </a:t>
            </a:r>
            <a:r>
              <a:rPr lang="en-US" dirty="0" err="1"/>
              <a:t>i</a:t>
            </a:r>
            <a:r>
              <a:rPr lang="en-US" dirty="0"/>
              <a:t>, ii </a:t>
            </a:r>
            <a:r>
              <a:rPr lang="as-IN" dirty="0"/>
              <a:t>ও </a:t>
            </a:r>
            <a:r>
              <a:rPr lang="en-US" dirty="0"/>
              <a:t>iii</a:t>
            </a:r>
            <a:endParaRPr lang="en-US" dirty="0">
              <a:effectLst/>
            </a:endParaRPr>
          </a:p>
        </p:txBody>
      </p:sp>
      <p:sp>
        <p:nvSpPr>
          <p:cNvPr id="4" name="Rectangle 3"/>
          <p:cNvSpPr/>
          <p:nvPr/>
        </p:nvSpPr>
        <p:spPr>
          <a:xfrm>
            <a:off x="4837138" y="1077603"/>
            <a:ext cx="2704587" cy="584775"/>
          </a:xfrm>
          <a:prstGeom prst="rect">
            <a:avLst/>
          </a:prstGeom>
        </p:spPr>
        <p:txBody>
          <a:bodyPr wrap="none">
            <a:spAutoFit/>
          </a:bodyPr>
          <a:lstStyle/>
          <a:p>
            <a:r>
              <a:rPr lang="as-IN" sz="3200" b="1" dirty="0"/>
              <a:t>পাঠ মূল্যায়ন-</a:t>
            </a:r>
          </a:p>
        </p:txBody>
      </p:sp>
    </p:spTree>
    <p:extLst>
      <p:ext uri="{BB962C8B-B14F-4D97-AF65-F5344CB8AC3E}">
        <p14:creationId xmlns:p14="http://schemas.microsoft.com/office/powerpoint/2010/main" val="67198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5809" y="2148466"/>
            <a:ext cx="10247243" cy="4524315"/>
          </a:xfrm>
          <a:prstGeom prst="rect">
            <a:avLst/>
          </a:prstGeom>
        </p:spPr>
        <p:txBody>
          <a:bodyPr wrap="square">
            <a:spAutoFit/>
          </a:bodyPr>
          <a:lstStyle/>
          <a:p>
            <a:r>
              <a:rPr lang="as-IN" b="1" dirty="0"/>
              <a:t>নিচের উদ্দীপকটি পড় এবং ৮ ও ৯ নং প্রশ্নের উত্তর দাওঃ</a:t>
            </a:r>
            <a:endParaRPr lang="as-IN" dirty="0"/>
          </a:p>
          <a:p>
            <a:r>
              <a:rPr lang="as-IN" dirty="0"/>
              <a:t>একটি কোম্পানির দুজন নিরাপত্তা কর্মী নিজেদের মধ্যে যোগাযোগ করে কিন্তু একই সময়ে তারা কথা বলতে পারে না</a:t>
            </a:r>
            <a:r>
              <a:rPr lang="as-IN" dirty="0" smtClean="0"/>
              <a:t>।</a:t>
            </a:r>
            <a:endParaRPr lang="en-US" dirty="0" smtClean="0"/>
          </a:p>
          <a:p>
            <a:endParaRPr lang="as-IN" dirty="0"/>
          </a:p>
          <a:p>
            <a:r>
              <a:rPr lang="as-IN" b="1" dirty="0"/>
              <a:t>৮।</a:t>
            </a:r>
            <a:r>
              <a:rPr lang="as-IN" dirty="0"/>
              <a:t> তারা কোন ডেটা ট্রান্সমিশন মোড ব্যবহার করেন</a:t>
            </a:r>
            <a:r>
              <a:rPr lang="as-IN" dirty="0" smtClean="0"/>
              <a:t>?</a:t>
            </a:r>
            <a:endParaRPr lang="en-US" dirty="0" smtClean="0"/>
          </a:p>
          <a:p>
            <a:endParaRPr lang="as-IN" dirty="0"/>
          </a:p>
          <a:p>
            <a:r>
              <a:rPr lang="as-IN" dirty="0"/>
              <a:t>ক) সিমপ্লেক্স          খ) হাফ-ডুপ্লেক্স        গ) ফুল-ডুপ্লেক্স         ঘ) </a:t>
            </a:r>
            <a:r>
              <a:rPr lang="as-IN" dirty="0" smtClean="0"/>
              <a:t>মাল্টিপ্লেক্স</a:t>
            </a:r>
            <a:endParaRPr lang="en-US" dirty="0" smtClean="0"/>
          </a:p>
          <a:p>
            <a:endParaRPr lang="as-IN" dirty="0"/>
          </a:p>
          <a:p>
            <a:r>
              <a:rPr lang="as-IN" b="1" dirty="0"/>
              <a:t>৯।</a:t>
            </a:r>
            <a:r>
              <a:rPr lang="as-IN" dirty="0"/>
              <a:t> একই সময়ে যোগাযোগ করার  ক্ষেত্রে তাদের যে ডিভাইস </a:t>
            </a:r>
            <a:r>
              <a:rPr lang="as-IN" dirty="0" smtClean="0"/>
              <a:t>প্রয়োজন-</a:t>
            </a:r>
            <a:endParaRPr lang="en-US" dirty="0" smtClean="0"/>
          </a:p>
          <a:p>
            <a:endParaRPr lang="as-IN" dirty="0"/>
          </a:p>
          <a:p>
            <a:r>
              <a:rPr lang="en-US" dirty="0" err="1"/>
              <a:t>i</a:t>
            </a:r>
            <a:r>
              <a:rPr lang="en-US" dirty="0"/>
              <a:t>. </a:t>
            </a:r>
            <a:r>
              <a:rPr lang="as-IN" dirty="0"/>
              <a:t>মোবাইল ফোন</a:t>
            </a:r>
          </a:p>
          <a:p>
            <a:r>
              <a:rPr lang="en-US" dirty="0"/>
              <a:t>ii. </a:t>
            </a:r>
            <a:r>
              <a:rPr lang="as-IN" dirty="0"/>
              <a:t>ওয়াকি-টকি</a:t>
            </a:r>
          </a:p>
          <a:p>
            <a:r>
              <a:rPr lang="en-US" dirty="0"/>
              <a:t>iii. </a:t>
            </a:r>
            <a:r>
              <a:rPr lang="as-IN" dirty="0" smtClean="0"/>
              <a:t>টেলিফোন</a:t>
            </a:r>
            <a:endParaRPr lang="en-US" dirty="0" smtClean="0"/>
          </a:p>
          <a:p>
            <a:endParaRPr lang="as-IN" dirty="0"/>
          </a:p>
          <a:p>
            <a:r>
              <a:rPr lang="as-IN" dirty="0"/>
              <a:t>নিচের কোনটি সঠিক?</a:t>
            </a:r>
          </a:p>
          <a:p>
            <a:r>
              <a:rPr lang="as-IN" dirty="0"/>
              <a:t>ক) </a:t>
            </a:r>
            <a:r>
              <a:rPr lang="en-US" dirty="0" err="1"/>
              <a:t>i</a:t>
            </a:r>
            <a:r>
              <a:rPr lang="en-US" dirty="0"/>
              <a:t> </a:t>
            </a:r>
            <a:r>
              <a:rPr lang="as-IN" dirty="0"/>
              <a:t>ও </a:t>
            </a:r>
            <a:r>
              <a:rPr lang="en-US" dirty="0"/>
              <a:t>ii       </a:t>
            </a:r>
            <a:r>
              <a:rPr lang="as-IN" dirty="0"/>
              <a:t>খ) </a:t>
            </a:r>
            <a:r>
              <a:rPr lang="en-US" dirty="0" err="1"/>
              <a:t>i</a:t>
            </a:r>
            <a:r>
              <a:rPr lang="en-US" dirty="0"/>
              <a:t> </a:t>
            </a:r>
            <a:r>
              <a:rPr lang="as-IN" dirty="0"/>
              <a:t>ও </a:t>
            </a:r>
            <a:r>
              <a:rPr lang="en-US" dirty="0"/>
              <a:t>iii      </a:t>
            </a:r>
            <a:r>
              <a:rPr lang="as-IN" dirty="0"/>
              <a:t>গ) </a:t>
            </a:r>
            <a:r>
              <a:rPr lang="en-US" dirty="0"/>
              <a:t>ii </a:t>
            </a:r>
            <a:r>
              <a:rPr lang="as-IN" dirty="0"/>
              <a:t>ও </a:t>
            </a:r>
            <a:r>
              <a:rPr lang="en-US" dirty="0"/>
              <a:t>iii     </a:t>
            </a:r>
            <a:r>
              <a:rPr lang="as-IN" dirty="0"/>
              <a:t>ঘ) </a:t>
            </a:r>
            <a:r>
              <a:rPr lang="en-US" dirty="0" err="1"/>
              <a:t>i</a:t>
            </a:r>
            <a:r>
              <a:rPr lang="en-US" dirty="0"/>
              <a:t>, ii </a:t>
            </a:r>
            <a:r>
              <a:rPr lang="as-IN" dirty="0"/>
              <a:t>ও </a:t>
            </a:r>
            <a:r>
              <a:rPr lang="en-US" dirty="0"/>
              <a:t>iii</a:t>
            </a:r>
            <a:endParaRPr lang="en-US" dirty="0">
              <a:effectLst/>
            </a:endParaRPr>
          </a:p>
        </p:txBody>
      </p:sp>
      <p:sp>
        <p:nvSpPr>
          <p:cNvPr id="5" name="Rectangle 4"/>
          <p:cNvSpPr/>
          <p:nvPr/>
        </p:nvSpPr>
        <p:spPr>
          <a:xfrm>
            <a:off x="4837138" y="1077603"/>
            <a:ext cx="2704587" cy="584775"/>
          </a:xfrm>
          <a:prstGeom prst="rect">
            <a:avLst/>
          </a:prstGeom>
        </p:spPr>
        <p:txBody>
          <a:bodyPr wrap="none">
            <a:spAutoFit/>
          </a:bodyPr>
          <a:lstStyle/>
          <a:p>
            <a:r>
              <a:rPr lang="as-IN" sz="3200" b="1" dirty="0"/>
              <a:t>পাঠ মূল্যায়ন-</a:t>
            </a:r>
          </a:p>
        </p:txBody>
      </p:sp>
    </p:spTree>
    <p:extLst>
      <p:ext uri="{BB962C8B-B14F-4D97-AF65-F5344CB8AC3E}">
        <p14:creationId xmlns:p14="http://schemas.microsoft.com/office/powerpoint/2010/main" val="38110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72818" y="2360187"/>
            <a:ext cx="9690652" cy="3693319"/>
          </a:xfrm>
          <a:prstGeom prst="rect">
            <a:avLst/>
          </a:prstGeom>
        </p:spPr>
        <p:txBody>
          <a:bodyPr wrap="square">
            <a:spAutoFit/>
          </a:bodyPr>
          <a:lstStyle/>
          <a:p>
            <a:r>
              <a:rPr lang="as-IN" dirty="0"/>
              <a:t>উদ্দীপকটি পড় এবং প্রশ্নগুলোর উত্তর দাওঃ </a:t>
            </a:r>
          </a:p>
          <a:p>
            <a:endParaRPr lang="as-IN" dirty="0"/>
          </a:p>
          <a:p>
            <a:r>
              <a:rPr lang="as-IN" dirty="0"/>
              <a:t>রফিক ও শফিক দুই বন্ধু হাঁটতে হাঁটতে থানার দিকে যাচ্ছিল। তারা লক্ষ্য করল সামনে দাড়িয়ে একজন পুলিশ একটি ডিভাইস-এর মাধ্যমে কথা বলছে এবং কথা বলা শেষ হলে অপর পক্ষকে কথা বলার সিগনাল দিচ্ছে। একটু সামনে এগোতেই শফিক তার সাথে থাকা ডিভাইসের মাধ্যমে কথা বলে এবং শোনে। রফিক বলল,“চল বাসায় ফেরা যাক। আমি রেডিওতে আবহাওয়া বার্তায় শুনেছি আজ বৃষ্টি হতে পারে।”</a:t>
            </a:r>
          </a:p>
          <a:p>
            <a:endParaRPr lang="as-IN" dirty="0"/>
          </a:p>
          <a:p>
            <a:r>
              <a:rPr lang="as-IN" dirty="0"/>
              <a:t>গ) পুলিশের ব্যবহৃত ডিভাইসটির ডেটা ট্রান্সমিশন মোড-এর ধরন ব্যাখ্যা কর।</a:t>
            </a:r>
          </a:p>
          <a:p>
            <a:endParaRPr lang="as-IN" dirty="0"/>
          </a:p>
          <a:p>
            <a:r>
              <a:rPr lang="as-IN" dirty="0"/>
              <a:t>ঘ) রফিক ও শফিকের ব্যবহৃত ডিভাইসদ্বয়ের মধ্যে কোনটির ডেটা ট্রান্সমিশন মোড বেশি সুবিধাজনক? বিশ্লেষণপূর্বক মতামত দাও।</a:t>
            </a:r>
          </a:p>
          <a:p>
            <a:endParaRPr lang="as-IN" dirty="0"/>
          </a:p>
        </p:txBody>
      </p:sp>
      <p:sp>
        <p:nvSpPr>
          <p:cNvPr id="4" name="Rectangle 3"/>
          <p:cNvSpPr/>
          <p:nvPr/>
        </p:nvSpPr>
        <p:spPr>
          <a:xfrm>
            <a:off x="4072028" y="883688"/>
            <a:ext cx="2226892" cy="707886"/>
          </a:xfrm>
          <a:prstGeom prst="rect">
            <a:avLst/>
          </a:prstGeom>
        </p:spPr>
        <p:txBody>
          <a:bodyPr wrap="none">
            <a:spAutoFit/>
          </a:bodyPr>
          <a:lstStyle/>
          <a:p>
            <a:r>
              <a:rPr lang="bn-BD" sz="4000" dirty="0">
                <a:latin typeface="Kalpurush" panose="02000600000000000000" pitchFamily="2" charset="0"/>
                <a:cs typeface="Kalpurush" panose="02000600000000000000" pitchFamily="2" charset="0"/>
              </a:rPr>
              <a:t>বাড়ীর কাজ</a:t>
            </a:r>
            <a:endParaRPr lang="as-IN" sz="4000" b="1" dirty="0"/>
          </a:p>
        </p:txBody>
      </p:sp>
    </p:spTree>
    <p:extLst>
      <p:ext uri="{BB962C8B-B14F-4D97-AF65-F5344CB8AC3E}">
        <p14:creationId xmlns:p14="http://schemas.microsoft.com/office/powerpoint/2010/main" val="374805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84" y="2712339"/>
            <a:ext cx="8144134" cy="1373070"/>
          </a:xfrm>
        </p:spPr>
        <p:txBody>
          <a:bodyPr/>
          <a:lstStyle/>
          <a:p>
            <a:r>
              <a:rPr lang="bn-BD" b="1" dirty="0">
                <a:solidFill>
                  <a:srgbClr val="FFFF00"/>
                </a:solidFill>
                <a:latin typeface="Kalpurush" panose="02000600000000000000" pitchFamily="2" charset="0"/>
                <a:cs typeface="Kalpurush" panose="02000600000000000000" pitchFamily="2" charset="0"/>
              </a:rPr>
              <a:t>ধন্যবাদ সবাইকে</a:t>
            </a:r>
            <a:endParaRPr lang="en-US" dirty="0"/>
          </a:p>
        </p:txBody>
      </p:sp>
      <p:pic>
        <p:nvPicPr>
          <p:cNvPr id="5" name="Picture 4"/>
          <p:cNvPicPr>
            <a:picLocks noChangeAspect="1"/>
          </p:cNvPicPr>
          <p:nvPr/>
        </p:nvPicPr>
        <p:blipFill>
          <a:blip r:embed="rId3"/>
          <a:stretch>
            <a:fillRect/>
          </a:stretch>
        </p:blipFill>
        <p:spPr>
          <a:xfrm>
            <a:off x="9121646" y="2589245"/>
            <a:ext cx="3070354" cy="1656184"/>
          </a:xfrm>
          <a:prstGeom prst="rect">
            <a:avLst/>
          </a:prstGeom>
        </p:spPr>
      </p:pic>
    </p:spTree>
    <p:extLst>
      <p:ext uri="{BB962C8B-B14F-4D97-AF65-F5344CB8AC3E}">
        <p14:creationId xmlns:p14="http://schemas.microsoft.com/office/powerpoint/2010/main" val="89618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এই</a:t>
            </a:r>
            <a:r>
              <a:rPr lang="en-US" dirty="0"/>
              <a:t> </a:t>
            </a:r>
            <a:r>
              <a:rPr lang="en-US" dirty="0" err="1"/>
              <a:t>পাঠ</a:t>
            </a:r>
            <a:r>
              <a:rPr lang="en-US" dirty="0"/>
              <a:t> </a:t>
            </a:r>
            <a:r>
              <a:rPr lang="en-US" dirty="0" err="1"/>
              <a:t>শেষে</a:t>
            </a:r>
            <a:r>
              <a:rPr lang="en-US" dirty="0"/>
              <a:t> </a:t>
            </a:r>
            <a:r>
              <a:rPr lang="en-US" dirty="0" err="1"/>
              <a:t>শিক্ষার্থীরা</a:t>
            </a:r>
            <a:r>
              <a:rPr lang="en-US" dirty="0"/>
              <a:t>--</a:t>
            </a:r>
          </a:p>
        </p:txBody>
      </p:sp>
      <p:sp>
        <p:nvSpPr>
          <p:cNvPr id="3" name="Content Placeholder 2"/>
          <p:cNvSpPr>
            <a:spLocks noGrp="1"/>
          </p:cNvSpPr>
          <p:nvPr>
            <p:ph idx="1"/>
          </p:nvPr>
        </p:nvSpPr>
        <p:spPr>
          <a:xfrm>
            <a:off x="988434" y="2462431"/>
            <a:ext cx="9613861" cy="3599316"/>
          </a:xfrm>
        </p:spPr>
        <p:txBody>
          <a:bodyPr>
            <a:normAutofit/>
          </a:bodyPr>
          <a:lstStyle/>
          <a:p>
            <a:pPr marL="0" indent="0">
              <a:buNone/>
            </a:pPr>
            <a:r>
              <a:rPr lang="as-IN" sz="2800" dirty="0"/>
              <a:t>১। ডেটা ট্রান্সমিশন মোডের ধারণা ব্যাখ্যা করতে পারবে।</a:t>
            </a:r>
          </a:p>
          <a:p>
            <a:endParaRPr lang="as-IN" sz="2800" dirty="0"/>
          </a:p>
          <a:p>
            <a:pPr marL="0" indent="0">
              <a:buNone/>
            </a:pPr>
            <a:r>
              <a:rPr lang="as-IN" sz="2800" dirty="0"/>
              <a:t>২। ডেটা প্রবাহের দিকের উপর ভিত্তি করে ডেটা ট্রান্সমিশন মোডের প্রকারভেদ বর্ণনা করতে পারবে।</a:t>
            </a:r>
          </a:p>
          <a:p>
            <a:endParaRPr lang="as-IN" sz="2800" dirty="0"/>
          </a:p>
          <a:p>
            <a:pPr marL="0" indent="0">
              <a:buNone/>
            </a:pPr>
            <a:r>
              <a:rPr lang="as-IN" sz="2800" dirty="0"/>
              <a:t>৩। প্রাপকের সংখ্যা ও ডেটা গ্রহনের অধিকারের উপর ভিত্তি করে ডেটা ট্রান্সমিশন মোডের প্রকারভেদ বর্ণনা করতে পারবে।</a:t>
            </a:r>
            <a:endParaRPr lang="en-US" sz="2800" dirty="0"/>
          </a:p>
        </p:txBody>
      </p:sp>
    </p:spTree>
    <p:extLst>
      <p:ext uri="{BB962C8B-B14F-4D97-AF65-F5344CB8AC3E}">
        <p14:creationId xmlns:p14="http://schemas.microsoft.com/office/powerpoint/2010/main" val="93170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5821" y="2427047"/>
            <a:ext cx="10627567" cy="3347776"/>
          </a:xfrm>
          <a:prstGeom prst="rect">
            <a:avLst/>
          </a:prstGeom>
        </p:spPr>
        <p:txBody>
          <a:bodyPr wrap="square">
            <a:spAutoFit/>
          </a:bodyPr>
          <a:lstStyle/>
          <a:p>
            <a:pPr>
              <a:lnSpc>
                <a:spcPct val="150000"/>
              </a:lnSpc>
            </a:pPr>
            <a:r>
              <a:rPr lang="as-IN" sz="2400" dirty="0" smtClean="0"/>
              <a:t>উৎস </a:t>
            </a:r>
            <a:r>
              <a:rPr lang="as-IN" sz="2400" dirty="0"/>
              <a:t>থেকে এক বা একাধিক গন্তব্যে ডেটা স্থানান্তরের ক্ষেত্রে ডেটা প্রবাহের দিককে বলা হয় ডেটা ট্রান্সমিশন মোড। বা যে উপায়ে ডেটা এক ডিভাইস থেকে অন্য ডিভাইসে স্থানান্তরিত হয় তা ট্রান্সমিশন মোড হিসাবে পরিচিত। ট্রান্সমিশন মোডটি কমিউনিকেশন মোড হিসাবেও পরিচিত। কমিউনিকেশনের সাথে সম্পর্কিত প্রতিটি চ্যানেলের একটি নির্দিস্ট দিক রয়েছে এবং ট্রান্সমিশন মিডিয়া দিক নির্ধারন করে থাকে। সুতরাং, ট্রান্সমিশন মোড একটি দিকনির্দেশক মোড হিসাবেও পরিচিত</a:t>
            </a:r>
            <a:r>
              <a:rPr lang="as-IN" sz="2400" dirty="0" smtClean="0"/>
              <a:t>।</a:t>
            </a:r>
            <a:endParaRPr lang="as-IN" sz="2400" dirty="0"/>
          </a:p>
        </p:txBody>
      </p:sp>
      <p:sp>
        <p:nvSpPr>
          <p:cNvPr id="2" name="Rectangle 1"/>
          <p:cNvSpPr/>
          <p:nvPr/>
        </p:nvSpPr>
        <p:spPr>
          <a:xfrm>
            <a:off x="2925435" y="911681"/>
            <a:ext cx="4939173" cy="646331"/>
          </a:xfrm>
          <a:prstGeom prst="rect">
            <a:avLst/>
          </a:prstGeom>
        </p:spPr>
        <p:txBody>
          <a:bodyPr wrap="none">
            <a:spAutoFit/>
          </a:bodyPr>
          <a:lstStyle/>
          <a:p>
            <a:pPr algn="just"/>
            <a:r>
              <a:rPr lang="as-IN" sz="3600" b="1" dirty="0"/>
              <a:t>ডেটা ট্রান্সমিশন </a:t>
            </a:r>
            <a:r>
              <a:rPr lang="as-IN" sz="3600" b="1" dirty="0" smtClean="0"/>
              <a:t>মোড</a:t>
            </a:r>
            <a:r>
              <a:rPr lang="as-IN" sz="3600" b="1" dirty="0"/>
              <a:t> </a:t>
            </a:r>
            <a:endParaRPr lang="as-IN" sz="3600" b="1" dirty="0"/>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6196" y="3267728"/>
            <a:ext cx="7635552" cy="1477328"/>
          </a:xfrm>
          <a:prstGeom prst="rect">
            <a:avLst/>
          </a:prstGeom>
        </p:spPr>
        <p:txBody>
          <a:bodyPr wrap="square">
            <a:spAutoFit/>
          </a:bodyPr>
          <a:lstStyle/>
          <a:p>
            <a:pPr marL="342900" indent="-342900">
              <a:lnSpc>
                <a:spcPct val="150000"/>
              </a:lnSpc>
              <a:buFont typeface="Wingdings" panose="05000000000000000000" pitchFamily="2" charset="2"/>
              <a:buChar char="q"/>
            </a:pPr>
            <a:r>
              <a:rPr lang="as-IN" sz="2000" dirty="0"/>
              <a:t>ডেটা প্রবাহের দিকের উপর ভিত্তি </a:t>
            </a:r>
            <a:r>
              <a:rPr lang="as-IN" sz="2000" dirty="0" smtClean="0"/>
              <a:t>করে</a:t>
            </a:r>
            <a:endParaRPr lang="en-US" sz="2000" dirty="0" smtClean="0"/>
          </a:p>
          <a:p>
            <a:pPr marL="342900" indent="-342900">
              <a:lnSpc>
                <a:spcPct val="150000"/>
              </a:lnSpc>
              <a:buFont typeface="Wingdings" panose="05000000000000000000" pitchFamily="2" charset="2"/>
              <a:buChar char="q"/>
            </a:pPr>
            <a:endParaRPr lang="en-US" sz="2000" dirty="0"/>
          </a:p>
          <a:p>
            <a:pPr marL="342900" indent="-342900">
              <a:lnSpc>
                <a:spcPct val="150000"/>
              </a:lnSpc>
              <a:buFont typeface="Wingdings" panose="05000000000000000000" pitchFamily="2" charset="2"/>
              <a:buChar char="q"/>
            </a:pPr>
            <a:r>
              <a:rPr lang="as-IN" sz="2000" dirty="0"/>
              <a:t>প্রাপকের সংখ্যা ও ডেটা গ্রহনের অধিকারের উপর </a:t>
            </a:r>
            <a:r>
              <a:rPr lang="as-IN" sz="2000" dirty="0" smtClean="0"/>
              <a:t>ভিত্তি </a:t>
            </a:r>
            <a:r>
              <a:rPr lang="as-IN" sz="2000" dirty="0"/>
              <a:t>করে </a:t>
            </a:r>
            <a:r>
              <a:rPr lang="as-IN" sz="2000" dirty="0" smtClean="0"/>
              <a:t> </a:t>
            </a:r>
            <a:endParaRPr lang="en-US" sz="2000" dirty="0"/>
          </a:p>
        </p:txBody>
      </p:sp>
      <p:sp>
        <p:nvSpPr>
          <p:cNvPr id="3" name="Rectangle 2"/>
          <p:cNvSpPr/>
          <p:nvPr/>
        </p:nvSpPr>
        <p:spPr>
          <a:xfrm>
            <a:off x="1737111" y="986326"/>
            <a:ext cx="6365845" cy="523220"/>
          </a:xfrm>
          <a:prstGeom prst="rect">
            <a:avLst/>
          </a:prstGeom>
        </p:spPr>
        <p:txBody>
          <a:bodyPr wrap="none">
            <a:spAutoFit/>
          </a:bodyPr>
          <a:lstStyle/>
          <a:p>
            <a:pPr algn="just"/>
            <a:r>
              <a:rPr lang="as-IN" sz="2800" b="1" dirty="0"/>
              <a:t>ডেটা ট্রান্সমিশন মোড </a:t>
            </a:r>
            <a:r>
              <a:rPr lang="en-US" sz="2800" b="1" dirty="0" smtClean="0"/>
              <a:t> </a:t>
            </a:r>
            <a:r>
              <a:rPr lang="en-US" sz="2800" b="1" dirty="0" err="1" smtClean="0"/>
              <a:t>এর</a:t>
            </a:r>
            <a:r>
              <a:rPr lang="en-US" sz="2800" b="1" dirty="0" smtClean="0"/>
              <a:t> </a:t>
            </a:r>
            <a:r>
              <a:rPr lang="en-US" sz="2800" b="1" dirty="0" err="1" smtClean="0"/>
              <a:t>প্রকারভেদ</a:t>
            </a:r>
            <a:endParaRPr lang="as-IN" sz="2800" b="1" dirty="0"/>
          </a:p>
        </p:txBody>
      </p:sp>
    </p:spTree>
    <p:extLst>
      <p:ext uri="{BB962C8B-B14F-4D97-AF65-F5344CB8AC3E}">
        <p14:creationId xmlns:p14="http://schemas.microsoft.com/office/powerpoint/2010/main" val="33415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0922" y="2400668"/>
            <a:ext cx="7635552" cy="1015663"/>
          </a:xfrm>
          <a:prstGeom prst="rect">
            <a:avLst/>
          </a:prstGeom>
        </p:spPr>
        <p:txBody>
          <a:bodyPr wrap="square">
            <a:spAutoFit/>
          </a:bodyPr>
          <a:lstStyle/>
          <a:p>
            <a:pPr>
              <a:lnSpc>
                <a:spcPct val="150000"/>
              </a:lnSpc>
            </a:pPr>
            <a:r>
              <a:rPr lang="as-IN" sz="2000" dirty="0"/>
              <a:t>ডেটা প্রবাহের দিকের উপর ভিত্তি করে ডেটা ট্রান্সমিশন মোডকে তিনভাগে ভাগ করা যায়। যথাঃ</a:t>
            </a:r>
            <a:endParaRPr lang="en-US" sz="2000" dirty="0"/>
          </a:p>
        </p:txBody>
      </p:sp>
      <p:sp>
        <p:nvSpPr>
          <p:cNvPr id="3" name="Rectangle 2"/>
          <p:cNvSpPr/>
          <p:nvPr/>
        </p:nvSpPr>
        <p:spPr>
          <a:xfrm>
            <a:off x="1737111" y="986326"/>
            <a:ext cx="6365845" cy="523220"/>
          </a:xfrm>
          <a:prstGeom prst="rect">
            <a:avLst/>
          </a:prstGeom>
        </p:spPr>
        <p:txBody>
          <a:bodyPr wrap="none">
            <a:spAutoFit/>
          </a:bodyPr>
          <a:lstStyle/>
          <a:p>
            <a:pPr algn="just"/>
            <a:r>
              <a:rPr lang="as-IN" sz="2800" b="1" dirty="0"/>
              <a:t>ডেটা ট্রান্সমিশন মোড </a:t>
            </a:r>
            <a:r>
              <a:rPr lang="en-US" sz="2800" b="1" dirty="0" smtClean="0"/>
              <a:t> </a:t>
            </a:r>
            <a:r>
              <a:rPr lang="en-US" sz="2800" b="1" dirty="0" err="1" smtClean="0"/>
              <a:t>এর</a:t>
            </a:r>
            <a:r>
              <a:rPr lang="en-US" sz="2800" b="1" dirty="0" smtClean="0"/>
              <a:t> </a:t>
            </a:r>
            <a:r>
              <a:rPr lang="en-US" sz="2800" b="1" dirty="0" err="1" smtClean="0"/>
              <a:t>প্রকারভেদ</a:t>
            </a:r>
            <a:endParaRPr lang="as-IN" sz="2800" b="1" dirty="0"/>
          </a:p>
        </p:txBody>
      </p:sp>
      <p:grpSp>
        <p:nvGrpSpPr>
          <p:cNvPr id="15" name="Group 14"/>
          <p:cNvGrpSpPr/>
          <p:nvPr/>
        </p:nvGrpSpPr>
        <p:grpSpPr>
          <a:xfrm>
            <a:off x="1737111" y="3730206"/>
            <a:ext cx="7476056" cy="2157414"/>
            <a:chOff x="4408034" y="3300998"/>
            <a:chExt cx="7476056" cy="2157414"/>
          </a:xfrm>
        </p:grpSpPr>
        <p:sp>
          <p:nvSpPr>
            <p:cNvPr id="13" name="Down Arrow 12"/>
            <p:cNvSpPr/>
            <p:nvPr/>
          </p:nvSpPr>
          <p:spPr>
            <a:xfrm>
              <a:off x="8093624" y="4408716"/>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0547576" y="4413382"/>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626360" y="4406384"/>
              <a:ext cx="130625" cy="464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6839338" y="3300998"/>
              <a:ext cx="2668555" cy="6085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Transmission Mode</a:t>
              </a:r>
              <a:endParaRPr lang="en-US" sz="2000" dirty="0"/>
            </a:p>
          </p:txBody>
        </p:sp>
        <p:sp>
          <p:nvSpPr>
            <p:cNvPr id="6" name="Rounded Rectangle 5"/>
            <p:cNvSpPr/>
            <p:nvPr/>
          </p:nvSpPr>
          <p:spPr>
            <a:xfrm>
              <a:off x="7082371" y="4893909"/>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Half-Duplex</a:t>
              </a:r>
              <a:endParaRPr lang="en-US" sz="2000" dirty="0"/>
            </a:p>
          </p:txBody>
        </p:sp>
        <p:sp>
          <p:nvSpPr>
            <p:cNvPr id="8" name="Rounded Rectangle 7"/>
            <p:cNvSpPr/>
            <p:nvPr/>
          </p:nvSpPr>
          <p:spPr>
            <a:xfrm>
              <a:off x="4408034" y="4884578"/>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Simplex</a:t>
              </a:r>
              <a:endParaRPr lang="en-US" sz="2000" dirty="0"/>
            </a:p>
          </p:txBody>
        </p:sp>
        <p:sp>
          <p:nvSpPr>
            <p:cNvPr id="9" name="Rounded Rectangle 8"/>
            <p:cNvSpPr/>
            <p:nvPr/>
          </p:nvSpPr>
          <p:spPr>
            <a:xfrm>
              <a:off x="9775371" y="4893909"/>
              <a:ext cx="2108719" cy="564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Full-Duplex</a:t>
              </a:r>
              <a:endParaRPr lang="en-US" sz="2000" dirty="0"/>
            </a:p>
          </p:txBody>
        </p:sp>
        <p:sp>
          <p:nvSpPr>
            <p:cNvPr id="10" name="Rectangle 9"/>
            <p:cNvSpPr/>
            <p:nvPr/>
          </p:nvSpPr>
          <p:spPr>
            <a:xfrm>
              <a:off x="5645020" y="4366729"/>
              <a:ext cx="4991878" cy="46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093625" y="3909527"/>
              <a:ext cx="117313" cy="461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087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187" y="2130358"/>
            <a:ext cx="12073813" cy="5170646"/>
          </a:xfrm>
          <a:prstGeom prst="rect">
            <a:avLst/>
          </a:prstGeom>
        </p:spPr>
        <p:txBody>
          <a:bodyPr wrap="square">
            <a:spAutoFit/>
          </a:bodyPr>
          <a:lstStyle/>
          <a:p>
            <a:pPr>
              <a:lnSpc>
                <a:spcPct val="150000"/>
              </a:lnSpc>
            </a:pPr>
            <a:r>
              <a:rPr lang="as-IN" sz="2000" dirty="0" smtClean="0"/>
              <a:t>এই </a:t>
            </a:r>
            <a:r>
              <a:rPr lang="as-IN" sz="2000" dirty="0"/>
              <a:t>ডেটা ট্রান্সমিশন মোডে, যোগাযোগটি একমুখী হয়, অর্থাত্‍ এক দিকে ডেটা প্রবাহিত হয়। একটি ডিভাইস কেবলমাত্র ডেটা প্রেরণ করতে পারে তবে তা গ্রহণ করতে পারে না অথবা এটি ডেটা গ্রহণ করতে পারে তবে ডেটা প্রেরণ করতে পারে না।</a:t>
            </a:r>
          </a:p>
          <a:p>
            <a:pPr>
              <a:lnSpc>
                <a:spcPct val="150000"/>
              </a:lnSpc>
            </a:pPr>
            <a:r>
              <a:rPr lang="as-IN" sz="2000" dirty="0"/>
              <a:t>  </a:t>
            </a:r>
          </a:p>
          <a:p>
            <a:pPr>
              <a:lnSpc>
                <a:spcPct val="150000"/>
              </a:lnSpc>
            </a:pPr>
            <a:r>
              <a:rPr lang="as-IN" sz="2000" dirty="0"/>
              <a:t>যেমন: কীবোর্ড থেকে কম্পিউটারে ডেটা প্রেরণ, রেডিও, টেলিভিশন ইত্যাদি যোগাযোগ ব্যবস্থা</a:t>
            </a:r>
            <a:r>
              <a:rPr lang="as-IN" sz="2000" dirty="0" smtClean="0"/>
              <a:t>।</a:t>
            </a:r>
            <a:endParaRPr lang="en-US" sz="2000" dirty="0" smtClean="0"/>
          </a:p>
          <a:p>
            <a:pPr>
              <a:lnSpc>
                <a:spcPct val="150000"/>
              </a:lnSpc>
            </a:pPr>
            <a:endParaRPr lang="as-IN" sz="2000" dirty="0"/>
          </a:p>
          <a:p>
            <a:pPr>
              <a:lnSpc>
                <a:spcPct val="150000"/>
              </a:lnSpc>
            </a:pPr>
            <a:r>
              <a:rPr lang="as-IN" sz="2000" dirty="0"/>
              <a:t>রেডিও স্টেশনটি একটি সিমপ্লেক্স চ্যানেল কারণ এটি শ্রোতাদের কাছে সংকেত প্রেরণ করে কিন্তু শ্রোতাদের </a:t>
            </a:r>
            <a:endParaRPr lang="en-US" sz="2000" dirty="0" smtClean="0"/>
          </a:p>
          <a:p>
            <a:pPr>
              <a:lnSpc>
                <a:spcPct val="150000"/>
              </a:lnSpc>
            </a:pPr>
            <a:r>
              <a:rPr lang="as-IN" sz="2000" dirty="0" smtClean="0"/>
              <a:t>কখনই </a:t>
            </a:r>
            <a:r>
              <a:rPr lang="as-IN" sz="2000" dirty="0"/>
              <a:t>সংকেত প্রেরণ করতে দেয় না। এছাড়া কীবোর্ড এবং মনিটর সিমপ্লেক্স মোডের উদাহরণ। কারণ একটি কীবোর্ড কেবল ব্যবহারকারীর কাছ থেকে ডেটা গ্রহণ করতে পারে এবং মনিটর কেবল পর্দায় ডেটা প্রদর্শন করতে পারে।</a:t>
            </a:r>
          </a:p>
          <a:p>
            <a:pPr>
              <a:lnSpc>
                <a:spcPct val="150000"/>
              </a:lnSpc>
            </a:pPr>
            <a:endParaRPr lang="as-IN" sz="2000" dirty="0"/>
          </a:p>
        </p:txBody>
      </p:sp>
      <p:sp>
        <p:nvSpPr>
          <p:cNvPr id="2" name="Rectangle 1"/>
          <p:cNvSpPr/>
          <p:nvPr/>
        </p:nvSpPr>
        <p:spPr>
          <a:xfrm>
            <a:off x="3441460" y="939673"/>
            <a:ext cx="3397084" cy="523220"/>
          </a:xfrm>
          <a:prstGeom prst="rect">
            <a:avLst/>
          </a:prstGeom>
        </p:spPr>
        <p:txBody>
          <a:bodyPr wrap="none">
            <a:spAutoFit/>
          </a:bodyPr>
          <a:lstStyle/>
          <a:p>
            <a:pPr algn="ctr"/>
            <a:r>
              <a:rPr lang="as-IN" sz="2800" b="1" dirty="0"/>
              <a:t>সিমপ্লেক্স (</a:t>
            </a:r>
            <a:r>
              <a:rPr lang="en-US" sz="2800" b="1" dirty="0"/>
              <a:t>Simplex</a:t>
            </a:r>
            <a:r>
              <a:rPr lang="en-US" sz="2800" b="1" dirty="0" smtClean="0"/>
              <a:t>)</a:t>
            </a:r>
            <a:endParaRPr lang="en-US" sz="2800" b="1" dirty="0"/>
          </a:p>
        </p:txBody>
      </p:sp>
    </p:spTree>
    <p:extLst>
      <p:ext uri="{BB962C8B-B14F-4D97-AF65-F5344CB8AC3E}">
        <p14:creationId xmlns:p14="http://schemas.microsoft.com/office/powerpoint/2010/main" val="309071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1460" y="939673"/>
            <a:ext cx="3397084" cy="523220"/>
          </a:xfrm>
          <a:prstGeom prst="rect">
            <a:avLst/>
          </a:prstGeom>
        </p:spPr>
        <p:txBody>
          <a:bodyPr wrap="none">
            <a:spAutoFit/>
          </a:bodyPr>
          <a:lstStyle/>
          <a:p>
            <a:pPr algn="ctr"/>
            <a:r>
              <a:rPr lang="as-IN" sz="2800" b="1" dirty="0"/>
              <a:t>সিমপ্লেক্স (</a:t>
            </a:r>
            <a:r>
              <a:rPr lang="en-US" sz="2800" b="1" dirty="0"/>
              <a:t>Simplex</a:t>
            </a:r>
            <a:r>
              <a:rPr lang="en-US" sz="2800" b="1" dirty="0" smtClean="0"/>
              <a:t>)</a:t>
            </a:r>
            <a:endParaRPr lang="en-US" sz="28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3387" y="2809875"/>
            <a:ext cx="5376474" cy="2937782"/>
          </a:xfrm>
          <a:prstGeom prst="rect">
            <a:avLst/>
          </a:prstGeom>
        </p:spPr>
      </p:pic>
    </p:spTree>
    <p:extLst>
      <p:ext uri="{BB962C8B-B14F-4D97-AF65-F5344CB8AC3E}">
        <p14:creationId xmlns:p14="http://schemas.microsoft.com/office/powerpoint/2010/main" val="1789190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TotalTime>
  <Words>1048</Words>
  <Application>Microsoft Office PowerPoint</Application>
  <PresentationFormat>Widescreen</PresentationFormat>
  <Paragraphs>188</Paragraphs>
  <Slides>36</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Kalpurush</vt:lpstr>
      <vt:lpstr>NikoshBAN</vt:lpstr>
      <vt:lpstr>SutonnyMJ</vt:lpstr>
      <vt:lpstr>Trebuchet MS</vt:lpstr>
      <vt:lpstr>Vrinda</vt:lpstr>
      <vt:lpstr>Wingdings</vt:lpstr>
      <vt:lpstr>2_Berlin</vt:lpstr>
      <vt:lpstr>স্বাগতম</vt:lpstr>
      <vt:lpstr>PowerPoint Presentation</vt:lpstr>
      <vt:lpstr>আজকের আলোচনা</vt:lpstr>
      <vt:lpstr>এই পাঠ শেষে শিক্ষার্থীরা--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ধন্যবাদ সবাইকে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RATON</dc:creator>
  <cp:lastModifiedBy>Microsoft account</cp:lastModifiedBy>
  <cp:revision>73</cp:revision>
  <dcterms:created xsi:type="dcterms:W3CDTF">2014-04-17T23:07:25Z</dcterms:created>
  <dcterms:modified xsi:type="dcterms:W3CDTF">2021-06-07T19:50:34Z</dcterms:modified>
</cp:coreProperties>
</file>