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301" r:id="rId2"/>
    <p:sldId id="282" r:id="rId3"/>
    <p:sldId id="257" r:id="rId4"/>
    <p:sldId id="258" r:id="rId5"/>
    <p:sldId id="271" r:id="rId6"/>
    <p:sldId id="259" r:id="rId7"/>
    <p:sldId id="261" r:id="rId8"/>
    <p:sldId id="268" r:id="rId9"/>
    <p:sldId id="265" r:id="rId10"/>
    <p:sldId id="269" r:id="rId11"/>
    <p:sldId id="273" r:id="rId12"/>
    <p:sldId id="266" r:id="rId13"/>
    <p:sldId id="272" r:id="rId14"/>
    <p:sldId id="267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7C80"/>
    <a:srgbClr val="FFCCFF"/>
    <a:srgbClr val="FF99FF"/>
    <a:srgbClr val="1818E8"/>
    <a:srgbClr val="969696"/>
    <a:srgbClr val="808080"/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54"/>
      </p:cViewPr>
      <p:guideLst>
        <p:guide orient="horz" pos="2064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FF9A6-1874-4859-8886-AB560EA5438C}" type="datetimeFigureOut">
              <a:rPr lang="en-US" smtClean="0"/>
              <a:pPr/>
              <a:t>10-Jun-21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E3AD9-FB8C-40D7-80BC-E4FFE4D50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3AD9-FB8C-40D7-80BC-E4FFE4D508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E3AD9-FB8C-40D7-80BC-E4FFE4D508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00B1-70B1-4047-8062-A54F1ADB33DD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84934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5F74-514E-4A73-91AB-24A53D4E7654}" type="datetime1">
              <a:rPr lang="en-US" smtClean="0"/>
              <a:t>10-Jun-21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26602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81A0-2175-433E-AB80-8C9E5ACDD5D3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9851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16C5-2153-4075-9CB6-289103797830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184942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EE35-07F5-4C5C-A9FB-C34D167A34A7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53434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CAB-E1A7-4934-9A9F-E7DBA7543865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547050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1DCC-94EE-4224-ABD0-8FCB2B57FC56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374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D11C-EC5D-4F67-B8AC-93D62F50C942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8021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A144-8289-4568-8AA1-D94FF9D1513A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42990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E1E3-A93B-4C69-B108-17FF33137314}" type="datetime1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686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5D3A-8AD6-4FEC-82A1-C74EE8D4002F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7923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5939-D0BC-4217-8D10-F069B865EE49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7150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E231-2E89-4524-9D67-6D007D1D2489}" type="datetime1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2095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CA0E-CEF2-442A-82E2-EC2EC4A3469A}" type="datetime1">
              <a:rPr lang="en-US" smtClean="0"/>
              <a:t>10-Jun-21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86767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B989-320A-4864-8219-052CA4560A05}" type="datetime1">
              <a:rPr lang="en-US" smtClean="0"/>
              <a:t>10-Jun-21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876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34C1-21DA-4858-964C-183FF984EAB0}" type="datetime1">
              <a:rPr lang="en-US" smtClean="0"/>
              <a:t>10-Jun-21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61527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814F-75D8-46DC-88E6-5D0488564567}" type="datetime1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65258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13B5-5E3A-46D1-B966-BA68B722B92A}" type="datetime1">
              <a:rPr lang="en-US" smtClean="0"/>
              <a:t>10-Jun-21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16566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8BFFC1-4CDD-44B6-AF0D-D92AB87051AC}" type="datetime1">
              <a:rPr lang="en-US" smtClean="0"/>
              <a:t>10-Jun-21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Engr. Md. Shofi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4" r:id="rId18"/>
  </p:sldLayoutIdLst>
  <p:transition spd="slow">
    <p:cover dir="ld"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rwaltersdesk.blogspot.com/2014/01/why-you-hate-group-work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F5AB7-6AD1-44DE-9A22-93E54D54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DE82F-F06F-4EC3-9948-CDE2DDF8AA7E}"/>
              </a:ext>
            </a:extLst>
          </p:cNvPr>
          <p:cNvSpPr/>
          <p:nvPr/>
        </p:nvSpPr>
        <p:spPr>
          <a:xfrm>
            <a:off x="2286000" y="685800"/>
            <a:ext cx="7467600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দোষত্রূটি</a:t>
            </a:r>
            <a:r>
              <a:rPr lang="en-US" sz="5400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solidFill>
                <a:srgbClr val="1818E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89E9A-1FC1-4162-AFE2-1239EBC034B1}"/>
              </a:ext>
            </a:extLst>
          </p:cNvPr>
          <p:cNvSpPr/>
          <p:nvPr/>
        </p:nvSpPr>
        <p:spPr>
          <a:xfrm>
            <a:off x="914400" y="3657600"/>
            <a:ext cx="2487556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মার্জিন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6C023-F758-4460-AFD5-F267B5615B9E}"/>
              </a:ext>
            </a:extLst>
          </p:cNvPr>
          <p:cNvSpPr/>
          <p:nvPr/>
        </p:nvSpPr>
        <p:spPr>
          <a:xfrm>
            <a:off x="6400800" y="3657600"/>
            <a:ext cx="2487556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স্টেমের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525F9A-F467-4EB7-986D-A0EB5B920E22}"/>
              </a:ext>
            </a:extLst>
          </p:cNvPr>
          <p:cNvSpPr/>
          <p:nvPr/>
        </p:nvSpPr>
        <p:spPr>
          <a:xfrm>
            <a:off x="3733800" y="3657600"/>
            <a:ext cx="2487556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স্টেমের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সরলতা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39BED-08BE-4350-9D1A-23899C404A7D}"/>
              </a:ext>
            </a:extLst>
          </p:cNvPr>
          <p:cNvSpPr/>
          <p:nvPr/>
        </p:nvSpPr>
        <p:spPr>
          <a:xfrm>
            <a:off x="9099452" y="3657600"/>
            <a:ext cx="2254348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sz="3600" dirty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B0270C6-FEEA-4394-BFA8-E83581CFE2D9}"/>
              </a:ext>
            </a:extLst>
          </p:cNvPr>
          <p:cNvSpPr/>
          <p:nvPr/>
        </p:nvSpPr>
        <p:spPr>
          <a:xfrm>
            <a:off x="5877951" y="1883312"/>
            <a:ext cx="457200" cy="9144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0FCFCC3-B83B-4BD0-9F6B-FA8FD4A27CD8}"/>
              </a:ext>
            </a:extLst>
          </p:cNvPr>
          <p:cNvSpPr/>
          <p:nvPr/>
        </p:nvSpPr>
        <p:spPr>
          <a:xfrm>
            <a:off x="1981200" y="2819400"/>
            <a:ext cx="304800" cy="84171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47A3C79-3BE6-468B-9651-06CC9032CA08}"/>
              </a:ext>
            </a:extLst>
          </p:cNvPr>
          <p:cNvSpPr/>
          <p:nvPr/>
        </p:nvSpPr>
        <p:spPr>
          <a:xfrm>
            <a:off x="4724400" y="2819400"/>
            <a:ext cx="381000" cy="81651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93C4BD8-60A3-4B42-88BB-AB452A0B2666}"/>
              </a:ext>
            </a:extLst>
          </p:cNvPr>
          <p:cNvSpPr/>
          <p:nvPr/>
        </p:nvSpPr>
        <p:spPr>
          <a:xfrm>
            <a:off x="7467600" y="2819400"/>
            <a:ext cx="304800" cy="8382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8B204C6-726E-4B97-A6B0-5899AFB33AA8}"/>
              </a:ext>
            </a:extLst>
          </p:cNvPr>
          <p:cNvSpPr/>
          <p:nvPr/>
        </p:nvSpPr>
        <p:spPr>
          <a:xfrm>
            <a:off x="9829800" y="2819400"/>
            <a:ext cx="304800" cy="80771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955CCE-3453-4F47-AADF-3F739A2478F6}"/>
              </a:ext>
            </a:extLst>
          </p:cNvPr>
          <p:cNvSpPr/>
          <p:nvPr/>
        </p:nvSpPr>
        <p:spPr>
          <a:xfrm>
            <a:off x="2043332" y="2797712"/>
            <a:ext cx="8009208" cy="15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697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F5AB7-6AD1-44DE-9A22-93E54D54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EDE82F-F06F-4EC3-9948-CDE2DDF8AA7E}"/>
              </a:ext>
            </a:extLst>
          </p:cNvPr>
          <p:cNvSpPr/>
          <p:nvPr/>
        </p:nvSpPr>
        <p:spPr>
          <a:xfrm>
            <a:off x="1737610" y="228600"/>
            <a:ext cx="856438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শীট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অ্যাঙ্গেল</a:t>
            </a:r>
            <a:r>
              <a:rPr lang="en-US" sz="4800" b="1" dirty="0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1818E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4800" b="1" dirty="0">
              <a:solidFill>
                <a:srgbClr val="1818E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89E9A-1FC1-4162-AFE2-1239EBC034B1}"/>
              </a:ext>
            </a:extLst>
          </p:cNvPr>
          <p:cNvSpPr/>
          <p:nvPr/>
        </p:nvSpPr>
        <p:spPr>
          <a:xfrm>
            <a:off x="170551" y="1653407"/>
            <a:ext cx="4800600" cy="533508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অ্যাঙ্গেল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8B98EA-5C20-4027-9B02-06DE4FF97FDC}"/>
              </a:ext>
            </a:extLst>
          </p:cNvPr>
          <p:cNvGrpSpPr/>
          <p:nvPr/>
        </p:nvGrpSpPr>
        <p:grpSpPr>
          <a:xfrm>
            <a:off x="1936632" y="1311274"/>
            <a:ext cx="8166336" cy="365125"/>
            <a:chOff x="1929578" y="968912"/>
            <a:chExt cx="8166336" cy="1305364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AB0270C6-FEEA-4394-BFA8-E83581CFE2D9}"/>
                </a:ext>
              </a:extLst>
            </p:cNvPr>
            <p:cNvSpPr/>
            <p:nvPr/>
          </p:nvSpPr>
          <p:spPr>
            <a:xfrm>
              <a:off x="5801751" y="968912"/>
              <a:ext cx="457200" cy="555088"/>
            </a:xfrm>
            <a:prstGeom prst="down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955CCE-3453-4F47-AADF-3F739A2478F6}"/>
                </a:ext>
              </a:extLst>
            </p:cNvPr>
            <p:cNvSpPr/>
            <p:nvPr/>
          </p:nvSpPr>
          <p:spPr>
            <a:xfrm>
              <a:off x="2015196" y="1492347"/>
              <a:ext cx="8009208" cy="152400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30FCFCC3-B83B-4BD0-9F6B-FA8FD4A27CD8}"/>
                </a:ext>
              </a:extLst>
            </p:cNvPr>
            <p:cNvSpPr/>
            <p:nvPr/>
          </p:nvSpPr>
          <p:spPr>
            <a:xfrm>
              <a:off x="1929578" y="1512276"/>
              <a:ext cx="304800" cy="762000"/>
            </a:xfrm>
            <a:prstGeom prst="down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A8B204C6-726E-4B97-A6B0-5899AFB33AA8}"/>
                </a:ext>
              </a:extLst>
            </p:cNvPr>
            <p:cNvSpPr/>
            <p:nvPr/>
          </p:nvSpPr>
          <p:spPr>
            <a:xfrm>
              <a:off x="9791114" y="1479452"/>
              <a:ext cx="304800" cy="762000"/>
            </a:xfrm>
            <a:prstGeom prst="downArrow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6D36B4-A03E-4F6E-B7AA-437E4C8F8494}"/>
              </a:ext>
            </a:extLst>
          </p:cNvPr>
          <p:cNvSpPr/>
          <p:nvPr/>
        </p:nvSpPr>
        <p:spPr>
          <a:xfrm>
            <a:off x="6737232" y="1666568"/>
            <a:ext cx="4800600" cy="533508"/>
          </a:xfrm>
          <a:prstGeom prst="rect">
            <a:avLst/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সীট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অ্যাঙ্গেল</a:t>
            </a:r>
            <a:r>
              <a:rPr lang="en-US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7D6C12-5469-40AB-AF84-A628AEB7F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6"/>
          <a:stretch/>
        </p:blipFill>
        <p:spPr>
          <a:xfrm>
            <a:off x="228600" y="2514600"/>
            <a:ext cx="5384860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8C3C31-DBD2-4DA2-91CF-1F6607C98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/>
          <a:stretch/>
        </p:blipFill>
        <p:spPr>
          <a:xfrm>
            <a:off x="6477000" y="2514600"/>
            <a:ext cx="548511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72032"/>
      </p:ext>
    </p:extLst>
  </p:cSld>
  <p:clrMapOvr>
    <a:masterClrMapping/>
  </p:clrMapOvr>
  <p:transition spd="slow"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52400"/>
            <a:ext cx="8839200" cy="8539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টাইমিং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3" name="How Diesel Engines Work   Part   3 (Valve Timing Diagram)[1]">
            <a:hlinkClick r:id="" action="ppaction://media"/>
            <a:extLst>
              <a:ext uri="{FF2B5EF4-FFF2-40B4-BE49-F238E27FC236}">
                <a16:creationId xmlns:a16="http://schemas.microsoft.com/office/drawing/2014/main" id="{D889C890-FB64-48D5-B33A-708490A99A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295400"/>
            <a:ext cx="7484532" cy="4938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016E97-3250-4DCC-8EA9-BD5AF46468B1}"/>
              </a:ext>
            </a:extLst>
          </p:cNvPr>
          <p:cNvSpPr/>
          <p:nvPr/>
        </p:nvSpPr>
        <p:spPr>
          <a:xfrm>
            <a:off x="152400" y="1295400"/>
            <a:ext cx="4114800" cy="495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+১৮০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+৪৫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=230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কম্প্রেশন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=১৮০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-৪৫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=১৩৫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=১৮০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-৪৫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=১৩৫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=৪৫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+১৮০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+১০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=২৩৫</a:t>
            </a:r>
            <a:r>
              <a:rPr lang="en-US" sz="36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3264344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43A313-9CDC-4F70-AC1C-C5776B7E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280348-7D17-4604-8115-5B37F18B761A}"/>
              </a:ext>
            </a:extLst>
          </p:cNvPr>
          <p:cNvSpPr/>
          <p:nvPr/>
        </p:nvSpPr>
        <p:spPr>
          <a:xfrm>
            <a:off x="2400300" y="304800"/>
            <a:ext cx="7239000" cy="6508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ট্যাপেট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ক্লিয়ারেন্স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অ্যাডজাস্টমেন্ট</a:t>
            </a:r>
            <a:endParaRPr lang="en-US" sz="5400" b="1" dirty="0"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Yanmar 6EY22 Marine Diesel Engine Maintenance 3 Adjustment of valve clearance  ضبط التاكيهات[1]">
            <a:hlinkClick r:id="" action="ppaction://media"/>
            <a:extLst>
              <a:ext uri="{FF2B5EF4-FFF2-40B4-BE49-F238E27FC236}">
                <a16:creationId xmlns:a16="http://schemas.microsoft.com/office/drawing/2014/main" id="{06E2C329-7546-452B-816F-CD36431D73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718"/>
          <a:stretch/>
        </p:blipFill>
        <p:spPr>
          <a:xfrm>
            <a:off x="1134792" y="1030751"/>
            <a:ext cx="98298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512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9625" y="172328"/>
            <a:ext cx="2800350" cy="880871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/>
            <a:r>
              <a:rPr lang="bn-IN" sz="5400" b="1" cap="none" dirty="0">
                <a:ln>
                  <a:noFill/>
                </a:ln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cap="none" dirty="0">
              <a:ln>
                <a:noFill/>
              </a:ln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71800" y="5257800"/>
            <a:ext cx="6368321" cy="728471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en-US" sz="4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ভালভ কত প্রকার ও কিকি। </a:t>
            </a:r>
            <a:endParaRPr lang="en-US" sz="4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Engr. Md. </a:t>
            </a:r>
            <a:r>
              <a:rPr lang="en-US" dirty="0" err="1"/>
              <a:t>Shofi</a:t>
            </a:r>
            <a:r>
              <a:rPr lang="en-US" dirty="0"/>
              <a:t> Uddin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971800" y="4419600"/>
            <a:ext cx="5410200" cy="72847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85800" indent="-685800">
              <a:spcBef>
                <a:spcPct val="20000"/>
              </a:spcBef>
              <a:buSzPct val="95000"/>
              <a:buFont typeface="Wingdings" panose="05000000000000000000" pitchFamily="2" charset="2"/>
              <a:buChar char="q"/>
              <a:defRPr/>
            </a:pPr>
            <a:r>
              <a:rPr lang="bn-IN" sz="48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ভালভ-এর  কাজ কি ।  </a:t>
            </a:r>
            <a:endParaRPr lang="en-US" sz="48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3B826-1CA7-4AFC-995D-B359B19C7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0010"/>
          <a:stretch/>
        </p:blipFill>
        <p:spPr>
          <a:xfrm>
            <a:off x="2133600" y="1143000"/>
            <a:ext cx="7572375" cy="3183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128774"/>
      </p:ext>
    </p:extLst>
  </p:cSld>
  <p:clrMapOvr>
    <a:masterClrMapping/>
  </p:clrMapOvr>
  <p:transition spd="slow"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 noGrp="1"/>
          </p:cNvSpPr>
          <p:nvPr>
            <p:ph type="title"/>
          </p:nvPr>
        </p:nvSpPr>
        <p:spPr>
          <a:xfrm>
            <a:off x="4838700" y="533400"/>
            <a:ext cx="2362200" cy="7499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>
            <a:noAutofit/>
          </a:bodyPr>
          <a:lstStyle/>
          <a:p>
            <a:pPr marL="365760" indent="-256032" algn="ctr" defTabSz="9144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bn-IN" sz="5400" cap="none" dirty="0">
                <a:ln>
                  <a:noFill/>
                </a:ln>
                <a:solidFill>
                  <a:srgbClr val="1818E8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2400" cap="none" dirty="0">
              <a:ln>
                <a:noFill/>
              </a:ln>
              <a:solidFill>
                <a:srgbClr val="1818E8"/>
              </a:solidFill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9A665-1BB0-4462-9897-794DBB1957FB}"/>
              </a:ext>
            </a:extLst>
          </p:cNvPr>
          <p:cNvSpPr txBox="1"/>
          <p:nvPr/>
        </p:nvSpPr>
        <p:spPr>
          <a:xfrm>
            <a:off x="2514600" y="1447800"/>
            <a:ext cx="70104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চিহ্ণিত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6FEEF-8FF9-439C-8B13-07914F83A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8437" r="8059" b="20985"/>
          <a:stretch/>
        </p:blipFill>
        <p:spPr>
          <a:xfrm rot="20838686">
            <a:off x="4390658" y="4402031"/>
            <a:ext cx="2931854" cy="2143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6ADFE8-C79D-4199-A469-7E32F6A89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9" b="100000" l="5818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9" t="4279" r="11359" b="5147"/>
          <a:stretch/>
        </p:blipFill>
        <p:spPr>
          <a:xfrm rot="20780085">
            <a:off x="7375445" y="4395452"/>
            <a:ext cx="2800484" cy="2135738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3962400"/>
            <a:ext cx="9144000" cy="1142999"/>
          </a:xfrm>
        </p:spPr>
        <p:txBody>
          <a:bodyPr>
            <a:normAutofit fontScale="92500"/>
          </a:bodyPr>
          <a:lstStyle/>
          <a:p>
            <a:pPr marL="0" indent="0" algn="ctr">
              <a:buClr>
                <a:srgbClr val="1818E8"/>
              </a:buClr>
              <a:buNone/>
            </a:pP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চিত্রসহ ভালভ-এর কার্যপ্রনালী লি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D5C06-E638-4230-A7D9-735D833846C0}"/>
              </a:ext>
            </a:extLst>
          </p:cNvPr>
          <p:cNvGrpSpPr/>
          <p:nvPr/>
        </p:nvGrpSpPr>
        <p:grpSpPr>
          <a:xfrm>
            <a:off x="2667000" y="762000"/>
            <a:ext cx="6705600" cy="2781674"/>
            <a:chOff x="2667000" y="320675"/>
            <a:chExt cx="6705600" cy="278167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9" name="Picture 8" descr="school-building-hi.png">
              <a:extLst>
                <a:ext uri="{FF2B5EF4-FFF2-40B4-BE49-F238E27FC236}">
                  <a16:creationId xmlns:a16="http://schemas.microsoft.com/office/drawing/2014/main" id="{745E87E4-E8E2-446A-86B2-4E73FEFBD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320675"/>
              <a:ext cx="6705600" cy="2781674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E8F5EE-3D39-4814-A256-7D6AA25CE7DF}"/>
                </a:ext>
              </a:extLst>
            </p:cNvPr>
            <p:cNvSpPr/>
            <p:nvPr/>
          </p:nvSpPr>
          <p:spPr>
            <a:xfrm>
              <a:off x="4543270" y="533400"/>
              <a:ext cx="2773180" cy="990600"/>
            </a:xfrm>
            <a:prstGeom prst="rect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6F57CDB-544C-4A60-85C9-807F2303422F}"/>
              </a:ext>
            </a:extLst>
          </p:cNvPr>
          <p:cNvSpPr/>
          <p:nvPr/>
        </p:nvSpPr>
        <p:spPr>
          <a:xfrm>
            <a:off x="1828800" y="4191000"/>
            <a:ext cx="8763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1371600"/>
            <a:ext cx="121920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3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18E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18E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057400" y="3429000"/>
            <a:ext cx="8229600" cy="3352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81400" y="6172201"/>
            <a:ext cx="5811724" cy="365125"/>
          </a:xfrm>
        </p:spPr>
        <p:txBody>
          <a:bodyPr anchor="ctr"/>
          <a:lstStyle/>
          <a:p>
            <a:pPr algn="ctr"/>
            <a:r>
              <a:rPr lang="en-US" sz="1100" dirty="0">
                <a:solidFill>
                  <a:srgbClr val="1818E8"/>
                </a:solidFill>
                <a:latin typeface="Cooper Black" panose="0208090404030B020404" pitchFamily="18" charset="0"/>
              </a:rPr>
              <a:t>Engr. Md. </a:t>
            </a:r>
            <a:r>
              <a:rPr lang="en-US" sz="1100" dirty="0" err="1">
                <a:solidFill>
                  <a:srgbClr val="1818E8"/>
                </a:solidFill>
                <a:latin typeface="Cooper Black" panose="0208090404030B020404" pitchFamily="18" charset="0"/>
              </a:rPr>
              <a:t>Shofi</a:t>
            </a:r>
            <a:r>
              <a:rPr lang="en-US" sz="1100" dirty="0">
                <a:solidFill>
                  <a:srgbClr val="1818E8"/>
                </a:solidFill>
                <a:latin typeface="Cooper Black" panose="0208090404030B020404" pitchFamily="18" charset="0"/>
              </a:rPr>
              <a:t> </a:t>
            </a:r>
            <a:r>
              <a:rPr lang="en-US" sz="1100" dirty="0" err="1">
                <a:solidFill>
                  <a:srgbClr val="1818E8"/>
                </a:solidFill>
                <a:latin typeface="Cooper Black" panose="0208090404030B020404" pitchFamily="18" charset="0"/>
              </a:rPr>
              <a:t>Uddin</a:t>
            </a:r>
            <a:endParaRPr lang="en-US" sz="1100" dirty="0">
              <a:solidFill>
                <a:srgbClr val="1818E8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35390-ED93-4484-AF94-93D8649164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6406" l="5671" r="899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3211" r="11319" b="7668"/>
          <a:stretch/>
        </p:blipFill>
        <p:spPr>
          <a:xfrm>
            <a:off x="4572000" y="18757"/>
            <a:ext cx="2895600" cy="2853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6EBD36B-6E28-4345-9163-1014431470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16666" r="9726" b="9536"/>
          <a:stretch/>
        </p:blipFill>
        <p:spPr>
          <a:xfrm>
            <a:off x="4528769" y="76200"/>
            <a:ext cx="3134462" cy="292109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24A709-BE18-4F7A-A270-67F3A50AA447}"/>
              </a:ext>
            </a:extLst>
          </p:cNvPr>
          <p:cNvSpPr/>
          <p:nvPr/>
        </p:nvSpPr>
        <p:spPr>
          <a:xfrm>
            <a:off x="762000" y="3124200"/>
            <a:ext cx="10515600" cy="304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dirty="0" err="1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1300" dirty="0"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4678CA-4533-4603-A52C-0EF03B75B363}"/>
              </a:ext>
            </a:extLst>
          </p:cNvPr>
          <p:cNvSpPr/>
          <p:nvPr/>
        </p:nvSpPr>
        <p:spPr>
          <a:xfrm>
            <a:off x="13716762" y="6134862"/>
            <a:ext cx="2130552" cy="21305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470A4C-E2C3-4062-9537-1B34428D35D2}"/>
              </a:ext>
            </a:extLst>
          </p:cNvPr>
          <p:cNvSpPr/>
          <p:nvPr/>
        </p:nvSpPr>
        <p:spPr>
          <a:xfrm>
            <a:off x="14250162" y="2020824"/>
            <a:ext cx="2816352" cy="28163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8313B7-579F-40E1-84FA-4C50C44D8BF9}"/>
              </a:ext>
            </a:extLst>
          </p:cNvPr>
          <p:cNvSpPr/>
          <p:nvPr/>
        </p:nvSpPr>
        <p:spPr>
          <a:xfrm>
            <a:off x="13716762" y="-1750314"/>
            <a:ext cx="2816352" cy="28163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C11EE56-4B53-4349-A0D2-5018AC459A5D}"/>
              </a:ext>
            </a:extLst>
          </p:cNvPr>
          <p:cNvSpPr/>
          <p:nvPr/>
        </p:nvSpPr>
        <p:spPr>
          <a:xfrm>
            <a:off x="16533114" y="4760976"/>
            <a:ext cx="2816352" cy="28163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024BDC-B3D0-4676-A85C-1F6334532798}"/>
              </a:ext>
            </a:extLst>
          </p:cNvPr>
          <p:cNvSpPr/>
          <p:nvPr/>
        </p:nvSpPr>
        <p:spPr>
          <a:xfrm>
            <a:off x="13373862" y="8375142"/>
            <a:ext cx="2816352" cy="28163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BF91DD-756E-4703-924C-C983B9495D9A}"/>
              </a:ext>
            </a:extLst>
          </p:cNvPr>
          <p:cNvSpPr/>
          <p:nvPr/>
        </p:nvSpPr>
        <p:spPr>
          <a:xfrm>
            <a:off x="16876014" y="7687056"/>
            <a:ext cx="2130552" cy="21305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994B1F-5657-4AEB-B52F-42BAFBDDE175}"/>
              </a:ext>
            </a:extLst>
          </p:cNvPr>
          <p:cNvSpPr/>
          <p:nvPr/>
        </p:nvSpPr>
        <p:spPr>
          <a:xfrm>
            <a:off x="17599914" y="1373124"/>
            <a:ext cx="1749552" cy="1749552"/>
          </a:xfrm>
          <a:prstGeom prst="ellipse">
            <a:avLst/>
          </a:prstGeom>
          <a:gradFill>
            <a:gsLst>
              <a:gs pos="56622">
                <a:schemeClr val="accent2">
                  <a:lumMod val="20000"/>
                  <a:lumOff val="80000"/>
                </a:schemeClr>
              </a:gs>
              <a:gs pos="36304">
                <a:schemeClr val="accent5">
                  <a:lumMod val="40000"/>
                  <a:lumOff val="60000"/>
                </a:schemeClr>
              </a:gs>
              <a:gs pos="16798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5000">
                <a:schemeClr val="bg2">
                  <a:lumMod val="9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scene3d>
            <a:camera prst="obliqueBottomLeft"/>
            <a:lightRig rig="flat" dir="t">
              <a:rot lat="0" lon="0" rev="6600000"/>
            </a:lightRig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6434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utoRev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63138 0.11157 C -0.71432 0.08264 -0.77773 -0.04445 -0.80521 -0.22431 L -0.86797 -0.64352 C -0.88203 -0.73403 -0.90924 -0.78241 -0.9457 -0.7882 C -0.99531 -0.79583 -1.04453 -0.6838 -1.05781 -0.51042 C -1.06068 -0.36482 -1.02383 -0.22732 -0.9737 -0.21945 C -0.93724 -0.21389 -0.90469 -0.26597 -0.88294 -0.33704 L -0.77995 -0.73033 C -0.73568 -0.90116 -0.66081 -1.00417 -0.57669 -1.00764 C -0.49375 -0.97778 -0.43073 -0.85371 -0.40339 -0.67246 L -0.3401 -0.25232 C -0.32565 -0.17593 -0.29935 -0.11458 -0.26328 -0.10903 C -0.21237 -0.10116 -0.16289 -0.22523 -0.15208 -0.36968 C -0.14714 -0.54491 -0.18424 -0.66968 -0.23503 -0.67755 C -0.27148 -0.68333 -0.30273 -0.64352 -0.32435 -0.55903 L -0.42852 -0.16574 C -0.47292 0.00278 -0.54779 0.11088 -0.63138 0.11157 Z " pathEditMode="relative" rAng="11100000" ptsTypes="AAAAAAAAAAAA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5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53 -0.70347 C -0.67591 -0.70301 -0.74973 -0.61921 -0.7927 -0.48356 L -0.89166 -0.1669 C -0.91354 -0.09861 -0.94466 -0.06829 -0.98111 -0.07315 C -1.03072 -0.08102 -1.0694 -0.1838 -1.06705 -0.32593 C -1.05703 -0.44236 -1.00859 -0.54213 -0.95846 -0.53449 C -0.92187 -0.5294 -0.89453 -0.47778 -0.87929 -0.41481 L -0.8125 -0.07338 C -0.78398 0.075 -0.71927 0.17847 -0.63658 0.20556 C -0.55221 0.2044 -0.47903 0.12315 -0.43606 -0.01366 L -0.33645 -0.33079 C -0.31549 -0.38773 -0.28398 -0.42963 -0.24791 -0.42407 C -0.19713 -0.41597 -0.15937 -0.30278 -0.16145 -0.18519 C -0.17213 -0.04398 -0.21966 0.04514 -0.27044 0.03727 C -0.3069 0.03171 -0.33411 -0.0088 -0.34804 -0.08241 L -0.41601 -0.425 C -0.44492 -0.57199 -0.50911 -0.6787 -0.59153 -0.70347 Z " pathEditMode="relative" rAng="11100000" ptsTypes="AAAAAAAAAAAAAAAAA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45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804 -0.15371 C -0.62734 -0.15718 -0.6957 -0.10486 -0.73411 -0.01945 L -0.82252 0.18148 C -0.84218 0.22454 -0.87109 0.24259 -0.90533 0.23727 C -0.95221 0.22986 -0.98997 0.16134 -0.98971 0.07037 C -0.98203 -0.00579 -0.93776 -0.06736 -0.89062 -0.05996 C -0.85638 -0.05463 -0.82968 -0.0206 -0.81458 0.02014 L -0.74661 0.24514 C -0.71783 0.34282 -0.65533 0.41273 -0.57708 0.43379 C -0.49791 0.43727 -0.4302 0.3875 -0.39179 0.30116 L -0.30273 0.1 C -0.28372 0.06435 -0.25507 0.03889 -0.22096 0.04398 C -0.17291 0.05162 -0.13567 0.12569 -0.13619 0.20324 C -0.14401 0.29352 -0.1875 0.34861 -0.23528 0.34143 C -0.26953 0.33611 -0.29596 0.30903 -0.31015 0.26111 L -0.3789 0.03588 C -0.4082 -0.06134 -0.47018 -0.13357 -0.54804 -0.15371 Z " pathEditMode="relative" rAng="11100000" ptsTypes="AAAAAAAAAAAAAAAAA">
                                      <p:cBhvr>
                                        <p:cTn id="1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93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27 -0.38125 C -0.40104 -0.52014 -0.47239 -0.61042 -0.55937 -0.63056 L -0.76145 -0.675 C -0.8052 -0.68565 -0.83281 -0.72547 -0.84388 -0.78727 C -0.85846 -0.87223 -0.81927 -0.97431 -0.74427 -1.02385 C -0.67968 -1.05093 -0.60963 -1.00834 -0.59492 -0.92269 C -0.58372 -0.86065 -0.60039 -0.7963 -0.6276 -0.74746 L -0.78059 -0.50949 C -0.84726 -0.40695 -0.87708 -0.26158 -0.86015 -0.11505 C -0.82799 0.02361 -0.7582 0.11365 -0.67096 0.13333 L -0.46809 0.1787 C -0.43046 0.1919 -0.397 0.22824 -0.38632 0.28981 C -0.37148 0.37662 -0.41627 0.48102 -0.47851 0.52176 C -0.55598 0.55694 -0.62044 0.51203 -0.63528 0.42546 C -0.64596 0.36319 -0.63515 0.30324 -0.60195 0.25277 L -0.44882 0.0125 C -0.38294 -0.09051 -0.35117 -0.23635 -0.36927 -0.38125 Z " pathEditMode="relative" rAng="15180000" ptsTypes="AAAAAAAAAAAAAAAAA">
                                      <p:cBhvr>
                                        <p:cTn id="12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132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autoRev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63177 0.11157 C -0.71445 0.07894 -0.77656 -0.07593 -0.80195 -0.29745 L -0.8599 -0.81389 C -0.87305 -0.925 -0.89961 -0.98403 -0.93607 -0.98981 C -0.98581 -0.99745 -1.03633 -0.85718 -1.05169 -0.6419 C -1.05612 -0.46181 -1.02096 -0.29329 -0.97083 -0.28495 C -0.93438 -0.2794 -0.90117 -0.34537 -0.87852 -0.43426 L -0.7707 -0.92407 C -0.72448 -1.13704 -0.64818 -1.26782 -0.5638 -1.275 C -0.48125 -1.24051 -0.4194 -1.09028 -0.39414 -0.86643 L -0.33568 -0.34884 C -0.32214 -0.25532 -0.29635 -0.18009 -0.26029 -0.17454 C -0.20964 -0.16667 -0.15846 -0.32222 -0.14596 -0.50116 C -0.13893 -0.71782 -0.17474 -0.8713 -0.22539 -0.87917 C -0.26185 -0.88495 -0.29362 -0.83426 -0.31628 -0.7294 L -0.42526 -0.23889 C -0.47174 -0.02847 -0.54792 0.10764 -0.63177 0.11157 Z " pathEditMode="relative" rAng="11100000" ptsTypes="AAAAAAAAAAAAAAAAA">
                                      <p:cBhvr>
                                        <p:cTn id="14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69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4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41 -0.48287 C -0.43294 -0.60672 -0.51419 -0.6676 -0.60273 -0.65371 L -0.80898 -0.61945 C -0.85364 -0.61297 -0.88554 -0.64121 -0.90364 -0.69792 C -0.92786 -0.77547 -0.90052 -0.89074 -0.83164 -0.96829 C -0.77057 -1.01968 -0.69583 -1.00486 -0.67148 -0.92685 C -0.65338 -0.87014 -0.66263 -0.80047 -0.68398 -0.74213 L -0.80898 -0.44954 C -0.86367 -0.32338 -0.87656 -0.16945 -0.84309 -0.03218 C -0.79531 0.09143 -0.71562 0.15278 -0.62656 0.13842 L -0.41966 0.10463 C -0.38085 0.10324 -0.34322 0.12569 -0.32578 0.18217 C -0.30104 0.26134 -0.33372 0.38125 -0.39088 0.44537 C -0.46406 0.50972 -0.53307 0.49051 -0.55781 0.41134 C -0.57539 0.35416 -0.57161 0.2912 -0.5444 0.22893 L -0.4194 -0.06597 C -0.36588 -0.19213 -0.35091 -0.34746 -0.38541 -0.48287 Z " pathEditMode="relative" rAng="14460000" ptsTypes="AAAAAAAAAAAAAAAAA">
                                      <p:cBhvr>
                                        <p:cTn id="16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4" y="22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4" presetClass="path" presetSubtype="0" autoRev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72473 -0.72431 C -0.83385 -0.72199 -0.92981 -0.60139 -0.98645 -0.40764 L -1.11653 0.04467 C -1.14531 0.14166 -1.18567 0.18565 -1.23294 0.17916 C -1.29713 0.16921 -1.34635 0.02384 -1.34257 -0.17801 C -1.3289 -0.34375 -1.26549 -0.48681 -1.20065 -0.47662 C -1.15338 -0.47014 -1.11822 -0.39746 -1.09895 -0.30787 L -1.01458 0.17546 C -0.97864 0.38588 -0.89544 0.53171 -0.78854 0.56875 C -0.67942 0.56551 -0.58424 0.44815 -0.52773 0.25324 L -0.39687 -0.19954 C -0.36927 -0.28102 -0.32825 -0.34097 -0.28164 -0.33403 C -0.21588 -0.32361 -0.16783 -0.1632 -0.17122 0.00416 C -0.18593 0.20486 -0.24804 0.33241 -0.31367 0.32199 C -0.36067 0.31481 -0.39583 0.25764 -0.41328 0.15393 L -0.49921 -0.33172 C -0.5358 -0.54005 -0.61809 -0.69074 -0.72473 -0.72431 Z " pathEditMode="relative" rAng="11100000" ptsTypes="AAAAAAAAAAAAAAAAA">
                                      <p:cBhvr>
                                        <p:cTn id="1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646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80751"/>
            <a:ext cx="7543800" cy="365125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16AAE3-C608-4F74-8BE1-A152D9B21FBF}"/>
              </a:ext>
            </a:extLst>
          </p:cNvPr>
          <p:cNvSpPr>
            <a:spLocks noGrp="1"/>
          </p:cNvSpPr>
          <p:nvPr/>
        </p:nvSpPr>
        <p:spPr>
          <a:xfrm>
            <a:off x="2476500" y="42672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D2B11B5-D424-4DDC-9FE3-C025378811B3}"/>
              </a:ext>
            </a:extLst>
          </p:cNvPr>
          <p:cNvSpPr>
            <a:spLocks noGrp="1"/>
          </p:cNvSpPr>
          <p:nvPr/>
        </p:nvSpPr>
        <p:spPr>
          <a:xfrm>
            <a:off x="2438400" y="4495800"/>
            <a:ext cx="723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52CF8DB-DA75-483D-A945-168A01302117}"/>
              </a:ext>
            </a:extLst>
          </p:cNvPr>
          <p:cNvSpPr txBox="1">
            <a:spLocks/>
          </p:cNvSpPr>
          <p:nvPr/>
        </p:nvSpPr>
        <p:spPr>
          <a:xfrm>
            <a:off x="7326864" y="980554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A56F707-EB31-4754-B447-964F6EC8A221}"/>
              </a:ext>
            </a:extLst>
          </p:cNvPr>
          <p:cNvSpPr txBox="1">
            <a:spLocks/>
          </p:cNvSpPr>
          <p:nvPr/>
        </p:nvSpPr>
        <p:spPr>
          <a:xfrm>
            <a:off x="6629400" y="5029200"/>
            <a:ext cx="48006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মেকানিজম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A8684E-5AFD-4B2E-ACDA-B14F7063FA86}"/>
              </a:ext>
            </a:extLst>
          </p:cNvPr>
          <p:cNvSpPr/>
          <p:nvPr/>
        </p:nvSpPr>
        <p:spPr>
          <a:xfrm>
            <a:off x="6400800" y="72390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750766F8-7081-4CFD-B863-5CEBF3082F4A}"/>
              </a:ext>
            </a:extLst>
          </p:cNvPr>
          <p:cNvSpPr/>
          <p:nvPr/>
        </p:nvSpPr>
        <p:spPr>
          <a:xfrm>
            <a:off x="7239000" y="2622376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মেশিনারি-২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C047E17A-A7A6-42EF-B8D8-C0510560CEDB}"/>
              </a:ext>
            </a:extLst>
          </p:cNvPr>
          <p:cNvSpPr/>
          <p:nvPr/>
        </p:nvSpPr>
        <p:spPr>
          <a:xfrm>
            <a:off x="7326864" y="1936576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1372A13E-5DC0-4792-A4C2-5424B0384CEB}"/>
              </a:ext>
            </a:extLst>
          </p:cNvPr>
          <p:cNvSpPr/>
          <p:nvPr/>
        </p:nvSpPr>
        <p:spPr>
          <a:xfrm>
            <a:off x="7467600" y="4227344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BA47BA15-5B99-4CDC-8803-3AAD39282C4A}"/>
              </a:ext>
            </a:extLst>
          </p:cNvPr>
          <p:cNvSpPr/>
          <p:nvPr/>
        </p:nvSpPr>
        <p:spPr>
          <a:xfrm>
            <a:off x="7467600" y="3389144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2.৪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B63494-237D-44B4-9E9A-D172AFB4B4BC}"/>
              </a:ext>
            </a:extLst>
          </p:cNvPr>
          <p:cNvGrpSpPr/>
          <p:nvPr/>
        </p:nvGrpSpPr>
        <p:grpSpPr>
          <a:xfrm>
            <a:off x="609600" y="723900"/>
            <a:ext cx="5174365" cy="5410199"/>
            <a:chOff x="636563" y="723899"/>
            <a:chExt cx="5366337" cy="541019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F3AD5E3-DFD9-4963-ABF5-6F713D92B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029674-AC23-4419-BA3B-3F22B2AD2B67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8EE09C-8995-425A-A211-D20BFC2EF2E4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3C06395-D9D1-4409-A071-7EA95AF8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648200" y="-5862"/>
            <a:ext cx="2743200" cy="838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 err="1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দেখছো</a:t>
            </a:r>
            <a:r>
              <a:rPr lang="en-US" sz="5400" b="1" dirty="0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!</a:t>
            </a:r>
            <a:r>
              <a:rPr lang="bn-IN" sz="5400" b="1" dirty="0">
                <a:solidFill>
                  <a:srgbClr val="1818E8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5400" b="1" dirty="0">
              <a:solidFill>
                <a:srgbClr val="1818E8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38E3C-CD96-4E56-86B6-0F6EB2BF8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3" y="990600"/>
            <a:ext cx="10724033" cy="5410199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DA476B-8775-4AA7-BBC2-FC9FAF9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AF21B-904C-4CE3-A45D-305772319958}"/>
              </a:ext>
            </a:extLst>
          </p:cNvPr>
          <p:cNvSpPr/>
          <p:nvPr/>
        </p:nvSpPr>
        <p:spPr>
          <a:xfrm>
            <a:off x="2590800" y="152400"/>
            <a:ext cx="6858000" cy="990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solidFill>
                <a:srgbClr val="1818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833345-77CD-4664-B161-32052362A5C8}"/>
              </a:ext>
            </a:extLst>
          </p:cNvPr>
          <p:cNvSpPr/>
          <p:nvPr/>
        </p:nvSpPr>
        <p:spPr>
          <a:xfrm>
            <a:off x="2604281" y="5181600"/>
            <a:ext cx="683103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মেকানিজম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FB2EC-1ECD-43E2-ADE8-C46EECB5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6" r="49415"/>
          <a:stretch/>
        </p:blipFill>
        <p:spPr>
          <a:xfrm rot="4841153">
            <a:off x="4728618" y="-298598"/>
            <a:ext cx="2888879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8159"/>
      </p:ext>
    </p:extLst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152400"/>
            <a:ext cx="2514600" cy="83820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000" b="1" cap="none" dirty="0">
                <a:ln>
                  <a:noFill/>
                </a:ln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cap="none" dirty="0">
              <a:ln>
                <a:noFill/>
              </a:ln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7543800" cy="365125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Arial Black" panose="020B0A04020102090204" pitchFamily="34" charset="0"/>
              </a:rPr>
              <a:t>Engr. Md. </a:t>
            </a:r>
            <a:r>
              <a:rPr lang="en-US" sz="1400" dirty="0" err="1">
                <a:solidFill>
                  <a:schemeClr val="tx1"/>
                </a:solidFill>
                <a:latin typeface="Arial Black" panose="020B0A04020102090204" pitchFamily="34" charset="0"/>
              </a:rPr>
              <a:t>Shofi</a:t>
            </a:r>
            <a:r>
              <a:rPr lang="en-US" sz="1400" dirty="0">
                <a:solidFill>
                  <a:schemeClr val="tx1"/>
                </a:solidFill>
                <a:latin typeface="Arial Black" panose="020B0A04020102090204" pitchFamily="34" charset="0"/>
              </a:rPr>
              <a:t> Uddin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09750" y="1752600"/>
            <a:ext cx="9239250" cy="47243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fontScale="32500" lnSpcReduction="20000"/>
          </a:bodyPr>
          <a:lstStyle/>
          <a:p>
            <a:pPr marL="1143000" indent="-11430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ল্ব</a:t>
            </a: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কী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তা</a:t>
            </a: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বলতে পারবে।</a:t>
            </a:r>
            <a:endParaRPr lang="en-US" sz="1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1143000" indent="-11430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ল্বে</a:t>
            </a: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র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কার্যকারিতা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ব্যাখ্যা</a:t>
            </a: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করতে পারবে।</a:t>
            </a:r>
            <a:endParaRPr lang="en-US" sz="1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1143000" indent="-11430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ভাল্ব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টাইমিং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ব্যাখ্যা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bn-IN" sz="1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1143000" indent="-11430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ভা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ল্বে</a:t>
            </a: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র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দোষত্রূটি</a:t>
            </a:r>
            <a:r>
              <a:rPr lang="bn-IN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বর্ননা করতে পারবে।</a:t>
            </a:r>
            <a:endParaRPr lang="en-US" sz="1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  <a:p>
            <a:pPr marL="1143000" indent="-11430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ট্যাপেট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ক্লিয়ারেন্স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অ্যাডজাস্টমেন্ট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বর্ণনা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করতে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111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পারবে</a:t>
            </a:r>
            <a:r>
              <a:rPr lang="en-US" sz="1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9600" y="1295400"/>
            <a:ext cx="5867400" cy="60960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IN" sz="3600" dirty="0">
                <a:solidFill>
                  <a:srgbClr val="0000FF"/>
                </a:solidFill>
                <a:latin typeface="NikoshBAN" pitchFamily="2" charset="0"/>
                <a:ea typeface="+mj-ea"/>
                <a:cs typeface="NikoshBAN" pitchFamily="2" charset="0"/>
              </a:rPr>
              <a:t>এই পাঠ শেষে শিক্ষার্থী ...........</a:t>
            </a:r>
            <a:endParaRPr lang="en-US" sz="3600" dirty="0">
              <a:solidFill>
                <a:srgbClr val="0000FF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Engr. Md. Shofi Uddin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2950" y="228600"/>
            <a:ext cx="105537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181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rgbClr val="1818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How an engine works  piston and valve working in the cylinder">
            <a:hlinkClick r:id="" action="ppaction://media"/>
            <a:extLst>
              <a:ext uri="{FF2B5EF4-FFF2-40B4-BE49-F238E27FC236}">
                <a16:creationId xmlns:a16="http://schemas.microsoft.com/office/drawing/2014/main" id="{6AFEA449-38E5-4522-8119-995DE1B8A4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5500" b="4965"/>
          <a:stretch/>
        </p:blipFill>
        <p:spPr>
          <a:xfrm>
            <a:off x="2019300" y="1295400"/>
            <a:ext cx="8001000" cy="5372776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2290550" y="804101"/>
            <a:ext cx="1801943" cy="818550"/>
          </a:xfrm>
          <a:prstGeom prst="wedgeEllipseCallout">
            <a:avLst>
              <a:gd name="adj1" fmla="val 201776"/>
              <a:gd name="adj2" fmla="val -16796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Callout 54"/>
          <p:cNvSpPr/>
          <p:nvPr/>
        </p:nvSpPr>
        <p:spPr>
          <a:xfrm>
            <a:off x="2257756" y="1875316"/>
            <a:ext cx="1801943" cy="818550"/>
          </a:xfrm>
          <a:prstGeom prst="wedgeEllipseCallout">
            <a:avLst>
              <a:gd name="adj1" fmla="val 202990"/>
              <a:gd name="adj2" fmla="val -128956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গ্রূভ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Callout 55"/>
          <p:cNvSpPr/>
          <p:nvPr/>
        </p:nvSpPr>
        <p:spPr>
          <a:xfrm>
            <a:off x="2224965" y="2979356"/>
            <a:ext cx="1801943" cy="818550"/>
          </a:xfrm>
          <a:prstGeom prst="wedgeEllipseCallout">
            <a:avLst>
              <a:gd name="adj1" fmla="val 206252"/>
              <a:gd name="adj2" fmla="val -6738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স্টেম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2224965" y="4668500"/>
            <a:ext cx="1801943" cy="818550"/>
          </a:xfrm>
          <a:prstGeom prst="wedgeEllipseCallout">
            <a:avLst>
              <a:gd name="adj1" fmla="val 184289"/>
              <a:gd name="adj2" fmla="val 109509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2224964" y="5973160"/>
            <a:ext cx="1867529" cy="818551"/>
          </a:xfrm>
          <a:prstGeom prst="wedgeEllipseCallout">
            <a:avLst>
              <a:gd name="adj1" fmla="val 147312"/>
              <a:gd name="adj2" fmla="val -3245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69367"/>
            <a:ext cx="7543800" cy="365125"/>
          </a:xfrm>
        </p:spPr>
        <p:txBody>
          <a:bodyPr/>
          <a:lstStyle/>
          <a:p>
            <a:r>
              <a:rPr lang="en-US" dirty="0"/>
              <a:t>Engr. Md. Shofi Uddin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33D7F-0F6E-41AF-8BA2-B8DC3962B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4" r="46956"/>
          <a:stretch/>
        </p:blipFill>
        <p:spPr>
          <a:xfrm>
            <a:off x="5562600" y="954258"/>
            <a:ext cx="2899059" cy="586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2C7985-46F6-4BAE-B594-608F1CAA392C}"/>
              </a:ext>
            </a:extLst>
          </p:cNvPr>
          <p:cNvSpPr/>
          <p:nvPr/>
        </p:nvSpPr>
        <p:spPr>
          <a:xfrm>
            <a:off x="4800600" y="152400"/>
            <a:ext cx="2743200" cy="685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dirty="0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1818E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ভাল্ব</a:t>
            </a:r>
            <a:endParaRPr lang="en-US" sz="5400" dirty="0">
              <a:solidFill>
                <a:srgbClr val="1818E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278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/>
          <p:cNvSpPr/>
          <p:nvPr/>
        </p:nvSpPr>
        <p:spPr>
          <a:xfrm>
            <a:off x="7508389" y="522669"/>
            <a:ext cx="2424171" cy="547818"/>
          </a:xfrm>
          <a:prstGeom prst="wedgeEllipseCallout">
            <a:avLst>
              <a:gd name="adj1" fmla="val 13655"/>
              <a:gd name="adj2" fmla="val 85976"/>
            </a:avLst>
          </a:prstGeom>
          <a:noFill/>
          <a:ln>
            <a:solidFill>
              <a:srgbClr val="181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ইনলেট</a:t>
            </a:r>
            <a:r>
              <a:rPr lang="en-US" sz="2800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</a:t>
            </a:r>
            <a:endParaRPr lang="en-US" sz="2800" dirty="0">
              <a:ln w="0"/>
              <a:solidFill>
                <a:srgbClr val="1818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 descr="v1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0" r="945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0654" y="2779441"/>
            <a:ext cx="5286375" cy="3340576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590800" y="568350"/>
            <a:ext cx="2057400" cy="588478"/>
            <a:chOff x="3048000" y="260046"/>
            <a:chExt cx="2057400" cy="578154"/>
          </a:xfrm>
          <a:solidFill>
            <a:schemeClr val="bg2"/>
          </a:solidFill>
        </p:grpSpPr>
        <p:sp>
          <p:nvSpPr>
            <p:cNvPr id="47" name="Rounded Rectangular Callout 46"/>
            <p:cNvSpPr/>
            <p:nvPr/>
          </p:nvSpPr>
          <p:spPr>
            <a:xfrm>
              <a:off x="3048000" y="260046"/>
              <a:ext cx="2057400" cy="578154"/>
            </a:xfrm>
            <a:prstGeom prst="wedgeRoundRectCallout">
              <a:avLst>
                <a:gd name="adj1" fmla="val 34900"/>
                <a:gd name="adj2" fmla="val 393098"/>
                <a:gd name="adj3" fmla="val 16667"/>
              </a:avLst>
            </a:prstGeom>
            <a:noFill/>
            <a:ln>
              <a:solidFill>
                <a:srgbClr val="181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76600" y="3048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ভাংগা ভালভ </a:t>
              </a:r>
              <a:endParaRPr lang="en-US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3980" y="6147503"/>
            <a:ext cx="7543800" cy="365125"/>
          </a:xfrm>
        </p:spPr>
        <p:txBody>
          <a:bodyPr/>
          <a:lstStyle/>
          <a:p>
            <a:r>
              <a:rPr lang="en-US"/>
              <a:t>Engr. Md. Shofi Uddin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10DDB-46E3-4300-93B4-D1E12B52E2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87" l="0" r="97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45"/>
          <a:stretch/>
        </p:blipFill>
        <p:spPr>
          <a:xfrm rot="10800000">
            <a:off x="8065563" y="1215617"/>
            <a:ext cx="1919346" cy="5371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EA766-1DCC-4C18-8BE6-BA1EBFBE4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5" t="12692" r="43448"/>
          <a:stretch/>
        </p:blipFill>
        <p:spPr>
          <a:xfrm>
            <a:off x="861208" y="2365457"/>
            <a:ext cx="1635802" cy="291832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0E021-4539-477F-AC69-0E84FC2B402E}"/>
              </a:ext>
            </a:extLst>
          </p:cNvPr>
          <p:cNvGrpSpPr/>
          <p:nvPr/>
        </p:nvGrpSpPr>
        <p:grpSpPr>
          <a:xfrm>
            <a:off x="255099" y="515133"/>
            <a:ext cx="2057400" cy="588478"/>
            <a:chOff x="3048000" y="260046"/>
            <a:chExt cx="2057400" cy="578154"/>
          </a:xfrm>
          <a:solidFill>
            <a:schemeClr val="bg2"/>
          </a:solidFill>
        </p:grpSpPr>
        <p:sp>
          <p:nvSpPr>
            <p:cNvPr id="41" name="Rounded Rectangular Callout 46">
              <a:extLst>
                <a:ext uri="{FF2B5EF4-FFF2-40B4-BE49-F238E27FC236}">
                  <a16:creationId xmlns:a16="http://schemas.microsoft.com/office/drawing/2014/main" id="{FB219D47-CDC9-469D-92FC-CFEB598510FB}"/>
                </a:ext>
              </a:extLst>
            </p:cNvPr>
            <p:cNvSpPr/>
            <p:nvPr/>
          </p:nvSpPr>
          <p:spPr>
            <a:xfrm>
              <a:off x="3048000" y="260046"/>
              <a:ext cx="2057400" cy="578154"/>
            </a:xfrm>
            <a:prstGeom prst="wedgeRoundRectCallout">
              <a:avLst>
                <a:gd name="adj1" fmla="val 16580"/>
                <a:gd name="adj2" fmla="val 282185"/>
                <a:gd name="adj3" fmla="val 16667"/>
              </a:avLst>
            </a:prstGeom>
            <a:noFill/>
            <a:ln>
              <a:solidFill>
                <a:srgbClr val="181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388964-065F-4B20-8843-378D52499988}"/>
                </a:ext>
              </a:extLst>
            </p:cNvPr>
            <p:cNvSpPr txBox="1"/>
            <p:nvPr/>
          </p:nvSpPr>
          <p:spPr>
            <a:xfrm>
              <a:off x="3276600" y="3048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ভালভ</a:t>
              </a:r>
              <a:r>
                <a:rPr lang="en-US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স্প্রিং</a:t>
              </a:r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A0C23E-457C-48B6-8F1F-8AEED8D8F2DE}"/>
              </a:ext>
            </a:extLst>
          </p:cNvPr>
          <p:cNvGrpSpPr/>
          <p:nvPr/>
        </p:nvGrpSpPr>
        <p:grpSpPr>
          <a:xfrm>
            <a:off x="6132183" y="957683"/>
            <a:ext cx="1777104" cy="5383958"/>
            <a:chOff x="8097574" y="684875"/>
            <a:chExt cx="1777104" cy="53839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111336-F11C-484A-BC51-FCA0DE50D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36" t="11005" r="51719" b="11218"/>
            <a:stretch/>
          </p:blipFill>
          <p:spPr>
            <a:xfrm rot="21365338">
              <a:off x="8285915" y="931068"/>
              <a:ext cx="1588763" cy="513776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79E9D1-410A-4145-8182-A6D7641419E2}"/>
                </a:ext>
              </a:extLst>
            </p:cNvPr>
            <p:cNvSpPr/>
            <p:nvPr/>
          </p:nvSpPr>
          <p:spPr>
            <a:xfrm rot="20454280">
              <a:off x="8097574" y="684875"/>
              <a:ext cx="790028" cy="3540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8520" y="488316"/>
            <a:ext cx="2057400" cy="685953"/>
            <a:chOff x="7429500" y="3779344"/>
            <a:chExt cx="1828800" cy="685953"/>
          </a:xfrm>
        </p:grpSpPr>
        <p:sp>
          <p:nvSpPr>
            <p:cNvPr id="13" name="TextBox 12"/>
            <p:cNvSpPr txBox="1"/>
            <p:nvPr/>
          </p:nvSpPr>
          <p:spPr>
            <a:xfrm>
              <a:off x="7429500" y="3825996"/>
              <a:ext cx="1676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800" dirty="0">
                  <a:ln w="0"/>
                  <a:solidFill>
                    <a:srgbClr val="1818E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এগজস্ট ভালভ </a:t>
              </a:r>
              <a:endParaRPr lang="en-US" sz="2800" dirty="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7429500" y="3779344"/>
              <a:ext cx="1828800" cy="685953"/>
            </a:xfrm>
            <a:prstGeom prst="wedgeEllipseCallout">
              <a:avLst>
                <a:gd name="adj1" fmla="val 23468"/>
                <a:gd name="adj2" fmla="val 74901"/>
              </a:avLst>
            </a:prstGeom>
            <a:noFill/>
            <a:ln>
              <a:solidFill>
                <a:srgbClr val="1818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n w="0"/>
                <a:solidFill>
                  <a:srgbClr val="1818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cover dir="ld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1856</TotalTime>
  <Words>332</Words>
  <Application>Microsoft Office PowerPoint</Application>
  <PresentationFormat>Widescreen</PresentationFormat>
  <Paragraphs>75</Paragraphs>
  <Slides>17</Slides>
  <Notes>2</Notes>
  <HiddenSlides>1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Cooper Black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মুল্যায়ন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Shofi Uddin</cp:lastModifiedBy>
  <cp:revision>331</cp:revision>
  <dcterms:created xsi:type="dcterms:W3CDTF">2006-08-16T00:00:00Z</dcterms:created>
  <dcterms:modified xsi:type="dcterms:W3CDTF">2021-06-10T01:24:59Z</dcterms:modified>
</cp:coreProperties>
</file>