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2" r:id="rId2"/>
    <p:sldId id="288" r:id="rId3"/>
    <p:sldId id="265" r:id="rId4"/>
    <p:sldId id="264" r:id="rId5"/>
    <p:sldId id="256" r:id="rId6"/>
    <p:sldId id="313" r:id="rId7"/>
    <p:sldId id="314" r:id="rId8"/>
    <p:sldId id="315" r:id="rId9"/>
    <p:sldId id="316" r:id="rId10"/>
    <p:sldId id="31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>
      <p:cViewPr varScale="1">
        <p:scale>
          <a:sx n="74" d="100"/>
          <a:sy n="74" d="100"/>
        </p:scale>
        <p:origin x="6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7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4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5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5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0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7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9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7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2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11142"/>
            <a:ext cx="12225629" cy="6872771"/>
            <a:chOff x="0" y="-11142"/>
            <a:chExt cx="12225629" cy="6872771"/>
          </a:xfrm>
        </p:grpSpPr>
        <p:grpSp>
          <p:nvGrpSpPr>
            <p:cNvPr id="13" name="Group 12"/>
            <p:cNvGrpSpPr/>
            <p:nvPr/>
          </p:nvGrpSpPr>
          <p:grpSpPr>
            <a:xfrm>
              <a:off x="1219200" y="0"/>
              <a:ext cx="609600" cy="6858000"/>
              <a:chOff x="4495800" y="0"/>
              <a:chExt cx="609600" cy="68580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0" y="0"/>
              <a:ext cx="609600" cy="6858000"/>
              <a:chOff x="4495800" y="0"/>
              <a:chExt cx="609600" cy="68580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09600" y="0"/>
              <a:ext cx="609600" cy="6858000"/>
              <a:chOff x="4495800" y="0"/>
              <a:chExt cx="609600" cy="6858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183743" y="0"/>
              <a:ext cx="609600" cy="6858000"/>
              <a:chOff x="4495800" y="0"/>
              <a:chExt cx="609600" cy="68580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74143" y="3629"/>
              <a:ext cx="609600" cy="6858000"/>
              <a:chOff x="4495800" y="0"/>
              <a:chExt cx="609600" cy="68580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008086" y="0"/>
              <a:ext cx="609600" cy="6858000"/>
              <a:chOff x="4495800" y="0"/>
              <a:chExt cx="609600" cy="6858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398486" y="0"/>
              <a:ext cx="609600" cy="6858000"/>
              <a:chOff x="4495800" y="0"/>
              <a:chExt cx="609600" cy="68580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788886" y="0"/>
              <a:ext cx="609600" cy="6858000"/>
              <a:chOff x="4495800" y="0"/>
              <a:chExt cx="609600" cy="68580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771572" y="0"/>
              <a:ext cx="609600" cy="6858000"/>
              <a:chOff x="4495800" y="0"/>
              <a:chExt cx="609600" cy="68580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578600" y="-3629"/>
              <a:ext cx="609600" cy="6858000"/>
              <a:chOff x="4495800" y="0"/>
              <a:chExt cx="609600" cy="68580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359400" y="-3629"/>
              <a:ext cx="609600" cy="6858000"/>
              <a:chOff x="4495800" y="0"/>
              <a:chExt cx="609600" cy="685800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969000" y="-3629"/>
              <a:ext cx="609600" cy="6858000"/>
              <a:chOff x="4495800" y="0"/>
              <a:chExt cx="609600" cy="68580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9543143" y="-3629"/>
              <a:ext cx="609600" cy="6858000"/>
              <a:chOff x="4495800" y="0"/>
              <a:chExt cx="609600" cy="68580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8933543" y="0"/>
              <a:ext cx="609600" cy="6858000"/>
              <a:chOff x="4495800" y="0"/>
              <a:chExt cx="609600" cy="68580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367486" y="-3629"/>
              <a:ext cx="609600" cy="6858000"/>
              <a:chOff x="4495800" y="0"/>
              <a:chExt cx="609600" cy="68580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757886" y="-3629"/>
              <a:ext cx="609600" cy="6858000"/>
              <a:chOff x="4495800" y="0"/>
              <a:chExt cx="609600" cy="68580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7148286" y="-3629"/>
              <a:ext cx="609600" cy="6858000"/>
              <a:chOff x="4495800" y="0"/>
              <a:chExt cx="609600" cy="68580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0149114" y="-11142"/>
              <a:ext cx="609600" cy="6858000"/>
              <a:chOff x="4495800" y="0"/>
              <a:chExt cx="609600" cy="68580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0755085" y="-3629"/>
              <a:ext cx="609600" cy="6858000"/>
              <a:chOff x="4495800" y="0"/>
              <a:chExt cx="609600" cy="68580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495800" y="0"/>
                <a:ext cx="304800" cy="6858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800600" y="0"/>
                <a:ext cx="304800" cy="6858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11332029" y="3629"/>
              <a:ext cx="304800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1625583" y="3629"/>
              <a:ext cx="304800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20829" y="-11142"/>
              <a:ext cx="304800" cy="685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758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5700" y="838200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0"/>
            <a:ext cx="1036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৯৫ পৃষ্ঠার অঙ্কগুলো সমাধান করে আনবে।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3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1" y="-7514"/>
            <a:ext cx="12178049" cy="68655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9775" y="2825077"/>
            <a:ext cx="5486400" cy="1200329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bn-IN" sz="7200" b="1" dirty="0" smtClean="0">
                <a:ln w="28575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 </a:t>
            </a:r>
            <a:endParaRPr lang="en-US" sz="7200" b="1" dirty="0">
              <a:ln w="28575">
                <a:solidFill>
                  <a:srgbClr val="FF0000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958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" y="8586"/>
            <a:ext cx="12169462" cy="6849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3048000"/>
            <a:ext cx="4821528" cy="1447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1500" b="1" dirty="0" err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1500" b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b="1" dirty="0">
              <a:ln w="9525">
                <a:solidFill>
                  <a:srgbClr val="7030A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2753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140" y="1990725"/>
            <a:ext cx="2466391" cy="32866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968996" y="208068"/>
            <a:ext cx="5352492" cy="1107996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IN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44908" y="1990725"/>
            <a:ext cx="70318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বকুল ইসলাম</a:t>
            </a:r>
          </a:p>
          <a:p>
            <a:pPr algn="ctr"/>
            <a:r>
              <a:rPr lang="bn-IN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নূরুল্যাবাদ সরকারি প্রাথমিক বিদ্যালয়</a:t>
            </a:r>
          </a:p>
          <a:p>
            <a:pPr algn="ctr"/>
            <a:r>
              <a:rPr lang="bn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মান্দা,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01723501035</a:t>
            </a:r>
          </a:p>
          <a:p>
            <a:r>
              <a:rPr lang="en-U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E-mail: bislam.k</a:t>
            </a:r>
            <a:r>
              <a:rPr lang="en-U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</a:rPr>
              <a:t>98</a:t>
            </a:r>
            <a:r>
              <a:rPr lang="en-U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00403" y="249827"/>
            <a:ext cx="7896860" cy="1008167"/>
            <a:chOff x="2300923" y="261723"/>
            <a:chExt cx="7896860" cy="1008167"/>
          </a:xfrm>
        </p:grpSpPr>
        <p:grpSp>
          <p:nvGrpSpPr>
            <p:cNvPr id="10" name="Group 9"/>
            <p:cNvGrpSpPr/>
            <p:nvPr/>
          </p:nvGrpSpPr>
          <p:grpSpPr>
            <a:xfrm>
              <a:off x="2318063" y="261723"/>
              <a:ext cx="7879720" cy="1008167"/>
              <a:chOff x="2318063" y="261723"/>
              <a:chExt cx="7879720" cy="1008167"/>
            </a:xfrm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bliqueTopRight"/>
              <a:lightRig rig="threePt" dir="t"/>
            </a:scene3d>
          </p:grpSpPr>
          <p:sp>
            <p:nvSpPr>
              <p:cNvPr id="6" name="Flowchart: Predefined Process 5"/>
              <p:cNvSpPr/>
              <p:nvPr/>
            </p:nvSpPr>
            <p:spPr>
              <a:xfrm>
                <a:off x="2318063" y="261723"/>
                <a:ext cx="7805738" cy="979764"/>
              </a:xfrm>
              <a:prstGeom prst="flowChartPredefinedProcess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Predefined Process 12"/>
              <p:cNvSpPr/>
              <p:nvPr/>
            </p:nvSpPr>
            <p:spPr>
              <a:xfrm>
                <a:off x="2392045" y="290126"/>
                <a:ext cx="7805738" cy="979764"/>
              </a:xfrm>
              <a:prstGeom prst="flowChartPredefinedProcess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0923" y="336648"/>
              <a:ext cx="1066800" cy="9304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0983" y="308719"/>
              <a:ext cx="1066800" cy="9304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8" name="Group 7"/>
          <p:cNvGrpSpPr/>
          <p:nvPr/>
        </p:nvGrpSpPr>
        <p:grpSpPr>
          <a:xfrm>
            <a:off x="-42699" y="0"/>
            <a:ext cx="12337172" cy="6961097"/>
            <a:chOff x="-42699" y="0"/>
            <a:chExt cx="12337172" cy="696109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8529" y="0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699" y="812492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699" y="1624984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699" y="2457561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944" y="3270053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1569" y="4082545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699" y="4968384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944" y="5809011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600" y="0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7651" y="806580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1632" y="1665153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600" y="2532514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7651" y="3366808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7600" y="4179338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43535" y="4991830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0568" y="5872323"/>
              <a:ext cx="986822" cy="90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591" y="5683374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3190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118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5921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2526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8652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3131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451" y="5692822"/>
              <a:ext cx="1454073" cy="1268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863" y="141915"/>
              <a:ext cx="1240302" cy="12403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8385" y="164509"/>
              <a:ext cx="1240302" cy="12403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38" name="Group 37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39" name="Rectangle 3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129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1495" y="2704118"/>
            <a:ext cx="62429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40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0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bn-IN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৯৫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২,৩,৩। 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95400" y="434611"/>
            <a:ext cx="7161315" cy="1228651"/>
            <a:chOff x="1677885" y="521697"/>
            <a:chExt cx="7598872" cy="1205900"/>
          </a:xfrm>
        </p:grpSpPr>
        <p:sp>
          <p:nvSpPr>
            <p:cNvPr id="15" name="TextBox 14"/>
            <p:cNvSpPr txBox="1"/>
            <p:nvPr/>
          </p:nvSpPr>
          <p:spPr>
            <a:xfrm>
              <a:off x="1677885" y="521697"/>
              <a:ext cx="7598872" cy="119030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prstTxWarp prst="textCanDown">
                <a:avLst>
                  <a:gd name="adj" fmla="val 25106"/>
                </a:avLst>
              </a:prstTxWarp>
              <a:spAutoFit/>
            </a:bodyPr>
            <a:lstStyle/>
            <a:p>
              <a:pPr algn="ctr"/>
              <a:r>
                <a:rPr lang="en-US" sz="72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72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</a:t>
              </a:r>
              <a:r>
                <a:rPr lang="bn-IN" sz="72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72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 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762298" y="1727597"/>
              <a:ext cx="7430046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105262"/>
            <a:ext cx="3048000" cy="37689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329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2209800" y="2395241"/>
            <a:ext cx="9067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২৩.২.1    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দৈনন্দিন জীবনে জনসংখ্যা, লাভ-ক্ষতি, মুনাফা ইত্যাদি সংক্রান্ত বাস্তবভিত্তিক সমস্যার সমাধানে শতকরার  ব্যবহার করতে পারবে। 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804097" y="417439"/>
            <a:ext cx="4648200" cy="1024423"/>
            <a:chOff x="1677885" y="521697"/>
            <a:chExt cx="7598872" cy="1205900"/>
          </a:xfrm>
        </p:grpSpPr>
        <p:sp>
          <p:nvSpPr>
            <p:cNvPr id="42" name="TextBox 41"/>
            <p:cNvSpPr txBox="1"/>
            <p:nvPr/>
          </p:nvSpPr>
          <p:spPr>
            <a:xfrm>
              <a:off x="1677885" y="521697"/>
              <a:ext cx="7598872" cy="119030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prstTxWarp prst="textCanDown">
                <a:avLst>
                  <a:gd name="adj" fmla="val 25106"/>
                </a:avLst>
              </a:prstTxWarp>
              <a:spAutoFit/>
            </a:bodyPr>
            <a:lstStyle/>
            <a:p>
              <a:pPr algn="ctr"/>
              <a:r>
                <a:rPr lang="bn-IN" sz="72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 </a:t>
              </a:r>
              <a:endParaRPr 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2298" y="1727597"/>
              <a:ext cx="7430046" cy="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028700" y="304800"/>
            <a:ext cx="1059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৫ম শ্রেণির মোট ৩০ জন শিক্ষার্থীর মধ্যে ১২ জন ছাত্রী। মোট শিক্ষার্থীর শতকরা কতজন ছাত্রী?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205615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 জনের মধ্যে ছাত্রী    ১২ জন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15187" y="2440870"/>
            <a:ext cx="810385" cy="1125432"/>
            <a:chOff x="8420904" y="4817220"/>
            <a:chExt cx="588027" cy="816630"/>
          </a:xfrm>
        </p:grpSpPr>
        <p:sp>
          <p:nvSpPr>
            <p:cNvPr id="14" name="TextBox 13"/>
            <p:cNvSpPr txBox="1"/>
            <p:nvPr/>
          </p:nvSpPr>
          <p:spPr>
            <a:xfrm>
              <a:off x="8420904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762426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605486" y="4817220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73686" y="2841690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61168" y="271773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39816" y="3130391"/>
            <a:ext cx="803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11557" y="2744659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9392" y="3404974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35883" y="2771662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15325" y="2750781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53373" y="3719096"/>
            <a:ext cx="923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48261" y="3733221"/>
            <a:ext cx="952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5891" y="398447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4624" y="3972448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82086" y="3968132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9092" y="4110653"/>
            <a:ext cx="897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2720" y="2601264"/>
            <a:ext cx="654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096000" y="3179331"/>
            <a:ext cx="8875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014938" y="3693106"/>
            <a:ext cx="810385" cy="1125432"/>
            <a:chOff x="8420904" y="4817220"/>
            <a:chExt cx="588027" cy="816630"/>
          </a:xfrm>
        </p:grpSpPr>
        <p:sp>
          <p:nvSpPr>
            <p:cNvPr id="34" name="TextBox 33"/>
            <p:cNvSpPr txBox="1"/>
            <p:nvPr/>
          </p:nvSpPr>
          <p:spPr>
            <a:xfrm>
              <a:off x="8420904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762426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605486" y="4817220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6009828" y="4400991"/>
            <a:ext cx="206737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674238" y="5769908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0230" y="4379552"/>
            <a:ext cx="796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591042" y="3758111"/>
                <a:ext cx="64418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</m:oMath>
                  </m:oMathPara>
                </a14:m>
                <a:endParaRPr lang="en-US" sz="36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042" y="3758111"/>
                <a:ext cx="644185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H="1">
            <a:off x="7098522" y="3882738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511634" y="4564484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767007" y="5258932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82420" y="3349749"/>
            <a:ext cx="67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49835" y="485105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849351" y="3876880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423795" y="5036047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336957" y="3924975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24600" y="5776261"/>
            <a:ext cx="796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28523" y="5743782"/>
            <a:ext cx="828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39437" y="6174971"/>
            <a:ext cx="1495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96323" y="6158923"/>
            <a:ext cx="1495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৪০%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0" y="1676400"/>
            <a:ext cx="1203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864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9" grpId="0"/>
      <p:bldP spid="40" grpId="0"/>
      <p:bldP spid="41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028700" y="304800"/>
            <a:ext cx="1059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বিদ্যালয়ে ৫ম শ্রেণির মোট 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শিক্ষার্থীর 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42%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বিদ্যালয়টিতে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কত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ছাত্রী?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05615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জনের মধ্যে ছাত্রী    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15187" y="2440870"/>
            <a:ext cx="810385" cy="1125432"/>
            <a:chOff x="8420904" y="4817220"/>
            <a:chExt cx="588027" cy="816630"/>
          </a:xfrm>
        </p:grpSpPr>
        <p:sp>
          <p:nvSpPr>
            <p:cNvPr id="13" name="TextBox 12"/>
            <p:cNvSpPr txBox="1"/>
            <p:nvPr/>
          </p:nvSpPr>
          <p:spPr>
            <a:xfrm>
              <a:off x="8420904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62426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05486" y="4817220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273686" y="2841690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61168" y="271773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39816" y="3130391"/>
            <a:ext cx="803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11557" y="2744659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38560" y="3404974"/>
            <a:ext cx="670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35883" y="2771662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15325" y="2750781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53373" y="3719096"/>
            <a:ext cx="923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48261" y="3733221"/>
            <a:ext cx="952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5891" y="398447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34624" y="3972448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82086" y="3968132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69092" y="4110653"/>
            <a:ext cx="897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14404" y="2614668"/>
            <a:ext cx="654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210951" y="3223487"/>
            <a:ext cx="8875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014938" y="3693106"/>
            <a:ext cx="810385" cy="1125432"/>
            <a:chOff x="8420904" y="4817220"/>
            <a:chExt cx="588027" cy="816630"/>
          </a:xfrm>
        </p:grpSpPr>
        <p:sp>
          <p:nvSpPr>
            <p:cNvPr id="32" name="TextBox 31"/>
            <p:cNvSpPr txBox="1"/>
            <p:nvPr/>
          </p:nvSpPr>
          <p:spPr>
            <a:xfrm>
              <a:off x="8420904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62426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605486" y="4817220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6009828" y="4400991"/>
            <a:ext cx="206737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674238" y="5769908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93306" y="4404442"/>
            <a:ext cx="796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91042" y="3758111"/>
                <a:ext cx="64418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</m:oMath>
                  </m:oMathPara>
                </a14:m>
                <a:endParaRPr lang="en-US" sz="36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042" y="3758111"/>
                <a:ext cx="644185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 flipH="1">
            <a:off x="7098522" y="3882738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511634" y="4575451"/>
            <a:ext cx="778062" cy="293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449543" y="3362051"/>
            <a:ext cx="67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49835" y="485105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849351" y="3876880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423795" y="5036047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336957" y="3924975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24600" y="5776261"/>
            <a:ext cx="796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28523" y="5743782"/>
            <a:ext cx="828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52341" y="6171305"/>
            <a:ext cx="6843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বিদ্যালয়টিতে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২১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0" y="1676400"/>
            <a:ext cx="1203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828029" y="5253982"/>
            <a:ext cx="67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7" grpId="0"/>
      <p:bldP spid="38" grpId="0"/>
      <p:bldP spid="42" grpId="0"/>
      <p:bldP spid="43" grpId="0"/>
      <p:bldP spid="46" grpId="0"/>
      <p:bldP spid="47" grpId="0"/>
      <p:bldP spid="48" grpId="0"/>
      <p:bldP spid="50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7172" y="-16100"/>
            <a:ext cx="12226344" cy="6914858"/>
            <a:chOff x="-17172" y="-16100"/>
            <a:chExt cx="12226344" cy="6914858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-16099"/>
              <a:ext cx="474372" cy="45071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72" y="6423337"/>
              <a:ext cx="474372" cy="4507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6448047"/>
              <a:ext cx="474372" cy="45071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4800" y="-16100"/>
              <a:ext cx="474372" cy="450711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028700" y="304800"/>
            <a:ext cx="1059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সখিপুর গ্রামের মোট জনসংখ্যা ১২৮০ জন। তার মধ্যে ৪০% লোক শিক্ষিত। শিক্ষিত লোকের সংখ্যা নির্ণয় কর?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042902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  জন লোকের মধ্যে শিক্ষিত লোক   ৪০ জন  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15187" y="2440870"/>
            <a:ext cx="810385" cy="1125432"/>
            <a:chOff x="8420904" y="4817220"/>
            <a:chExt cx="588027" cy="816630"/>
          </a:xfrm>
        </p:grpSpPr>
        <p:sp>
          <p:nvSpPr>
            <p:cNvPr id="13" name="TextBox 12"/>
            <p:cNvSpPr txBox="1"/>
            <p:nvPr/>
          </p:nvSpPr>
          <p:spPr>
            <a:xfrm>
              <a:off x="8420904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62426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05486" y="4817220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273686" y="2841690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3631" y="2706470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64273" y="3120517"/>
            <a:ext cx="803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53646" y="2743906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09198" y="3424374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1357" y="2745914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54720" y="275059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05460" y="3798079"/>
            <a:ext cx="1087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১২৮০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88385" y="3772255"/>
            <a:ext cx="746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47758" y="3944035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34382" y="398447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85593" y="3967335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69092" y="4110653"/>
            <a:ext cx="1065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১২৮০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48577" y="2698280"/>
            <a:ext cx="654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8839232" y="3247595"/>
            <a:ext cx="8875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015187" y="3609362"/>
            <a:ext cx="810385" cy="1125432"/>
            <a:chOff x="8420904" y="4817220"/>
            <a:chExt cx="588027" cy="816630"/>
          </a:xfrm>
        </p:grpSpPr>
        <p:sp>
          <p:nvSpPr>
            <p:cNvPr id="32" name="TextBox 31"/>
            <p:cNvSpPr txBox="1"/>
            <p:nvPr/>
          </p:nvSpPr>
          <p:spPr>
            <a:xfrm>
              <a:off x="8420904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62426" y="5120198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605486" y="4817220"/>
              <a:ext cx="246505" cy="5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.</a:t>
              </a:r>
              <a:endPara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8669570" y="4365427"/>
            <a:ext cx="206737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271107" y="5539471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192317" y="4312692"/>
            <a:ext cx="796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9221860" y="3786104"/>
                <a:ext cx="64418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</m:oMath>
                  </m:oMathPara>
                </a14:m>
                <a:endParaRPr lang="en-US" sz="36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1860" y="3786104"/>
                <a:ext cx="644185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 flipH="1">
            <a:off x="9001309" y="4900293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9101270" y="4497364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313322" y="5044909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21860" y="4727899"/>
            <a:ext cx="67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800210" y="3458865"/>
            <a:ext cx="1006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১২৮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434005" y="3942227"/>
            <a:ext cx="978678" cy="304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646463" y="4013246"/>
            <a:ext cx="1194446" cy="19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913264" y="3898889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645111" y="5548470"/>
            <a:ext cx="796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৫১২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341788" y="5539789"/>
            <a:ext cx="828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52171" y="6066414"/>
            <a:ext cx="6538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শিক্ষিত লোকের সংখ্যা ৫১২ জন ।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0" y="1676400"/>
            <a:ext cx="1203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872209" y="2750593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88902" y="2841689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68832" y="3917880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011087" y="3944035"/>
            <a:ext cx="502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,,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1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7" grpId="0"/>
      <p:bldP spid="38" grpId="0"/>
      <p:bldP spid="41" grpId="0"/>
      <p:bldP spid="42" grpId="0"/>
      <p:bldP spid="43" grpId="0"/>
      <p:bldP spid="46" grpId="0"/>
      <p:bldP spid="47" grpId="0"/>
      <p:bldP spid="48" grpId="0"/>
      <p:bldP spid="50" grpId="0"/>
      <p:bldP spid="52" grpId="0"/>
      <p:bldP spid="53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057400"/>
            <a:ext cx="1135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গ্রামের মোট জনসংখ্যা ১৬০০ জন। তার মধ্যে ১০% </a:t>
            </a:r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 ব্যবসা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 । গ্রামের মোট কত জন লোক ব্যবসা করেন? </a:t>
            </a: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1059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বিদ্যালয়ে ৫ম শ্রেণির মোট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৮০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শিক্ষার্থীর 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ছাত্র। </a:t>
            </a:r>
            <a:r>
              <a:rPr lang="en-US" sz="4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বিদ্যালয়টিতে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কত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ছাত্র? </a:t>
            </a: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228600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0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7270</TotalTime>
  <Words>315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USET</cp:lastModifiedBy>
  <cp:revision>419</cp:revision>
  <dcterms:created xsi:type="dcterms:W3CDTF">2006-08-16T00:00:00Z</dcterms:created>
  <dcterms:modified xsi:type="dcterms:W3CDTF">2021-06-10T07:14:30Z</dcterms:modified>
</cp:coreProperties>
</file>