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0" r:id="rId18"/>
    <p:sldId id="274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40" autoAdjust="0"/>
    <p:restoredTop sz="94364" autoAdjust="0"/>
  </p:normalViewPr>
  <p:slideViewPr>
    <p:cSldViewPr snapToGrid="0">
      <p:cViewPr varScale="1">
        <p:scale>
          <a:sx n="64" d="100"/>
          <a:sy n="64" d="100"/>
        </p:scale>
        <p:origin x="-138" y="-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30" name="Straight Connector 18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19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89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0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1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2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3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4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5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6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97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98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FE5-7E13-46D6-8B08-11C5012363E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2EF3-0FBA-4983-90FC-224A374AC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8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FE5-7E13-46D6-8B08-11C5012363E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10486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2EF3-0FBA-4983-90FC-224A374AC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4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FE5-7E13-46D6-8B08-11C5012363E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2EF3-0FBA-4983-90FC-224A374AC7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646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47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7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FE5-7E13-46D6-8B08-11C5012363E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104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2EF3-0FBA-4983-90FC-224A374AC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3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FE5-7E13-46D6-8B08-11C5012363E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2EF3-0FBA-4983-90FC-224A374AC7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638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39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9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5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FE5-7E13-46D6-8B08-11C5012363E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2EF3-0FBA-4983-90FC-224A374AC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5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FE5-7E13-46D6-8B08-11C5012363E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2EF3-0FBA-4983-90FC-224A374AC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0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7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FE5-7E13-46D6-8B08-11C5012363E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10487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2EF3-0FBA-4983-90FC-224A374AC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FE5-7E13-46D6-8B08-11C5012363E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10486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2EF3-0FBA-4983-90FC-224A374AC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60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FE5-7E13-46D6-8B08-11C5012363E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2EF3-0FBA-4983-90FC-224A374AC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88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89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9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FE5-7E13-46D6-8B08-11C5012363E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10486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2EF3-0FBA-4983-90FC-224A374AC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65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66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6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68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FE5-7E13-46D6-8B08-11C5012363E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10486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2EF3-0FBA-4983-90FC-224A374AC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FE5-7E13-46D6-8B08-11C5012363E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10486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2EF3-0FBA-4983-90FC-224A374AC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FE5-7E13-46D6-8B08-11C5012363E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104860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2EF3-0FBA-4983-90FC-224A374AC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00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701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FE5-7E13-46D6-8B08-11C5012363E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104870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2EF3-0FBA-4983-90FC-224A374AC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4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48650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FE5-7E13-46D6-8B08-11C5012363E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10486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2EF3-0FBA-4983-90FC-224A374AC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28" name="Straight Connector 18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19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76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3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2FE5-7E13-46D6-8B08-11C5012363E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4B32EF3-0FBA-4983-90FC-224A374AC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b3\Desktop\Measur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732" y="1286214"/>
            <a:ext cx="8551400" cy="5559260"/>
          </a:xfrm>
          <a:prstGeom prst="rect">
            <a:avLst/>
          </a:prstGeom>
          <a:noFill/>
        </p:spPr>
      </p:pic>
      <p:sp>
        <p:nvSpPr>
          <p:cNvPr id="1048602" name="Title 1"/>
          <p:cNvSpPr>
            <a:spLocks noGrp="1"/>
          </p:cNvSpPr>
          <p:nvPr>
            <p:ph type="ctrTitle"/>
          </p:nvPr>
        </p:nvSpPr>
        <p:spPr>
          <a:xfrm>
            <a:off x="3327304" y="175364"/>
            <a:ext cx="3674747" cy="1177447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bn-IN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Subtitle 2"/>
          <p:cNvSpPr>
            <a:spLocks noGrp="1"/>
          </p:cNvSpPr>
          <p:nvPr>
            <p:ph type="subTitle" idx="4294967295"/>
          </p:nvPr>
        </p:nvSpPr>
        <p:spPr>
          <a:xfrm>
            <a:off x="703562" y="814192"/>
            <a:ext cx="8942328" cy="1158215"/>
          </a:xfr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lstStyle/>
          <a:p>
            <a:pPr marL="914400" indent="-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bn-IN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পরিমাপক যন্ত্রপাতির প্রকারভেদ</a:t>
            </a:r>
          </a:p>
        </p:txBody>
      </p:sp>
      <p:sp>
        <p:nvSpPr>
          <p:cNvPr id="1048619" name="Rectangle 8"/>
          <p:cNvSpPr/>
          <p:nvPr/>
        </p:nvSpPr>
        <p:spPr>
          <a:xfrm>
            <a:off x="365194" y="2052285"/>
            <a:ext cx="111625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spc="-300" dirty="0" smtClean="0">
                <a:latin typeface="NikoshBAN" pitchFamily="2" charset="0"/>
                <a:cs typeface="NikoshBAN" pitchFamily="2" charset="0"/>
              </a:rPr>
              <a:t>সূক্ষ্ণতার দিক বিবেচনা করে  পরিমাপক যন্ত্রপাতি  ৪ প্রকার- যেমন;</a:t>
            </a:r>
            <a:endParaRPr lang="en-US" sz="4000" spc="-300" dirty="0" smtClean="0">
              <a:latin typeface="SutonnyMJ" pitchFamily="2" charset="0"/>
              <a:cs typeface="SutonnyMJ" pitchFamily="2" charset="0"/>
            </a:endParaRPr>
          </a:p>
          <a:p>
            <a:pPr marL="623888" indent="-623888">
              <a:buClr>
                <a:srgbClr val="7030A0"/>
              </a:buClr>
              <a:buFont typeface="+mj-lt"/>
              <a:buAutoNum type="arabicPeriod"/>
            </a:pPr>
            <a:r>
              <a:rPr lang="bn-IN" sz="4000" spc="-300" dirty="0" smtClean="0">
                <a:latin typeface="NikoshBAN" pitchFamily="2" charset="0"/>
                <a:cs typeface="NikoshBAN" pitchFamily="2" charset="0"/>
              </a:rPr>
              <a:t>অসূক্ষ্ণ পরিমাপক যন্ত্রপাতি </a:t>
            </a:r>
            <a:r>
              <a:rPr lang="en-US" sz="4000" spc="-300" dirty="0" smtClean="0">
                <a:latin typeface="Candara" panose="020E0502030303020204" pitchFamily="34" charset="0"/>
                <a:cs typeface="SutonnyMJ" pitchFamily="2" charset="0"/>
              </a:rPr>
              <a:t>(Non- precision  Measuring Tools)</a:t>
            </a:r>
          </a:p>
          <a:p>
            <a:pPr marL="623888" indent="-623888">
              <a:buClr>
                <a:srgbClr val="7030A0"/>
              </a:buClr>
              <a:buFont typeface="+mj-lt"/>
              <a:buAutoNum type="arabicPeriod"/>
            </a:pPr>
            <a:r>
              <a:rPr lang="bn-IN" sz="4000" spc="-300" dirty="0" smtClean="0">
                <a:latin typeface="NikoshBAN" pitchFamily="2" charset="0"/>
                <a:cs typeface="NikoshBAN" pitchFamily="2" charset="0"/>
              </a:rPr>
              <a:t>অর্ধ সূক্ষ্ণ পরিমাপক যন্ত্রপাতি </a:t>
            </a:r>
            <a:r>
              <a:rPr lang="en-US" sz="4000" spc="-300" dirty="0" smtClean="0">
                <a:latin typeface="Candara" panose="020E0502030303020204" pitchFamily="34" charset="0"/>
                <a:cs typeface="SutonnyMJ" pitchFamily="2" charset="0"/>
              </a:rPr>
              <a:t>(Semi- precision  </a:t>
            </a:r>
            <a:r>
              <a:rPr lang="en-US" sz="4000" spc="-300" dirty="0">
                <a:latin typeface="Candara" panose="020E0502030303020204" pitchFamily="34" charset="0"/>
                <a:cs typeface="SutonnyMJ" pitchFamily="2" charset="0"/>
              </a:rPr>
              <a:t>Measuring Tools</a:t>
            </a:r>
            <a:r>
              <a:rPr lang="en-US" sz="4000" spc="-300" dirty="0" smtClean="0">
                <a:latin typeface="Candara" panose="020E0502030303020204" pitchFamily="34" charset="0"/>
                <a:cs typeface="SutonnyMJ" pitchFamily="2" charset="0"/>
              </a:rPr>
              <a:t>)</a:t>
            </a:r>
          </a:p>
          <a:p>
            <a:pPr marL="623888" indent="-623888">
              <a:buClr>
                <a:srgbClr val="7030A0"/>
              </a:buClr>
              <a:buFont typeface="+mj-lt"/>
              <a:buAutoNum type="arabicPeriod"/>
            </a:pPr>
            <a:r>
              <a:rPr lang="bn-IN" sz="4000" spc="-300" dirty="0" smtClean="0">
                <a:latin typeface="NikoshBAN" pitchFamily="2" charset="0"/>
                <a:cs typeface="NikoshBAN" pitchFamily="2" charset="0"/>
              </a:rPr>
              <a:t>সূক্ষ্ণ পরিমাপক যন্ত্রপাতি </a:t>
            </a:r>
            <a:r>
              <a:rPr lang="en-US" sz="4000" spc="-300" dirty="0" smtClean="0">
                <a:latin typeface="Candara" panose="020E0502030303020204" pitchFamily="34" charset="0"/>
                <a:cs typeface="SutonnyMJ" pitchFamily="2" charset="0"/>
              </a:rPr>
              <a:t>(Precision  </a:t>
            </a:r>
            <a:r>
              <a:rPr lang="en-US" sz="4000" spc="-300" dirty="0">
                <a:latin typeface="Candara" panose="020E0502030303020204" pitchFamily="34" charset="0"/>
                <a:cs typeface="SutonnyMJ" pitchFamily="2" charset="0"/>
              </a:rPr>
              <a:t>Measuring Tools)</a:t>
            </a:r>
          </a:p>
          <a:p>
            <a:pPr marL="623888" indent="-623888">
              <a:buClr>
                <a:srgbClr val="7030A0"/>
              </a:buClr>
              <a:buFont typeface="+mj-lt"/>
              <a:buAutoNum type="arabicPeriod"/>
            </a:pPr>
            <a:r>
              <a:rPr lang="bn-IN" sz="4000" spc="-300" dirty="0" smtClean="0">
                <a:latin typeface="NikoshBAN" pitchFamily="2" charset="0"/>
                <a:cs typeface="NikoshBAN" pitchFamily="2" charset="0"/>
              </a:rPr>
              <a:t>অতি সূক্ষ্ণ পরিমাপক যন্ত্রপাতি</a:t>
            </a:r>
            <a:r>
              <a:rPr lang="en-US" sz="4000" spc="-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spc="-300" dirty="0" smtClean="0">
                <a:latin typeface="Candara" panose="020E0502030303020204" pitchFamily="34" charset="0"/>
                <a:cs typeface="SutonnyMJ" pitchFamily="2" charset="0"/>
              </a:rPr>
              <a:t>(High Precision  </a:t>
            </a:r>
            <a:r>
              <a:rPr lang="en-US" sz="4000" spc="-300" dirty="0">
                <a:latin typeface="Candara" panose="020E0502030303020204" pitchFamily="34" charset="0"/>
                <a:cs typeface="SutonnyMJ" pitchFamily="2" charset="0"/>
              </a:rPr>
              <a:t>Measuring Tools</a:t>
            </a:r>
            <a:r>
              <a:rPr lang="en-US" sz="4000" spc="-300" dirty="0" smtClean="0">
                <a:latin typeface="Candara" panose="020E0502030303020204" pitchFamily="34" charset="0"/>
                <a:cs typeface="SutonnyMJ" pitchFamily="2" charset="0"/>
              </a:rPr>
              <a:t>)</a:t>
            </a:r>
            <a:endParaRPr lang="en-US" sz="4000" spc="-300" dirty="0">
              <a:latin typeface="Candara" panose="020E0502030303020204" pitchFamily="34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Subtitle 2"/>
          <p:cNvSpPr>
            <a:spLocks noGrp="1"/>
          </p:cNvSpPr>
          <p:nvPr>
            <p:ph type="subTitle" idx="4294967295"/>
          </p:nvPr>
        </p:nvSpPr>
        <p:spPr>
          <a:xfrm>
            <a:off x="612322" y="281005"/>
            <a:ext cx="8779328" cy="881045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lstStyle/>
          <a:p>
            <a:pPr marL="0" indent="0" algn="ctr">
              <a:buClr>
                <a:srgbClr val="7030A0"/>
              </a:buClr>
              <a:buNone/>
            </a:pPr>
            <a:r>
              <a:rPr lang="en-US" sz="4800" b="1" spc="-300" dirty="0" smtClean="0">
                <a:solidFill>
                  <a:srgbClr val="FFFF00"/>
                </a:solidFill>
                <a:latin typeface="Candara" panose="020E0502030303020204" pitchFamily="34" charset="0"/>
                <a:cs typeface="SutonnyMJ" pitchFamily="2" charset="0"/>
              </a:rPr>
              <a:t>Non-Precision Measuring  Tools</a:t>
            </a:r>
            <a:endParaRPr lang="en-US" sz="4800" b="1" spc="-300" dirty="0">
              <a:solidFill>
                <a:srgbClr val="FFFF00"/>
              </a:solidFill>
              <a:latin typeface="Candara" panose="020E0502030303020204" pitchFamily="34" charset="0"/>
              <a:cs typeface="SutonnyMJ" pitchFamily="2" charset="0"/>
            </a:endParaRPr>
          </a:p>
        </p:txBody>
      </p:sp>
      <p:grpSp>
        <p:nvGrpSpPr>
          <p:cNvPr id="49" name="Group 4"/>
          <p:cNvGrpSpPr/>
          <p:nvPr/>
        </p:nvGrpSpPr>
        <p:grpSpPr>
          <a:xfrm>
            <a:off x="612322" y="1498369"/>
            <a:ext cx="9617528" cy="3797531"/>
            <a:chOff x="612322" y="1498369"/>
            <a:chExt cx="9617528" cy="3797531"/>
          </a:xfrm>
        </p:grpSpPr>
        <p:pic>
          <p:nvPicPr>
            <p:cNvPr id="2097161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322" y="1498369"/>
              <a:ext cx="4474103" cy="3797531"/>
            </a:xfrm>
            <a:prstGeom prst="rect">
              <a:avLst/>
            </a:prstGeom>
          </p:spPr>
        </p:pic>
        <p:pic>
          <p:nvPicPr>
            <p:cNvPr id="2097162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8750" y="1552575"/>
              <a:ext cx="4991100" cy="374332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Subtitle 2"/>
          <p:cNvSpPr>
            <a:spLocks noGrp="1"/>
          </p:cNvSpPr>
          <p:nvPr>
            <p:ph type="subTitle" idx="4294967295"/>
          </p:nvPr>
        </p:nvSpPr>
        <p:spPr>
          <a:xfrm>
            <a:off x="612322" y="281005"/>
            <a:ext cx="8779328" cy="881045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lstStyle/>
          <a:p>
            <a:pPr marL="0" indent="0" algn="ctr">
              <a:buClr>
                <a:srgbClr val="7030A0"/>
              </a:buClr>
              <a:buNone/>
            </a:pPr>
            <a:r>
              <a:rPr lang="en-US" sz="4800" b="1" spc="-300" dirty="0" smtClean="0">
                <a:solidFill>
                  <a:srgbClr val="FFFF00"/>
                </a:solidFill>
                <a:latin typeface="Candara" panose="020E0502030303020204" pitchFamily="34" charset="0"/>
                <a:cs typeface="SutonnyMJ" pitchFamily="2" charset="0"/>
              </a:rPr>
              <a:t>Semi-Precision Measuring  Tools</a:t>
            </a:r>
            <a:endParaRPr lang="en-US" sz="4800" b="1" spc="-300" dirty="0">
              <a:solidFill>
                <a:srgbClr val="FFFF00"/>
              </a:solidFill>
              <a:latin typeface="Candara" panose="020E0502030303020204" pitchFamily="34" charset="0"/>
              <a:cs typeface="SutonnyMJ" pitchFamily="2" charset="0"/>
            </a:endParaRPr>
          </a:p>
        </p:txBody>
      </p:sp>
      <p:pic>
        <p:nvPicPr>
          <p:cNvPr id="209716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22" y="1447800"/>
            <a:ext cx="8779328" cy="4996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Subtitle 2"/>
          <p:cNvSpPr>
            <a:spLocks noGrp="1"/>
          </p:cNvSpPr>
          <p:nvPr>
            <p:ph type="subTitle" idx="4294967295"/>
          </p:nvPr>
        </p:nvSpPr>
        <p:spPr>
          <a:xfrm>
            <a:off x="612322" y="281005"/>
            <a:ext cx="8779328" cy="881045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lstStyle/>
          <a:p>
            <a:pPr marL="0" indent="0" algn="ctr">
              <a:buClr>
                <a:srgbClr val="7030A0"/>
              </a:buClr>
              <a:buNone/>
            </a:pPr>
            <a:r>
              <a:rPr lang="en-US" sz="4800" b="1" spc="-300" dirty="0" smtClean="0">
                <a:solidFill>
                  <a:srgbClr val="FFFF00"/>
                </a:solidFill>
                <a:latin typeface="Candara" panose="020E0502030303020204" pitchFamily="34" charset="0"/>
                <a:cs typeface="SutonnyMJ" pitchFamily="2" charset="0"/>
              </a:rPr>
              <a:t>Precision Measuring  Tools</a:t>
            </a:r>
            <a:endParaRPr lang="en-US" sz="4800" b="1" spc="-300" dirty="0">
              <a:solidFill>
                <a:srgbClr val="FFFF00"/>
              </a:solidFill>
              <a:latin typeface="Candara" panose="020E0502030303020204" pitchFamily="34" charset="0"/>
              <a:cs typeface="SutonnyMJ" pitchFamily="2" charset="0"/>
            </a:endParaRPr>
          </a:p>
        </p:txBody>
      </p:sp>
      <p:pic>
        <p:nvPicPr>
          <p:cNvPr id="209716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22" y="1471612"/>
            <a:ext cx="8779328" cy="4682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ubtitle 2"/>
          <p:cNvSpPr>
            <a:spLocks noGrp="1"/>
          </p:cNvSpPr>
          <p:nvPr>
            <p:ph type="subTitle" idx="4294967295"/>
          </p:nvPr>
        </p:nvSpPr>
        <p:spPr>
          <a:xfrm>
            <a:off x="612322" y="281005"/>
            <a:ext cx="8779328" cy="881045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lstStyle/>
          <a:p>
            <a:pPr marL="0" indent="0" algn="ctr">
              <a:buClr>
                <a:srgbClr val="7030A0"/>
              </a:buClr>
              <a:buNone/>
            </a:pPr>
            <a:r>
              <a:rPr lang="en-US" sz="4800" b="1" spc="-300" dirty="0" smtClean="0">
                <a:solidFill>
                  <a:srgbClr val="FFFF00"/>
                </a:solidFill>
                <a:latin typeface="Candara" panose="020E0502030303020204" pitchFamily="34" charset="0"/>
                <a:cs typeface="SutonnyMJ" pitchFamily="2" charset="0"/>
              </a:rPr>
              <a:t>High Precision Measuring  Tools</a:t>
            </a:r>
            <a:endParaRPr lang="en-US" sz="4800" b="1" spc="-300" dirty="0">
              <a:solidFill>
                <a:srgbClr val="FFFF00"/>
              </a:solidFill>
              <a:latin typeface="Candara" panose="020E0502030303020204" pitchFamily="34" charset="0"/>
              <a:cs typeface="SutonnyMJ" pitchFamily="2" charset="0"/>
            </a:endParaRPr>
          </a:p>
        </p:txBody>
      </p:sp>
      <p:pic>
        <p:nvPicPr>
          <p:cNvPr id="209716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22" y="1377950"/>
            <a:ext cx="8779328" cy="5251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Subtitle 2"/>
          <p:cNvSpPr>
            <a:spLocks noGrp="1"/>
          </p:cNvSpPr>
          <p:nvPr>
            <p:ph type="subTitle" idx="4294967295"/>
          </p:nvPr>
        </p:nvSpPr>
        <p:spPr>
          <a:xfrm>
            <a:off x="361950" y="271463"/>
            <a:ext cx="9067800" cy="814388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 fontScale="71154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IN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ভার্নিয়ার ক্যালিপার্সের বিভিন্ন অংশের নাম</a:t>
            </a:r>
            <a:endParaRPr lang="en-US" sz="5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233487"/>
            <a:ext cx="9352023" cy="4310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327" y="1102290"/>
            <a:ext cx="7766936" cy="1114817"/>
          </a:xfrm>
        </p:spPr>
        <p:txBody>
          <a:bodyPr/>
          <a:lstStyle/>
          <a:p>
            <a:pPr algn="ctr"/>
            <a:r>
              <a:rPr lang="bn-IN" sz="66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275" y="2284663"/>
            <a:ext cx="7766936" cy="2450175"/>
          </a:xfrm>
        </p:spPr>
        <p:txBody>
          <a:bodyPr>
            <a:normAutofit/>
          </a:bodyPr>
          <a:lstStyle/>
          <a:p>
            <a:pPr algn="l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 ৪ জনে মিলে স্টীল ট্যাপের সাহায্যে নিজেদের হাই বেঞ্চ পরিমাপ খাতায় লিখে শিক্ষককে দেখাবে।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ctrTitle"/>
          </p:nvPr>
        </p:nvSpPr>
        <p:spPr>
          <a:xfrm>
            <a:off x="2564842" y="406702"/>
            <a:ext cx="7098174" cy="1012663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bn-IN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6" name="Subtitle 2"/>
          <p:cNvSpPr txBox="1"/>
          <p:nvPr/>
        </p:nvSpPr>
        <p:spPr>
          <a:xfrm>
            <a:off x="802915" y="1701419"/>
            <a:ext cx="10154645" cy="30077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l" defTabSz="27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ea typeface="+mn-ea"/>
                <a:cs typeface="NikoshBAN" pitchFamily="2" charset="0"/>
              </a:rPr>
              <a:t>পরিমাপক যন্ত্রপাতি কাকে বলে?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571500" lvl="0" indent="-571500" algn="l" defTabSz="27432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পরিমাপক যন্ত্রপাতি কত প্রকার?</a:t>
            </a:r>
          </a:p>
          <a:p>
            <a:pPr marL="571500" lvl="0" indent="-571500" algn="l" defTabSz="27432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 ক্যালিপার্সের যে কোন ৪ টি অংশের নাম লিখ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571500" marR="0" lvl="0" indent="-571500" algn="l" defTabSz="27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স্টীল টেপের ব্যবহার লিখ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ctrTitle"/>
          </p:nvPr>
        </p:nvSpPr>
        <p:spPr>
          <a:xfrm>
            <a:off x="2564842" y="406702"/>
            <a:ext cx="7098174" cy="1012663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bn-IN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6" name="Subtitle 2"/>
          <p:cNvSpPr txBox="1"/>
          <p:nvPr/>
        </p:nvSpPr>
        <p:spPr>
          <a:xfrm>
            <a:off x="1534435" y="1701419"/>
            <a:ext cx="9158987" cy="28978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l" defTabSz="27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টেইলারিং</a:t>
            </a:r>
            <a:r>
              <a:rPr kumimoji="0" lang="bn-I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ট্যাপ ব্যবহার করে তোমার পড়ার টেবিলের দৈর্ঘ্য, প্রস্থ ও উচ্চতা লিখ।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ctrTitle"/>
          </p:nvPr>
        </p:nvSpPr>
        <p:spPr>
          <a:xfrm>
            <a:off x="1121201" y="2234788"/>
            <a:ext cx="8947118" cy="2808911"/>
          </a:xfrm>
        </p:spPr>
        <p:txBody>
          <a:bodyPr/>
          <a:lstStyle/>
          <a:p>
            <a:r>
              <a:rPr lang="en-US" sz="8800" b="1" dirty="0" smtClean="0">
                <a:solidFill>
                  <a:srgbClr val="C00000"/>
                </a:solidFill>
                <a:latin typeface="Lucida Calligraphy" panose="03010101010101010101" pitchFamily="66" charset="0"/>
              </a:rPr>
              <a:t>Thanks you all</a:t>
            </a:r>
            <a:r>
              <a:rPr lang="en-US" sz="8800" b="1" dirty="0" smtClean="0">
                <a:solidFill>
                  <a:srgbClr val="7030A0"/>
                </a:solidFill>
                <a:latin typeface="Lucida Calligraphy" panose="03010101010101010101" pitchFamily="66" charset="0"/>
              </a:rPr>
              <a:t/>
            </a:r>
            <a:br>
              <a:rPr lang="en-US" sz="8800" b="1" dirty="0" smtClean="0">
                <a:solidFill>
                  <a:srgbClr val="7030A0"/>
                </a:solidFill>
                <a:latin typeface="Lucida Calligraphy" panose="03010101010101010101" pitchFamily="66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Lucida Calligraphy" panose="03010101010101010101" pitchFamily="66" charset="0"/>
              </a:rPr>
              <a:t>Allah Hafiz</a:t>
            </a:r>
            <a:endParaRPr lang="en-US" b="1" dirty="0">
              <a:solidFill>
                <a:srgbClr val="7030A0"/>
              </a:solidFill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72840" y="182880"/>
            <a:ext cx="4023360" cy="12801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3" name="Subtitle 5"/>
          <p:cNvSpPr>
            <a:spLocks noGrp="1"/>
          </p:cNvSpPr>
          <p:nvPr>
            <p:ph sz="half" idx="1"/>
          </p:nvPr>
        </p:nvSpPr>
        <p:spPr>
          <a:xfrm>
            <a:off x="259080" y="2545080"/>
            <a:ext cx="5715000" cy="399288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জয়নাল আবেদীন</a:t>
            </a:r>
            <a:endParaRPr lang="en-US" sz="6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ট্রেড ইন্সট্রাক্টর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জেনারেল মেকানিক্স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মাধাইয়া বাজার ছাদিম উচ্চ বিদ্যালয়,</a:t>
            </a:r>
          </a:p>
          <a:p>
            <a:pPr>
              <a:spcBef>
                <a:spcPts val="0"/>
              </a:spcBef>
              <a:buNone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চান্দিনা, কুমিল্লা।</a:t>
            </a:r>
          </a:p>
          <a:p>
            <a:pPr>
              <a:spcBef>
                <a:spcPts val="0"/>
              </a:spcBef>
              <a:buNone/>
            </a:pP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প্রশিক্ষক, বাংলাদেশ কারিগরি শিক্ষা বোর্ড।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০১৯১৬-৮০৮৪৬৩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800" b="1" u="sng" dirty="0" smtClean="0">
                <a:solidFill>
                  <a:srgbClr val="002060"/>
                </a:solidFill>
                <a:latin typeface="Century" pitchFamily="18" charset="0"/>
                <a:cs typeface="NikoshBAN" pitchFamily="2" charset="0"/>
              </a:rPr>
              <a:t>joynal4079@gmail.com</a:t>
            </a:r>
            <a:endParaRPr lang="en-US" sz="3200" b="1" u="sng" dirty="0">
              <a:solidFill>
                <a:srgbClr val="002060"/>
              </a:solidFill>
              <a:latin typeface="Century" pitchFamily="18" charset="0"/>
              <a:cs typeface="NikoshBAN" pitchFamily="2" charset="0"/>
            </a:endParaRPr>
          </a:p>
        </p:txBody>
      </p:sp>
      <p:pic>
        <p:nvPicPr>
          <p:cNvPr id="209715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4800"/>
            <a:ext cx="2040452" cy="2148840"/>
          </a:xfrm>
          <a:prstGeom prst="rect">
            <a:avLst/>
          </a:prstGeom>
        </p:spPr>
      </p:pic>
      <p:sp>
        <p:nvSpPr>
          <p:cNvPr id="8" name="Subtitle 5"/>
          <p:cNvSpPr txBox="1">
            <a:spLocks/>
          </p:cNvSpPr>
          <p:nvPr/>
        </p:nvSpPr>
        <p:spPr>
          <a:xfrm>
            <a:off x="5988281" y="2552249"/>
            <a:ext cx="5441719" cy="3985711"/>
          </a:xfrm>
          <a:prstGeom prst="rect">
            <a:avLst/>
          </a:prstGeom>
          <a:ln w="9525"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জেনারেল মেকানিক্স-২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শ্রেণিঃ নবম-দশম (ভোকেশনাল)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</a:pPr>
            <a:r>
              <a:rPr kumimoji="0" lang="bn-IN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kumimoji="0" lang="bn-IN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তৃতীয় </a:t>
            </a:r>
            <a:r>
              <a:rPr kumimoji="0" lang="bn-IN" sz="360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(পরিমাপক যন্ত্রপাতি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 Measuring Tools)</a:t>
            </a:r>
          </a:p>
        </p:txBody>
      </p:sp>
      <p:pic>
        <p:nvPicPr>
          <p:cNvPr id="1026" name="Picture 2" descr="C:\Users\lab3\Desktop\General Mechanics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6380" y="182881"/>
            <a:ext cx="187124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"/>
          <p:cNvGrpSpPr/>
          <p:nvPr/>
        </p:nvGrpSpPr>
        <p:grpSpPr>
          <a:xfrm>
            <a:off x="2961272" y="210666"/>
            <a:ext cx="8079885" cy="6441621"/>
            <a:chOff x="772609" y="160562"/>
            <a:chExt cx="8079885" cy="6441621"/>
          </a:xfrm>
        </p:grpSpPr>
        <p:pic>
          <p:nvPicPr>
            <p:cNvPr id="2097154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609" y="160563"/>
              <a:ext cx="4800565" cy="3203121"/>
            </a:xfrm>
            <a:prstGeom prst="rect">
              <a:avLst/>
            </a:prstGeom>
          </p:spPr>
        </p:pic>
        <p:pic>
          <p:nvPicPr>
            <p:cNvPr id="2097155" name="Picture 2"/>
            <p:cNvPicPr>
              <a:picLocks noChangeAspect="1"/>
            </p:cNvPicPr>
            <p:nvPr/>
          </p:nvPicPr>
          <p:blipFill rotWithShape="1">
            <a:blip r:embed="rId3"/>
            <a:srcRect l="8841" r="6031"/>
            <a:stretch>
              <a:fillRect/>
            </a:stretch>
          </p:blipFill>
          <p:spPr>
            <a:xfrm>
              <a:off x="5022152" y="3379922"/>
              <a:ext cx="3830342" cy="3222261"/>
            </a:xfrm>
            <a:prstGeom prst="rect">
              <a:avLst/>
            </a:prstGeom>
          </p:spPr>
        </p:pic>
        <p:pic>
          <p:nvPicPr>
            <p:cNvPr id="2097156" name="Picture 3"/>
            <p:cNvPicPr>
              <a:picLocks noChangeAspect="1"/>
            </p:cNvPicPr>
            <p:nvPr/>
          </p:nvPicPr>
          <p:blipFill rotWithShape="1">
            <a:blip r:embed="rId4"/>
            <a:srcRect t="9390" b="4057"/>
            <a:stretch>
              <a:fillRect/>
            </a:stretch>
          </p:blipFill>
          <p:spPr>
            <a:xfrm>
              <a:off x="772609" y="3379922"/>
              <a:ext cx="3704141" cy="3206023"/>
            </a:xfrm>
            <a:prstGeom prst="rect">
              <a:avLst/>
            </a:prstGeom>
          </p:spPr>
        </p:pic>
        <p:pic>
          <p:nvPicPr>
            <p:cNvPr id="2097157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9373" y="160562"/>
              <a:ext cx="3203121" cy="3203121"/>
            </a:xfrm>
            <a:prstGeom prst="rect">
              <a:avLst/>
            </a:prstGeom>
          </p:spPr>
        </p:pic>
      </p:grpSp>
      <p:sp>
        <p:nvSpPr>
          <p:cNvPr id="7" name="Oval 6"/>
          <p:cNvSpPr/>
          <p:nvPr/>
        </p:nvSpPr>
        <p:spPr>
          <a:xfrm>
            <a:off x="538619" y="1139871"/>
            <a:ext cx="2242159" cy="21168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প্রদর্শীত ছবিগুলো কিসের ছবি?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7995" y="3945700"/>
            <a:ext cx="2705621" cy="20918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পরিমাপক যন্ত্রপাতির ছবি। ভার্নিয়ার ক্যালিপার্স, মেজারিং কাপ, টেইলারিং টেপ ও স্টীল টেপ।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ubtitle 2"/>
          <p:cNvSpPr txBox="1"/>
          <p:nvPr/>
        </p:nvSpPr>
        <p:spPr>
          <a:xfrm>
            <a:off x="2200368" y="716454"/>
            <a:ext cx="6821711" cy="103614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</a:pPr>
            <a:r>
              <a:rPr lang="bn-IN" sz="80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b="1" dirty="0">
              <a:ln w="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7320" y="2192774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ClrTx/>
              <a:buSzTx/>
            </a:pPr>
            <a:r>
              <a:rPr lang="bn-IN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পরিমাপক যন্ত্রপাতি </a:t>
            </a:r>
            <a:r>
              <a:rPr lang="en-US" sz="7200" b="1" dirty="0" smtClean="0">
                <a:ln w="0"/>
                <a:solidFill>
                  <a:srgbClr val="002060"/>
                </a:solidFill>
                <a:latin typeface="Century" pitchFamily="18" charset="0"/>
              </a:rPr>
              <a:t>(Measuring Tools)</a:t>
            </a:r>
            <a:endParaRPr lang="en-US" sz="7200" b="1" dirty="0">
              <a:ln w="0"/>
              <a:solidFill>
                <a:srgbClr val="002060"/>
              </a:solidFill>
              <a:latin typeface="Century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Subtitle 2"/>
          <p:cNvSpPr>
            <a:spLocks noGrp="1"/>
          </p:cNvSpPr>
          <p:nvPr>
            <p:ph type="subTitle" idx="1"/>
          </p:nvPr>
        </p:nvSpPr>
        <p:spPr>
          <a:xfrm>
            <a:off x="798288" y="1469008"/>
            <a:ext cx="10204992" cy="4063112"/>
          </a:xfrm>
        </p:spPr>
        <p:txBody>
          <a:bodyPr>
            <a:noAutofit/>
          </a:bodyPr>
          <a:lstStyle/>
          <a:p>
            <a:pPr marL="914400" indent="-914400" algn="l">
              <a:spcBef>
                <a:spcPts val="0"/>
              </a:spcBef>
              <a:buClr>
                <a:srgbClr val="7030A0"/>
              </a:buClr>
            </a:pP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শেষে আমরা যা যা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শিখতে পারবো-</a:t>
            </a:r>
            <a:endParaRPr lang="en-US" sz="4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 algn="l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পরিমাপক যন্ত্রপাতির সংজ্ঞা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 algn="l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পরিমাপক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যন্ত্রপাতির প্রকারভেদ</a:t>
            </a:r>
          </a:p>
          <a:p>
            <a:pPr marL="914400" indent="-914400" algn="l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ভার্নিয়ার ক্যালিপার্সের বিভিন্ন অংশের নাম</a:t>
            </a:r>
          </a:p>
          <a:p>
            <a:pPr marL="914400" indent="-914400" algn="l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পরিমাপক যন্ত্রপাতির ব্যবহার।</a:t>
            </a:r>
            <a:endParaRPr lang="en-US" sz="4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48606" name="Subtitle 2"/>
          <p:cNvSpPr txBox="1"/>
          <p:nvPr/>
        </p:nvSpPr>
        <p:spPr>
          <a:xfrm>
            <a:off x="798288" y="320214"/>
            <a:ext cx="8650511" cy="93724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</a:pPr>
            <a:r>
              <a:rPr lang="bn-IN" sz="8000" b="1" dirty="0" smtClean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Subtitle 2"/>
          <p:cNvSpPr>
            <a:spLocks noGrp="1"/>
          </p:cNvSpPr>
          <p:nvPr>
            <p:ph type="subTitle" idx="4294967295"/>
          </p:nvPr>
        </p:nvSpPr>
        <p:spPr>
          <a:xfrm>
            <a:off x="696684" y="552225"/>
            <a:ext cx="8752116" cy="754062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 fontScale="76154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পরিমাপক যন্ত্রপাতি </a:t>
            </a:r>
            <a:r>
              <a:rPr lang="en-US" sz="6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5200" b="1" dirty="0" smtClean="0">
                <a:solidFill>
                  <a:schemeClr val="bg1"/>
                </a:solidFill>
                <a:latin typeface="Candara" panose="020E0502030303020204" pitchFamily="34" charset="0"/>
                <a:cs typeface="SutonnyMJ" pitchFamily="2" charset="0"/>
              </a:rPr>
              <a:t>Measuring Tools</a:t>
            </a:r>
            <a:endParaRPr lang="en-US" sz="5200" b="1" dirty="0">
              <a:solidFill>
                <a:srgbClr val="FFFF00"/>
              </a:solidFill>
              <a:latin typeface="Candara" panose="020E0502030303020204" pitchFamily="34" charset="0"/>
              <a:cs typeface="Andalus" panose="02020603050405020304" pitchFamily="18" charset="-78"/>
            </a:endParaRPr>
          </a:p>
        </p:txBody>
      </p:sp>
      <p:sp>
        <p:nvSpPr>
          <p:cNvPr id="1048611" name="Rectangle 8"/>
          <p:cNvSpPr/>
          <p:nvPr/>
        </p:nvSpPr>
        <p:spPr>
          <a:xfrm>
            <a:off x="634054" y="1506703"/>
            <a:ext cx="65613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পরিমাপক যন্ত্রপাতি </a:t>
            </a:r>
            <a:r>
              <a:rPr lang="en-US" sz="4400" spc="-300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(</a:t>
            </a:r>
            <a:r>
              <a:rPr lang="en-US" sz="4400" spc="-300" dirty="0" smtClean="0">
                <a:solidFill>
                  <a:srgbClr val="002060"/>
                </a:solidFill>
                <a:latin typeface="Candara" panose="020E0502030303020204" pitchFamily="34" charset="0"/>
                <a:ea typeface="+mj-ea"/>
                <a:cs typeface="SutonnyMJ" pitchFamily="2" charset="0"/>
              </a:rPr>
              <a:t>Measuring </a:t>
            </a:r>
            <a:r>
              <a:rPr lang="en-US" sz="4400" spc="-300" dirty="0">
                <a:solidFill>
                  <a:srgbClr val="002060"/>
                </a:solidFill>
                <a:latin typeface="Candara" panose="020E0502030303020204" pitchFamily="34" charset="0"/>
                <a:ea typeface="+mj-ea"/>
                <a:cs typeface="SutonnyMJ" pitchFamily="2" charset="0"/>
              </a:rPr>
              <a:t>Tools</a:t>
            </a:r>
            <a:r>
              <a:rPr lang="en-US" sz="4400" spc="-300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):</a:t>
            </a:r>
            <a:r>
              <a:rPr lang="en-US" sz="4400" spc="-300" dirty="0" smtClean="0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bn-IN" sz="4400" spc="-3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4800" spc="-3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যে সকল বস্তু বা ডিভাইসের সাহায্যে কোন কিছুর পরিমাণ নির্ণয় করা যায় তাকে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পরিমাপক যন্ত্রপাতি (</a:t>
            </a:r>
            <a:r>
              <a:rPr lang="en-US" sz="4800" spc="-300" dirty="0" smtClean="0">
                <a:solidFill>
                  <a:srgbClr val="FF0000"/>
                </a:solidFill>
                <a:latin typeface="Candara" panose="020E0502030303020204" pitchFamily="34" charset="0"/>
                <a:ea typeface="+mj-ea"/>
                <a:cs typeface="SutonnyMJ" pitchFamily="2" charset="0"/>
              </a:rPr>
              <a:t>Measuring </a:t>
            </a:r>
            <a:r>
              <a:rPr lang="en-US" sz="4800" spc="-300" dirty="0">
                <a:solidFill>
                  <a:srgbClr val="FF0000"/>
                </a:solidFill>
                <a:latin typeface="Candara" panose="020E0502030303020204" pitchFamily="34" charset="0"/>
                <a:ea typeface="+mj-ea"/>
                <a:cs typeface="SutonnyMJ" pitchFamily="2" charset="0"/>
              </a:rPr>
              <a:t>Tools</a:t>
            </a:r>
            <a:r>
              <a:rPr lang="en-US" sz="4800" spc="-300" dirty="0" smtClean="0">
                <a:latin typeface="SutonnyMJ" pitchFamily="2" charset="0"/>
                <a:ea typeface="+mj-ea"/>
                <a:cs typeface="SutonnyMJ" pitchFamily="2" charset="0"/>
              </a:rPr>
              <a:t>)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বলে।</a:t>
            </a:r>
          </a:p>
          <a:p>
            <a:r>
              <a:rPr lang="bn-IN" sz="4800" spc="-3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যেমন- স্টীল ট্যাপ, স্টীল রুল ও ভার্নিয়ার ক্যালিপার্স, ইত্যাদি।</a:t>
            </a:r>
            <a:endParaRPr lang="en-US" sz="4800" dirty="0"/>
          </a:p>
        </p:txBody>
      </p:sp>
      <p:pic>
        <p:nvPicPr>
          <p:cNvPr id="2097158" name="Picture 1"/>
          <p:cNvPicPr>
            <a:picLocks noChangeAspect="1"/>
          </p:cNvPicPr>
          <p:nvPr/>
        </p:nvPicPr>
        <p:blipFill rotWithShape="1">
          <a:blip r:embed="rId2"/>
          <a:srcRect b="18889"/>
          <a:stretch>
            <a:fillRect/>
          </a:stretch>
        </p:blipFill>
        <p:spPr>
          <a:xfrm>
            <a:off x="7258050" y="2351275"/>
            <a:ext cx="4139591" cy="335766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Subtitle 2"/>
          <p:cNvSpPr>
            <a:spLocks noGrp="1"/>
          </p:cNvSpPr>
          <p:nvPr>
            <p:ph type="subTitle" idx="4294967295"/>
          </p:nvPr>
        </p:nvSpPr>
        <p:spPr>
          <a:xfrm>
            <a:off x="813000" y="387215"/>
            <a:ext cx="8931657" cy="1258877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lstStyle/>
          <a:p>
            <a:pPr marL="914400" indent="-914400" algn="ctr">
              <a:spcBef>
                <a:spcPts val="0"/>
              </a:spcBef>
              <a:buClr>
                <a:srgbClr val="7030A0"/>
              </a:buClr>
              <a:buNone/>
            </a:pP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পরিমাপক যন্ত্রপাতির প্রকারভেদ</a:t>
            </a:r>
          </a:p>
        </p:txBody>
      </p:sp>
      <p:sp>
        <p:nvSpPr>
          <p:cNvPr id="1048613" name="Rectangle 8"/>
          <p:cNvSpPr/>
          <p:nvPr/>
        </p:nvSpPr>
        <p:spPr>
          <a:xfrm>
            <a:off x="1088571" y="1945234"/>
            <a:ext cx="85888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Clr>
                <a:srgbClr val="7030A0"/>
              </a:buClr>
            </a:pP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পরিমাপক যন্ত্রপাতি প্রধানত দুই প্রকার, যেমন-</a:t>
            </a:r>
          </a:p>
          <a:p>
            <a:pPr marL="623888" indent="-623888">
              <a:buClr>
                <a:srgbClr val="7030A0"/>
              </a:buClr>
              <a:buFont typeface="+mj-lt"/>
              <a:buAutoNum type="arabicPeriod"/>
            </a:pP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 পরিমাপক যন্ত্রপাতি </a:t>
            </a:r>
            <a:r>
              <a:rPr lang="en-US" sz="4400" spc="-300" dirty="0" smtClean="0">
                <a:latin typeface="Candara" panose="020E0502030303020204" pitchFamily="34" charset="0"/>
                <a:cs typeface="SutonnyMJ" pitchFamily="2" charset="0"/>
              </a:rPr>
              <a:t>(Direct Measuring Tools)</a:t>
            </a:r>
            <a:endParaRPr lang="en-US" sz="4400" spc="-300" dirty="0">
              <a:latin typeface="Candara" panose="020E0502030303020204" pitchFamily="34" charset="0"/>
              <a:cs typeface="SutonnyMJ" pitchFamily="2" charset="0"/>
            </a:endParaRPr>
          </a:p>
          <a:p>
            <a:pPr marL="623888" indent="-623888">
              <a:buClr>
                <a:srgbClr val="7030A0"/>
              </a:buClr>
              <a:buFont typeface="+mj-lt"/>
              <a:buAutoNum type="arabicPeriod"/>
            </a:pP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পরোক্ষ পরিমাপক যন্ত্রপাতি </a:t>
            </a:r>
            <a:r>
              <a:rPr lang="en-US" sz="4400" spc="-300" dirty="0" smtClean="0">
                <a:latin typeface="Candara" panose="020E0502030303020204" pitchFamily="34" charset="0"/>
                <a:cs typeface="SutonnyMJ" pitchFamily="2" charset="0"/>
              </a:rPr>
              <a:t>(Indirect Measuring Tools)</a:t>
            </a:r>
            <a:endParaRPr lang="en-US" sz="4400" spc="-3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Subtitle 2"/>
          <p:cNvSpPr>
            <a:spLocks noGrp="1"/>
          </p:cNvSpPr>
          <p:nvPr>
            <p:ph type="subTitle" idx="4294967295"/>
          </p:nvPr>
        </p:nvSpPr>
        <p:spPr>
          <a:xfrm>
            <a:off x="612322" y="281005"/>
            <a:ext cx="8779328" cy="881045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lstStyle/>
          <a:p>
            <a:pPr marL="0" indent="0" algn="ctr">
              <a:buClr>
                <a:srgbClr val="7030A0"/>
              </a:buClr>
              <a:buNone/>
            </a:pPr>
            <a:r>
              <a:rPr lang="en-US" sz="4800" b="1" spc="-300" dirty="0" smtClean="0">
                <a:solidFill>
                  <a:srgbClr val="FFFF00"/>
                </a:solidFill>
                <a:latin typeface="Candara" panose="020E0502030303020204" pitchFamily="34" charset="0"/>
                <a:cs typeface="SutonnyMJ" pitchFamily="2" charset="0"/>
              </a:rPr>
              <a:t>Direct  Measuring  Tools</a:t>
            </a:r>
            <a:endParaRPr lang="en-US" sz="4800" b="1" spc="-300" dirty="0">
              <a:solidFill>
                <a:srgbClr val="FFFF00"/>
              </a:solidFill>
              <a:latin typeface="Candara" panose="020E0502030303020204" pitchFamily="34" charset="0"/>
              <a:cs typeface="SutonnyMJ" pitchFamily="2" charset="0"/>
            </a:endParaRPr>
          </a:p>
        </p:txBody>
      </p:sp>
      <p:sp>
        <p:nvSpPr>
          <p:cNvPr id="1048615" name="Rectangle 8"/>
          <p:cNvSpPr/>
          <p:nvPr/>
        </p:nvSpPr>
        <p:spPr>
          <a:xfrm>
            <a:off x="612322" y="1454168"/>
            <a:ext cx="498837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</a:pP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 পরিমাপক যন্ত্রপাতি </a:t>
            </a:r>
            <a:r>
              <a:rPr lang="en-US" sz="3600" spc="-300" dirty="0" smtClean="0">
                <a:latin typeface="Candara" panose="020E0502030303020204" pitchFamily="34" charset="0"/>
                <a:cs typeface="SutonnyMJ" pitchFamily="2" charset="0"/>
              </a:rPr>
              <a:t>(</a:t>
            </a:r>
            <a:r>
              <a:rPr lang="en-US" sz="3600" b="1" spc="-300" dirty="0" smtClean="0">
                <a:solidFill>
                  <a:srgbClr val="0070C0"/>
                </a:solidFill>
                <a:latin typeface="Candara" panose="020E0502030303020204" pitchFamily="34" charset="0"/>
                <a:cs typeface="SutonnyMJ" pitchFamily="2" charset="0"/>
              </a:rPr>
              <a:t>Direct Measuring Tools</a:t>
            </a:r>
            <a:r>
              <a:rPr lang="en-US" sz="3600" spc="-300" dirty="0" smtClean="0">
                <a:latin typeface="Candara" panose="020E0502030303020204" pitchFamily="34" charset="0"/>
                <a:cs typeface="SutonnyMJ" pitchFamily="2" charset="0"/>
              </a:rPr>
              <a:t>) : </a:t>
            </a:r>
            <a:r>
              <a:rPr lang="bn-IN" sz="3600" spc="-300" dirty="0" smtClean="0">
                <a:latin typeface="Candara" panose="020E0502030303020204" pitchFamily="34" charset="0"/>
                <a:cs typeface="SutonnyMJ" pitchFamily="2" charset="0"/>
              </a:rPr>
              <a:t> </a:t>
            </a:r>
            <a:r>
              <a:rPr lang="bn-IN" sz="4000" spc="-300" dirty="0" smtClean="0">
                <a:latin typeface="NikoshBAN" pitchFamily="2" charset="0"/>
                <a:cs typeface="NikoshBAN" pitchFamily="2" charset="0"/>
              </a:rPr>
              <a:t>যে  সকল টুল্‌সের সাহায্যে সরাসরি পরিমাপ নির্ণয় করা যায় তাকে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 পরিমাপক যন্ত্রপাতি </a:t>
            </a:r>
            <a:r>
              <a:rPr lang="en-US" sz="4000" spc="-300" dirty="0" smtClean="0">
                <a:latin typeface="Candara" panose="020E0502030303020204" pitchFamily="34" charset="0"/>
                <a:cs typeface="SutonnyMJ" pitchFamily="2" charset="0"/>
              </a:rPr>
              <a:t>(</a:t>
            </a:r>
            <a:r>
              <a:rPr lang="en-US" sz="4000" spc="-300" dirty="0">
                <a:latin typeface="Candara" panose="020E0502030303020204" pitchFamily="34" charset="0"/>
                <a:cs typeface="SutonnyMJ" pitchFamily="2" charset="0"/>
              </a:rPr>
              <a:t>Direct Measuring Tools)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spc="-300" dirty="0">
              <a:latin typeface="Candara" panose="020E0502030303020204" pitchFamily="34" charset="0"/>
              <a:cs typeface="SutonnyMJ" pitchFamily="2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1658130"/>
            <a:ext cx="5684604" cy="3951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Subtitle 2"/>
          <p:cNvSpPr>
            <a:spLocks noGrp="1"/>
          </p:cNvSpPr>
          <p:nvPr>
            <p:ph type="subTitle" idx="4294967295"/>
          </p:nvPr>
        </p:nvSpPr>
        <p:spPr>
          <a:xfrm>
            <a:off x="612322" y="281005"/>
            <a:ext cx="8779328" cy="881045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lstStyle/>
          <a:p>
            <a:pPr marL="0" indent="0" algn="ctr">
              <a:buClr>
                <a:srgbClr val="7030A0"/>
              </a:buClr>
              <a:buNone/>
            </a:pPr>
            <a:r>
              <a:rPr lang="en-US" sz="4800" b="1" spc="-300" dirty="0" smtClean="0">
                <a:solidFill>
                  <a:srgbClr val="FFFF00"/>
                </a:solidFill>
                <a:latin typeface="Candara" panose="020E0502030303020204" pitchFamily="34" charset="0"/>
                <a:cs typeface="SutonnyMJ" pitchFamily="2" charset="0"/>
              </a:rPr>
              <a:t>Indirect  Measuring  Tools</a:t>
            </a:r>
            <a:endParaRPr lang="en-US" sz="4800" b="1" spc="-300" dirty="0">
              <a:solidFill>
                <a:srgbClr val="FFFF00"/>
              </a:solidFill>
              <a:latin typeface="Candara" panose="020E0502030303020204" pitchFamily="34" charset="0"/>
              <a:cs typeface="SutonnyMJ" pitchFamily="2" charset="0"/>
            </a:endParaRPr>
          </a:p>
        </p:txBody>
      </p:sp>
      <p:sp>
        <p:nvSpPr>
          <p:cNvPr id="1048617" name="Rectangle 8"/>
          <p:cNvSpPr/>
          <p:nvPr/>
        </p:nvSpPr>
        <p:spPr>
          <a:xfrm>
            <a:off x="612322" y="1454168"/>
            <a:ext cx="52741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</a:pP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পরোক্ষ পরিমাপক যন্ত্রপাতি </a:t>
            </a:r>
            <a:r>
              <a:rPr lang="en-US" sz="3600" spc="-300" dirty="0" smtClean="0">
                <a:latin typeface="Candara" panose="020E0502030303020204" pitchFamily="34" charset="0"/>
                <a:cs typeface="SutonnyMJ" pitchFamily="2" charset="0"/>
              </a:rPr>
              <a:t>(</a:t>
            </a:r>
            <a:r>
              <a:rPr lang="en-US" sz="3600" b="1" spc="-300" dirty="0" smtClean="0">
                <a:solidFill>
                  <a:srgbClr val="0070C0"/>
                </a:solidFill>
                <a:latin typeface="Candara" panose="020E0502030303020204" pitchFamily="34" charset="0"/>
                <a:cs typeface="SutonnyMJ" pitchFamily="2" charset="0"/>
              </a:rPr>
              <a:t>Indirect Measuring Tools</a:t>
            </a:r>
            <a:r>
              <a:rPr lang="en-US" sz="3600" spc="-300" dirty="0" smtClean="0">
                <a:latin typeface="Candara" panose="020E0502030303020204" pitchFamily="34" charset="0"/>
                <a:cs typeface="SutonnyMJ" pitchFamily="2" charset="0"/>
              </a:rPr>
              <a:t>) : </a:t>
            </a:r>
            <a:r>
              <a:rPr lang="bn-IN" sz="4400" spc="-300" dirty="0" smtClean="0">
                <a:latin typeface="NikoshBAN" pitchFamily="2" charset="0"/>
                <a:cs typeface="NikoshBAN" pitchFamily="2" charset="0"/>
              </a:rPr>
              <a:t>যে  সকল টুল্‌সের সাহায্যে সরাসরি পরিমাপ নির্ণয় করা যায় না , অন্য একটি ডিভাইসের সাহায্য নিতে হয় তাকে </a:t>
            </a: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 পরিমাপক যন্ত্রপাতি </a:t>
            </a:r>
            <a:r>
              <a:rPr lang="en-US" sz="4400" spc="-300" dirty="0" smtClean="0">
                <a:latin typeface="Candara" panose="020E0502030303020204" pitchFamily="34" charset="0"/>
                <a:cs typeface="SutonnyMJ" pitchFamily="2" charset="0"/>
              </a:rPr>
              <a:t>(Indirect Measuring Tools) </a:t>
            </a: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4400" spc="-300" dirty="0">
              <a:latin typeface="Candara" panose="020E0502030303020204" pitchFamily="34" charset="0"/>
              <a:cs typeface="SutonnyMJ" pitchFamily="2" charset="0"/>
            </a:endParaRPr>
          </a:p>
        </p:txBody>
      </p:sp>
      <p:pic>
        <p:nvPicPr>
          <p:cNvPr id="209716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1454168"/>
            <a:ext cx="4832092" cy="4832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378</Words>
  <Application>Microsoft Office PowerPoint</Application>
  <PresentationFormat>Custom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Facet</vt:lpstr>
      <vt:lpstr>স্বাগতম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দলীয় কাজ</vt:lpstr>
      <vt:lpstr>মূল্যায়ন</vt:lpstr>
      <vt:lpstr>বাড়ির কাজ</vt:lpstr>
      <vt:lpstr>Thanks you all Allah Hafiz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Joynal Abedin</dc:creator>
  <cp:lastModifiedBy>lab3</cp:lastModifiedBy>
  <cp:revision>39</cp:revision>
  <dcterms:created xsi:type="dcterms:W3CDTF">2020-10-02T17:21:06Z</dcterms:created>
  <dcterms:modified xsi:type="dcterms:W3CDTF">2021-06-10T10:35:43Z</dcterms:modified>
</cp:coreProperties>
</file>