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21"/>
  </p:notesMasterIdLst>
  <p:sldIdLst>
    <p:sldId id="295" r:id="rId2"/>
    <p:sldId id="258" r:id="rId3"/>
    <p:sldId id="259" r:id="rId4"/>
    <p:sldId id="298" r:id="rId5"/>
    <p:sldId id="338" r:id="rId6"/>
    <p:sldId id="339" r:id="rId7"/>
    <p:sldId id="261" r:id="rId8"/>
    <p:sldId id="262" r:id="rId9"/>
    <p:sldId id="340" r:id="rId10"/>
    <p:sldId id="341" r:id="rId11"/>
    <p:sldId id="344" r:id="rId12"/>
    <p:sldId id="323" r:id="rId13"/>
    <p:sldId id="345" r:id="rId14"/>
    <p:sldId id="328" r:id="rId15"/>
    <p:sldId id="346" r:id="rId16"/>
    <p:sldId id="334" r:id="rId17"/>
    <p:sldId id="336" r:id="rId18"/>
    <p:sldId id="291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5698" autoAdjust="0"/>
  </p:normalViewPr>
  <p:slideViewPr>
    <p:cSldViewPr>
      <p:cViewPr varScale="1">
        <p:scale>
          <a:sx n="73" d="100"/>
          <a:sy n="73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0CA52-CB2C-46F5-9B55-D20E8DFEA915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388D19-9396-490A-B2E1-0EE5E819352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100"/>
            </a:spcAft>
          </a:pPr>
          <a:r>
            <a:rPr lang="en-US" sz="3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                                                                      </a:t>
          </a:r>
          <a:r>
            <a:rPr lang="en-US" sz="3600" b="1" cap="none" spc="0" dirty="0" err="1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আমানত</a:t>
          </a:r>
          <a:r>
            <a:rPr lang="bn-BD" sz="3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 </a:t>
          </a:r>
          <a:r>
            <a:rPr lang="en-US" sz="3600" b="1" cap="none" spc="0" dirty="0" err="1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গ্রহণ</a:t>
          </a:r>
          <a:endParaRPr lang="en-US" sz="3600" b="1" cap="none" spc="0" dirty="0" smtClean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  <a:p>
          <a:pPr>
            <a:lnSpc>
              <a:spcPct val="100000"/>
            </a:lnSpc>
            <a:spcAft>
              <a:spcPct val="35000"/>
            </a:spcAft>
          </a:pPr>
          <a:endParaRPr lang="en-US" sz="3600" b="1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CAFE56B0-8BA6-4D5E-BD75-8F43E398BD28}" type="parTrans" cxnId="{45674F57-D5D2-40CD-9C53-4638BAA63E6E}">
      <dgm:prSet/>
      <dgm:spPr/>
      <dgm:t>
        <a:bodyPr/>
        <a:lstStyle/>
        <a:p>
          <a:endParaRPr lang="en-US" sz="3600" b="1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36C6670B-2617-4418-9D6D-890696B4BB14}" type="sibTrans" cxnId="{45674F57-D5D2-40CD-9C53-4638BAA63E6E}">
      <dgm:prSet custT="1"/>
      <dgm:spPr/>
      <dgm:t>
        <a:bodyPr/>
        <a:lstStyle/>
        <a:p>
          <a:endParaRPr lang="en-US" sz="3600" b="1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1B0CEC54-7B0B-4CF8-96CD-DE7F28A2FC46}">
      <dgm:prSet phldrT="[Text]" custT="1"/>
      <dgm:spPr/>
      <dgm:t>
        <a:bodyPr/>
        <a:lstStyle/>
        <a:p>
          <a:r>
            <a:rPr lang="bn-BD" sz="3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 খ) সঞ্চয়ী আমানত</a:t>
          </a:r>
          <a:endParaRPr lang="en-US" sz="3600" b="1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D42CDE96-E76D-48EF-84D0-88A790AEE9F0}" type="parTrans" cxnId="{7FE90970-7594-431B-BA7D-0AC3A2949824}">
      <dgm:prSet/>
      <dgm:spPr/>
      <dgm:t>
        <a:bodyPr/>
        <a:lstStyle/>
        <a:p>
          <a:endParaRPr lang="en-US" sz="3600" b="1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018E5B64-8939-4030-9AAD-FBA978DBC2DE}" type="sibTrans" cxnId="{7FE90970-7594-431B-BA7D-0AC3A2949824}">
      <dgm:prSet custT="1"/>
      <dgm:spPr/>
      <dgm:t>
        <a:bodyPr/>
        <a:lstStyle/>
        <a:p>
          <a:endParaRPr lang="en-US" sz="3600" b="1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73AD7E26-EEB3-4966-9DBE-8659DE87B832}">
      <dgm:prSet phldrT="[Text]" custT="1"/>
      <dgm:spPr/>
      <dgm:t>
        <a:bodyPr/>
        <a:lstStyle/>
        <a:p>
          <a:r>
            <a:rPr lang="bn-BD" sz="3600" b="1" cap="none" spc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itchFamily="2" charset="0"/>
              <a:cs typeface="Nikosh" pitchFamily="2" charset="0"/>
            </a:rPr>
            <a:t>ক) চলতি আমানত</a:t>
          </a:r>
          <a:endParaRPr lang="en-US" sz="3600" b="1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  <a:latin typeface="Nikosh" pitchFamily="2" charset="0"/>
            <a:cs typeface="Nikosh" pitchFamily="2" charset="0"/>
          </a:endParaRPr>
        </a:p>
      </dgm:t>
    </dgm:pt>
    <dgm:pt modelId="{3FD894A4-95E8-418E-8356-437EA2C6F90D}" type="parTrans" cxnId="{4AC9BD02-9D4E-4C11-8C12-883DB4643997}">
      <dgm:prSet/>
      <dgm:spPr/>
      <dgm:t>
        <a:bodyPr/>
        <a:lstStyle/>
        <a:p>
          <a:endParaRPr lang="en-US" sz="3600" b="1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E77C119E-8F66-4AA2-90AE-8C9FB3D8BD7A}" type="sibTrans" cxnId="{4AC9BD02-9D4E-4C11-8C12-883DB4643997}">
      <dgm:prSet custT="1"/>
      <dgm:spPr/>
      <dgm:t>
        <a:bodyPr/>
        <a:lstStyle/>
        <a:p>
          <a:endParaRPr lang="en-US" sz="3600" b="1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61DB3B5A-914C-41FF-AAFE-F53D070B2147}">
      <dgm:prSet custT="1"/>
      <dgm:spPr/>
      <dgm:t>
        <a:bodyPr/>
        <a:lstStyle/>
        <a:p>
          <a:r>
            <a:rPr lang="bn-BD" sz="3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itchFamily="2" charset="0"/>
              <a:cs typeface="Nikosh" pitchFamily="2" charset="0"/>
            </a:rPr>
            <a:t>গ) স্থায়ী আমানত</a:t>
          </a:r>
          <a:endParaRPr lang="en-US" sz="3600" b="1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  <a:latin typeface="Nikosh" pitchFamily="2" charset="0"/>
            <a:cs typeface="Nikosh" pitchFamily="2" charset="0"/>
          </a:endParaRPr>
        </a:p>
      </dgm:t>
    </dgm:pt>
    <dgm:pt modelId="{57A11FDB-FEF7-48DA-A38A-0D49A1B2C21B}" type="parTrans" cxnId="{AEE2B85F-2E80-45F1-AD82-980C839D529D}">
      <dgm:prSet/>
      <dgm:spPr/>
      <dgm:t>
        <a:bodyPr/>
        <a:lstStyle/>
        <a:p>
          <a:endParaRPr lang="en-US" sz="3600" b="1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47927EE1-0142-4FFC-B3C4-4836ADEF3E7C}" type="sibTrans" cxnId="{AEE2B85F-2E80-45F1-AD82-980C839D529D}">
      <dgm:prSet custT="1"/>
      <dgm:spPr/>
      <dgm:t>
        <a:bodyPr/>
        <a:lstStyle/>
        <a:p>
          <a:endParaRPr lang="en-US" sz="3600" b="1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gm:t>
    </dgm:pt>
    <dgm:pt modelId="{06A31F18-B81A-46FD-AC3F-49F62539A7EB}" type="pres">
      <dgm:prSet presAssocID="{2040CA52-CB2C-46F5-9B55-D20E8DFEA9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76962-43E0-4341-A69D-9CF3DCACFFDE}" type="pres">
      <dgm:prSet presAssocID="{F9388D19-9396-490A-B2E1-0EE5E8193522}" presName="node" presStyleLbl="node1" presStyleIdx="0" presStyleCnt="4" custScaleX="233128" custScaleY="123430" custRadScaleRad="89153" custRadScaleInc="-5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70104-2038-44CB-91F8-D2BF5BE83669}" type="pres">
      <dgm:prSet presAssocID="{36C6670B-2617-4418-9D6D-890696B4BB1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7B6F75A-CA8C-4525-8C2A-CC53D24DDB48}" type="pres">
      <dgm:prSet presAssocID="{36C6670B-2617-4418-9D6D-890696B4BB1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B1DBA78-7204-45F4-B609-AF47B44C1604}" type="pres">
      <dgm:prSet presAssocID="{1B0CEC54-7B0B-4CF8-96CD-DE7F28A2FC46}" presName="node" presStyleLbl="node1" presStyleIdx="1" presStyleCnt="4" custScaleX="235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73E0-7101-4E6C-8EAB-81C7EEE29037}" type="pres">
      <dgm:prSet presAssocID="{018E5B64-8939-4030-9AAD-FBA978DBC2D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8F21050-83AF-4291-B3DD-F3135CC61B74}" type="pres">
      <dgm:prSet presAssocID="{018E5B64-8939-4030-9AAD-FBA978DBC2D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85E7FCA-788B-4E57-A43D-8B1AC4E7F691}" type="pres">
      <dgm:prSet presAssocID="{61DB3B5A-914C-41FF-AAFE-F53D070B2147}" presName="node" presStyleLbl="node1" presStyleIdx="2" presStyleCnt="4" custScaleX="262671" custRadScaleRad="93034" custRadScaleInc="-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6D7D0-3BE6-4915-8FDC-167F05815681}" type="pres">
      <dgm:prSet presAssocID="{47927EE1-0142-4FFC-B3C4-4836ADEF3E7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B28EACF-AC78-43F6-8572-ED41978C763F}" type="pres">
      <dgm:prSet presAssocID="{47927EE1-0142-4FFC-B3C4-4836ADEF3E7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07DB971-1242-4BC7-A4EE-771191A68F3F}" type="pres">
      <dgm:prSet presAssocID="{73AD7E26-EEB3-4966-9DBE-8659DE87B832}" presName="node" presStyleLbl="node1" presStyleIdx="3" presStyleCnt="4" custScaleX="185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B1281-FEB3-4AB6-8494-E154C314C89B}" type="pres">
      <dgm:prSet presAssocID="{E77C119E-8F66-4AA2-90AE-8C9FB3D8BD7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B3E55AF-77A2-4795-B160-E26291AB20AC}" type="pres">
      <dgm:prSet presAssocID="{E77C119E-8F66-4AA2-90AE-8C9FB3D8BD7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0E79E46-73F3-42E2-8C11-303EE927862D}" type="presOf" srcId="{1B0CEC54-7B0B-4CF8-96CD-DE7F28A2FC46}" destId="{9B1DBA78-7204-45F4-B609-AF47B44C1604}" srcOrd="0" destOrd="0" presId="urn:microsoft.com/office/officeart/2005/8/layout/cycle7"/>
    <dgm:cxn modelId="{4EE371A0-6F8A-4DF9-97B8-8D97B028B91F}" type="presOf" srcId="{36C6670B-2617-4418-9D6D-890696B4BB14}" destId="{17B6F75A-CA8C-4525-8C2A-CC53D24DDB48}" srcOrd="1" destOrd="0" presId="urn:microsoft.com/office/officeart/2005/8/layout/cycle7"/>
    <dgm:cxn modelId="{D211A68E-2EC8-4C61-9D0C-FCC4382FDE06}" type="presOf" srcId="{E77C119E-8F66-4AA2-90AE-8C9FB3D8BD7A}" destId="{159B1281-FEB3-4AB6-8494-E154C314C89B}" srcOrd="0" destOrd="0" presId="urn:microsoft.com/office/officeart/2005/8/layout/cycle7"/>
    <dgm:cxn modelId="{45674F57-D5D2-40CD-9C53-4638BAA63E6E}" srcId="{2040CA52-CB2C-46F5-9B55-D20E8DFEA915}" destId="{F9388D19-9396-490A-B2E1-0EE5E8193522}" srcOrd="0" destOrd="0" parTransId="{CAFE56B0-8BA6-4D5E-BD75-8F43E398BD28}" sibTransId="{36C6670B-2617-4418-9D6D-890696B4BB14}"/>
    <dgm:cxn modelId="{4AC9BD02-9D4E-4C11-8C12-883DB4643997}" srcId="{2040CA52-CB2C-46F5-9B55-D20E8DFEA915}" destId="{73AD7E26-EEB3-4966-9DBE-8659DE87B832}" srcOrd="3" destOrd="0" parTransId="{3FD894A4-95E8-418E-8356-437EA2C6F90D}" sibTransId="{E77C119E-8F66-4AA2-90AE-8C9FB3D8BD7A}"/>
    <dgm:cxn modelId="{2AD42252-768F-4BD2-888A-41EB401E2ACC}" type="presOf" srcId="{2040CA52-CB2C-46F5-9B55-D20E8DFEA915}" destId="{06A31F18-B81A-46FD-AC3F-49F62539A7EB}" srcOrd="0" destOrd="0" presId="urn:microsoft.com/office/officeart/2005/8/layout/cycle7"/>
    <dgm:cxn modelId="{7FE90970-7594-431B-BA7D-0AC3A2949824}" srcId="{2040CA52-CB2C-46F5-9B55-D20E8DFEA915}" destId="{1B0CEC54-7B0B-4CF8-96CD-DE7F28A2FC46}" srcOrd="1" destOrd="0" parTransId="{D42CDE96-E76D-48EF-84D0-88A790AEE9F0}" sibTransId="{018E5B64-8939-4030-9AAD-FBA978DBC2DE}"/>
    <dgm:cxn modelId="{7A9A019F-230A-48A4-AA54-13E4150EAF35}" type="presOf" srcId="{E77C119E-8F66-4AA2-90AE-8C9FB3D8BD7A}" destId="{DB3E55AF-77A2-4795-B160-E26291AB20AC}" srcOrd="1" destOrd="0" presId="urn:microsoft.com/office/officeart/2005/8/layout/cycle7"/>
    <dgm:cxn modelId="{AEE2B85F-2E80-45F1-AD82-980C839D529D}" srcId="{2040CA52-CB2C-46F5-9B55-D20E8DFEA915}" destId="{61DB3B5A-914C-41FF-AAFE-F53D070B2147}" srcOrd="2" destOrd="0" parTransId="{57A11FDB-FEF7-48DA-A38A-0D49A1B2C21B}" sibTransId="{47927EE1-0142-4FFC-B3C4-4836ADEF3E7C}"/>
    <dgm:cxn modelId="{62F1FDD2-8AEB-4C1C-9A76-ED20F312D9B7}" type="presOf" srcId="{61DB3B5A-914C-41FF-AAFE-F53D070B2147}" destId="{F85E7FCA-788B-4E57-A43D-8B1AC4E7F691}" srcOrd="0" destOrd="0" presId="urn:microsoft.com/office/officeart/2005/8/layout/cycle7"/>
    <dgm:cxn modelId="{66BD7CC2-B48B-4724-AE72-8FC6F6467981}" type="presOf" srcId="{36C6670B-2617-4418-9D6D-890696B4BB14}" destId="{EEE70104-2038-44CB-91F8-D2BF5BE83669}" srcOrd="0" destOrd="0" presId="urn:microsoft.com/office/officeart/2005/8/layout/cycle7"/>
    <dgm:cxn modelId="{A3462EBA-708C-4604-80BA-0867CEFF906F}" type="presOf" srcId="{47927EE1-0142-4FFC-B3C4-4836ADEF3E7C}" destId="{2B28EACF-AC78-43F6-8572-ED41978C763F}" srcOrd="1" destOrd="0" presId="urn:microsoft.com/office/officeart/2005/8/layout/cycle7"/>
    <dgm:cxn modelId="{AFA79740-035D-4A7E-91BC-B4D4358FF10B}" type="presOf" srcId="{73AD7E26-EEB3-4966-9DBE-8659DE87B832}" destId="{707DB971-1242-4BC7-A4EE-771191A68F3F}" srcOrd="0" destOrd="0" presId="urn:microsoft.com/office/officeart/2005/8/layout/cycle7"/>
    <dgm:cxn modelId="{A92D233C-1C1F-45E3-9593-2BF5476C1F41}" type="presOf" srcId="{018E5B64-8939-4030-9AAD-FBA978DBC2DE}" destId="{88E973E0-7101-4E6C-8EAB-81C7EEE29037}" srcOrd="0" destOrd="0" presId="urn:microsoft.com/office/officeart/2005/8/layout/cycle7"/>
    <dgm:cxn modelId="{B1C4CB51-E34D-4D8D-85BF-42C27AACF744}" type="presOf" srcId="{F9388D19-9396-490A-B2E1-0EE5E8193522}" destId="{D5A76962-43E0-4341-A69D-9CF3DCACFFDE}" srcOrd="0" destOrd="0" presId="urn:microsoft.com/office/officeart/2005/8/layout/cycle7"/>
    <dgm:cxn modelId="{F932AD17-74FF-4A4D-91A3-A05C449B37E1}" type="presOf" srcId="{018E5B64-8939-4030-9AAD-FBA978DBC2DE}" destId="{88F21050-83AF-4291-B3DD-F3135CC61B74}" srcOrd="1" destOrd="0" presId="urn:microsoft.com/office/officeart/2005/8/layout/cycle7"/>
    <dgm:cxn modelId="{53C62AFB-41D7-44A0-97FC-EAF1614C8EC5}" type="presOf" srcId="{47927EE1-0142-4FFC-B3C4-4836ADEF3E7C}" destId="{2F66D7D0-3BE6-4915-8FDC-167F05815681}" srcOrd="0" destOrd="0" presId="urn:microsoft.com/office/officeart/2005/8/layout/cycle7"/>
    <dgm:cxn modelId="{D09CB21D-AC95-4FDB-967C-BB791869A8DB}" type="presParOf" srcId="{06A31F18-B81A-46FD-AC3F-49F62539A7EB}" destId="{D5A76962-43E0-4341-A69D-9CF3DCACFFDE}" srcOrd="0" destOrd="0" presId="urn:microsoft.com/office/officeart/2005/8/layout/cycle7"/>
    <dgm:cxn modelId="{FCCD90E2-E288-498E-AFC9-9B0E1BB9FACA}" type="presParOf" srcId="{06A31F18-B81A-46FD-AC3F-49F62539A7EB}" destId="{EEE70104-2038-44CB-91F8-D2BF5BE83669}" srcOrd="1" destOrd="0" presId="urn:microsoft.com/office/officeart/2005/8/layout/cycle7"/>
    <dgm:cxn modelId="{F9B7B4E0-5DE8-42B4-930B-B3AFBD34D9FB}" type="presParOf" srcId="{EEE70104-2038-44CB-91F8-D2BF5BE83669}" destId="{17B6F75A-CA8C-4525-8C2A-CC53D24DDB48}" srcOrd="0" destOrd="0" presId="urn:microsoft.com/office/officeart/2005/8/layout/cycle7"/>
    <dgm:cxn modelId="{1E9A8C77-250F-4190-9C7C-768CE28B0056}" type="presParOf" srcId="{06A31F18-B81A-46FD-AC3F-49F62539A7EB}" destId="{9B1DBA78-7204-45F4-B609-AF47B44C1604}" srcOrd="2" destOrd="0" presId="urn:microsoft.com/office/officeart/2005/8/layout/cycle7"/>
    <dgm:cxn modelId="{875970F9-E924-4777-9AE2-6BCAF034B40E}" type="presParOf" srcId="{06A31F18-B81A-46FD-AC3F-49F62539A7EB}" destId="{88E973E0-7101-4E6C-8EAB-81C7EEE29037}" srcOrd="3" destOrd="0" presId="urn:microsoft.com/office/officeart/2005/8/layout/cycle7"/>
    <dgm:cxn modelId="{717265C0-01BE-4D96-A4AE-39D2F341B85D}" type="presParOf" srcId="{88E973E0-7101-4E6C-8EAB-81C7EEE29037}" destId="{88F21050-83AF-4291-B3DD-F3135CC61B74}" srcOrd="0" destOrd="0" presId="urn:microsoft.com/office/officeart/2005/8/layout/cycle7"/>
    <dgm:cxn modelId="{AB9AA563-CA46-4917-AD54-A91C00A2532A}" type="presParOf" srcId="{06A31F18-B81A-46FD-AC3F-49F62539A7EB}" destId="{F85E7FCA-788B-4E57-A43D-8B1AC4E7F691}" srcOrd="4" destOrd="0" presId="urn:microsoft.com/office/officeart/2005/8/layout/cycle7"/>
    <dgm:cxn modelId="{51AC6E75-7094-4D14-BB33-F020D5F4817F}" type="presParOf" srcId="{06A31F18-B81A-46FD-AC3F-49F62539A7EB}" destId="{2F66D7D0-3BE6-4915-8FDC-167F05815681}" srcOrd="5" destOrd="0" presId="urn:microsoft.com/office/officeart/2005/8/layout/cycle7"/>
    <dgm:cxn modelId="{92D82197-69BE-4E14-8C69-F7C5078A2083}" type="presParOf" srcId="{2F66D7D0-3BE6-4915-8FDC-167F05815681}" destId="{2B28EACF-AC78-43F6-8572-ED41978C763F}" srcOrd="0" destOrd="0" presId="urn:microsoft.com/office/officeart/2005/8/layout/cycle7"/>
    <dgm:cxn modelId="{29B882D7-5F12-4B0E-BA34-0ABF09AD919A}" type="presParOf" srcId="{06A31F18-B81A-46FD-AC3F-49F62539A7EB}" destId="{707DB971-1242-4BC7-A4EE-771191A68F3F}" srcOrd="6" destOrd="0" presId="urn:microsoft.com/office/officeart/2005/8/layout/cycle7"/>
    <dgm:cxn modelId="{C5E3EF6C-E291-4589-950C-CC420A473E93}" type="presParOf" srcId="{06A31F18-B81A-46FD-AC3F-49F62539A7EB}" destId="{159B1281-FEB3-4AB6-8494-E154C314C89B}" srcOrd="7" destOrd="0" presId="urn:microsoft.com/office/officeart/2005/8/layout/cycle7"/>
    <dgm:cxn modelId="{4505B025-0B69-4145-A7DF-8301BF4E6705}" type="presParOf" srcId="{159B1281-FEB3-4AB6-8494-E154C314C89B}" destId="{DB3E55AF-77A2-4795-B160-E26291AB20AC}" srcOrd="0" destOrd="0" presId="urn:microsoft.com/office/officeart/2005/8/layout/cycle7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76962-43E0-4341-A69D-9CF3DCACFFDE}">
      <dsp:nvSpPr>
        <dsp:cNvPr id="0" name=""/>
        <dsp:cNvSpPr/>
      </dsp:nvSpPr>
      <dsp:spPr>
        <a:xfrm>
          <a:off x="1318768" y="129432"/>
          <a:ext cx="3962630" cy="10490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100"/>
            </a:spcAft>
          </a:pPr>
          <a:r>
            <a:rPr lang="en-US" sz="36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                                                                      </a:t>
          </a:r>
          <a:r>
            <a:rPr lang="en-US" sz="3600" b="1" kern="1200" cap="none" spc="0" dirty="0" err="1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আমানত</a:t>
          </a:r>
          <a:r>
            <a:rPr lang="bn-BD" sz="36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 </a:t>
          </a:r>
          <a:r>
            <a:rPr lang="en-US" sz="3600" b="1" kern="1200" cap="none" spc="0" dirty="0" err="1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গ্রহণ</a:t>
          </a:r>
          <a:endParaRPr lang="en-US" sz="3600" b="1" kern="1200" cap="none" spc="0" dirty="0" smtClean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sp:txBody>
      <dsp:txXfrm>
        <a:off x="1349492" y="160156"/>
        <a:ext cx="3901182" cy="987562"/>
      </dsp:txXfrm>
    </dsp:sp>
    <dsp:sp modelId="{EEE70104-2038-44CB-91F8-D2BF5BE83669}">
      <dsp:nvSpPr>
        <dsp:cNvPr id="0" name=""/>
        <dsp:cNvSpPr/>
      </dsp:nvSpPr>
      <dsp:spPr>
        <a:xfrm rot="2431500">
          <a:off x="3912316" y="1281612"/>
          <a:ext cx="592033" cy="297459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sp:txBody>
      <dsp:txXfrm>
        <a:off x="4001554" y="1341104"/>
        <a:ext cx="413557" cy="178475"/>
      </dsp:txXfrm>
    </dsp:sp>
    <dsp:sp modelId="{9B1DBA78-7204-45F4-B609-AF47B44C1604}">
      <dsp:nvSpPr>
        <dsp:cNvPr id="0" name=""/>
        <dsp:cNvSpPr/>
      </dsp:nvSpPr>
      <dsp:spPr>
        <a:xfrm>
          <a:off x="2998407" y="1682240"/>
          <a:ext cx="4003407" cy="849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 খ) সঞ্চয়ী আমানত</a:t>
          </a:r>
          <a:endParaRPr lang="en-US" sz="3600" b="1" kern="1200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sp:txBody>
      <dsp:txXfrm>
        <a:off x="3023299" y="1707132"/>
        <a:ext cx="3953623" cy="800099"/>
      </dsp:txXfrm>
    </dsp:sp>
    <dsp:sp modelId="{88E973E0-7101-4E6C-8EAB-81C7EEE29037}">
      <dsp:nvSpPr>
        <dsp:cNvPr id="0" name=""/>
        <dsp:cNvSpPr/>
      </dsp:nvSpPr>
      <dsp:spPr>
        <a:xfrm rot="8216514">
          <a:off x="3891735" y="2717531"/>
          <a:ext cx="592033" cy="297459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sp:txBody>
      <dsp:txXfrm rot="10800000">
        <a:off x="3980973" y="2777023"/>
        <a:ext cx="413557" cy="178475"/>
      </dsp:txXfrm>
    </dsp:sp>
    <dsp:sp modelId="{F85E7FCA-788B-4E57-A43D-8B1AC4E7F691}">
      <dsp:nvSpPr>
        <dsp:cNvPr id="0" name=""/>
        <dsp:cNvSpPr/>
      </dsp:nvSpPr>
      <dsp:spPr>
        <a:xfrm>
          <a:off x="1142996" y="3200398"/>
          <a:ext cx="4464792" cy="849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itchFamily="2" charset="0"/>
              <a:cs typeface="Nikosh" pitchFamily="2" charset="0"/>
            </a:rPr>
            <a:t>গ) স্থায়ী আমানত</a:t>
          </a:r>
          <a:endParaRPr lang="en-US" sz="3600" b="1" kern="1200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  <a:latin typeface="Nikosh" pitchFamily="2" charset="0"/>
            <a:cs typeface="Nikosh" pitchFamily="2" charset="0"/>
          </a:endParaRPr>
        </a:p>
      </dsp:txBody>
      <dsp:txXfrm>
        <a:off x="1167888" y="3225290"/>
        <a:ext cx="4415008" cy="800099"/>
      </dsp:txXfrm>
    </dsp:sp>
    <dsp:sp modelId="{2F66D7D0-3BE6-4915-8FDC-167F05815681}">
      <dsp:nvSpPr>
        <dsp:cNvPr id="0" name=""/>
        <dsp:cNvSpPr/>
      </dsp:nvSpPr>
      <dsp:spPr>
        <a:xfrm rot="13368504">
          <a:off x="2259885" y="2717531"/>
          <a:ext cx="592033" cy="297459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sp:txBody>
      <dsp:txXfrm rot="10800000">
        <a:off x="2349123" y="2777023"/>
        <a:ext cx="413557" cy="178475"/>
      </dsp:txXfrm>
    </dsp:sp>
    <dsp:sp modelId="{707DB971-1242-4BC7-A4EE-771191A68F3F}">
      <dsp:nvSpPr>
        <dsp:cNvPr id="0" name=""/>
        <dsp:cNvSpPr/>
      </dsp:nvSpPr>
      <dsp:spPr>
        <a:xfrm>
          <a:off x="160984" y="1682240"/>
          <a:ext cx="3150856" cy="849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cap="none" spc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itchFamily="2" charset="0"/>
              <a:cs typeface="Nikosh" pitchFamily="2" charset="0"/>
            </a:rPr>
            <a:t>ক) চলতি আমানত</a:t>
          </a:r>
          <a:endParaRPr lang="en-US" sz="3600" b="1" kern="1200" cap="none" spc="0" dirty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  <a:latin typeface="Nikosh" pitchFamily="2" charset="0"/>
            <a:cs typeface="Nikosh" pitchFamily="2" charset="0"/>
          </a:endParaRPr>
        </a:p>
      </dsp:txBody>
      <dsp:txXfrm>
        <a:off x="185876" y="1707132"/>
        <a:ext cx="3101072" cy="800099"/>
      </dsp:txXfrm>
    </dsp:sp>
    <dsp:sp modelId="{159B1281-FEB3-4AB6-8494-E154C314C89B}">
      <dsp:nvSpPr>
        <dsp:cNvPr id="0" name=""/>
        <dsp:cNvSpPr/>
      </dsp:nvSpPr>
      <dsp:spPr>
        <a:xfrm rot="19025774">
          <a:off x="2168666" y="1281612"/>
          <a:ext cx="592033" cy="297459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0">
            <a:ln w="12700">
              <a:solidFill>
                <a:schemeClr val="accent3">
                  <a:lumMod val="50000"/>
                </a:schemeClr>
              </a:solidFill>
              <a:prstDash val="solid"/>
            </a:ln>
            <a:pattFill prst="narHorz">
              <a:fgClr>
                <a:schemeClr val="accent3"/>
              </a:fgClr>
              <a:bgClr>
                <a:schemeClr val="accent3">
                  <a:lumMod val="40000"/>
                  <a:lumOff val="60000"/>
                </a:schemeClr>
              </a:bgClr>
            </a:pattFill>
            <a:effectLst>
              <a:innerShdw blurRad="177800">
                <a:schemeClr val="accent3">
                  <a:lumMod val="50000"/>
                </a:schemeClr>
              </a:innerShdw>
            </a:effectLst>
          </a:endParaRPr>
        </a:p>
      </dsp:txBody>
      <dsp:txXfrm>
        <a:off x="2257904" y="1341104"/>
        <a:ext cx="413557" cy="178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F4CC9-EE0D-4CEC-8D4C-70A3377EC5DC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7B43-9A03-4728-BD4B-B86FDE29C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ফুলের শুভেচ্ছা</a:t>
            </a:r>
            <a:r>
              <a:rPr lang="bn-IN" baseline="0" dirty="0" smtClean="0"/>
              <a:t> দিয়ে ক্লাশ শুরু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মাউস দিয়ে ক্লিক করতে হবে। তাহলে সঠিক   উত্তর জানা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বাড়ীর কাজ দেখাতে</a:t>
            </a:r>
            <a:r>
              <a:rPr lang="bn-IN" baseline="0" dirty="0" smtClean="0"/>
              <a:t> হবে এবং মুখে বলতে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যবাইকে</a:t>
            </a:r>
            <a:r>
              <a:rPr lang="bn-IN" baseline="0" dirty="0" smtClean="0"/>
              <a:t> ধন্যবাদ দিয়ে ক্লাশ শেষ করতে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 এই স্লাইডে শিক্ষক পাঠ পরিচিতি নিয়ে আলোচনা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8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3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 শিক্ষক</a:t>
            </a:r>
            <a:r>
              <a:rPr lang="bn-IN" baseline="0" dirty="0" smtClean="0"/>
              <a:t> পাঠ ঘোষণা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শিখন</a:t>
            </a:r>
            <a:r>
              <a:rPr lang="bn-IN" baseline="0" dirty="0" smtClean="0"/>
              <a:t> ফল অনুযায়ী শিক্ষক ক্লাস নিবেন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9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একক ভাবে প্রশ্নটির উত্তর লিখবে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13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3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8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00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6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2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3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08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2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2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3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6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3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0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6/10/2021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43200" y="2436674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1447800"/>
            <a:ext cx="7162800" cy="441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!!</a:t>
            </a:r>
            <a:r>
              <a:rPr lang="bn-IN" sz="6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6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bn-IN" sz="6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ক্লাশে</a:t>
            </a:r>
            <a:r>
              <a:rPr lang="en-US" sz="6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আপনাদের</a:t>
            </a:r>
            <a:r>
              <a:rPr lang="bn-IN" sz="6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6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সবাইকে </a:t>
            </a:r>
            <a:r>
              <a:rPr lang="bn-IN" sz="6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6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!! </a:t>
            </a:r>
            <a:endParaRPr lang="bn-IN" sz="66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37730"/>
      </p:ext>
    </p:extLst>
  </p:cSld>
  <p:clrMapOvr>
    <a:masterClrMapping/>
  </p:clrMapOvr>
  <p:transition spd="slow">
    <p:wedg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5334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অর্থের কার্যাবলি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486400"/>
            <a:ext cx="5562600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সঞ্চয়ের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বাহন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2286001"/>
            <a:ext cx="302478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1" y="2291953"/>
            <a:ext cx="2590800" cy="1365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0" y="3825240"/>
            <a:ext cx="3026964" cy="1493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65" y="3800475"/>
            <a:ext cx="2586446" cy="15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584200"/>
            <a:ext cx="38100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অর্থের কার্যাবলি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435100"/>
            <a:ext cx="4038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মূল্যের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পরিমাপক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।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176" y="3962400"/>
            <a:ext cx="3435824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স্থগিত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লেনদেনের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বাহক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হিসেবে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অর্থ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কাজ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করে</a:t>
            </a:r>
            <a:r>
              <a:rPr kumimoji="0" lang="bn-BD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5638800"/>
            <a:ext cx="320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1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স্থগিত লেনদেনের বাহন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78527"/>
            <a:ext cx="2124075" cy="215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94504"/>
            <a:ext cx="3766323" cy="21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762000"/>
            <a:ext cx="32004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124200"/>
            <a:ext cx="7467600" cy="762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আমানত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কয়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bn-BD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362200" y="2286000"/>
            <a:ext cx="45719" cy="45719"/>
          </a:xfrm>
          <a:prstGeom prst="cloudCallou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8209" y="400594"/>
            <a:ext cx="32766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বাণিজ্যিক ব্যাংক কাকে বলে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4596707"/>
            <a:ext cx="630233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মালিকানার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ভিত্তিতে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বানিজ্যিক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ব্যাংক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প্রকার</a:t>
            </a:r>
            <a:r>
              <a:rPr lang="en-US" sz="2400" dirty="0" smtClean="0">
                <a:solidFill>
                  <a:srgbClr val="FF0000"/>
                </a:solidFill>
              </a:rPr>
              <a:t>?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1676400"/>
            <a:ext cx="3886200" cy="2156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3254334" cy="21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4876800"/>
            <a:ext cx="7162800" cy="1182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রেমিট্যা</a:t>
            </a:r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ন্স</a:t>
            </a:r>
            <a:r>
              <a:rPr lang="en-US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আহরণে</a:t>
            </a:r>
            <a:r>
              <a:rPr lang="en-US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বানিজ্যিক</a:t>
            </a:r>
            <a:r>
              <a:rPr lang="en-US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ব্যাংকের</a:t>
            </a:r>
            <a:r>
              <a:rPr lang="en-US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4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914400"/>
            <a:ext cx="4953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জোড়ায়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কাজ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02" y="1998094"/>
            <a:ext cx="3970596" cy="227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609600"/>
            <a:ext cx="4343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বাণিজ্যিক ব্যাংকের কার্যাবলি</a:t>
            </a:r>
            <a:r>
              <a:rPr lang="bn-BD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0438042"/>
              </p:ext>
            </p:extLst>
          </p:nvPr>
        </p:nvGraphicFramePr>
        <p:xfrm>
          <a:off x="1219200" y="2209800"/>
          <a:ext cx="7162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1257300"/>
            <a:ext cx="6629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আমানতে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বানিজ্যিক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ব্যাংক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সর্বোচ্চ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মুনাফা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দেয়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514600"/>
            <a:ext cx="6934200" cy="1371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দেশের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অর্থনৈতিক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সমৃদ্ধি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তে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বানিজ্যিক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ব্যাংকের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435114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মূল্যায়ন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37595"/>
            <a:ext cx="8077200" cy="34163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ea typeface="Calibri"/>
                <a:cs typeface="NikoshBAN"/>
              </a:rPr>
              <a:t>১</a:t>
            </a:r>
            <a:r>
              <a:rPr lang="bn-IN" sz="2800" dirty="0" smtClean="0">
                <a:ea typeface="Calibri"/>
                <a:cs typeface="NikoshBAN"/>
              </a:rPr>
              <a:t> ।</a:t>
            </a:r>
            <a:r>
              <a:rPr lang="bn-BD" sz="2800" dirty="0" smtClean="0">
                <a:ea typeface="Calibri"/>
                <a:cs typeface="NikoshBAN"/>
              </a:rPr>
              <a:t> কি বিনিময়ের মাধ্যম হিসাবে কাজ করে </a:t>
            </a:r>
            <a:r>
              <a:rPr lang="bn-IN" sz="3200" dirty="0" smtClean="0">
                <a:ea typeface="Calibri"/>
                <a:cs typeface="NikoshBAN"/>
              </a:rPr>
              <a:t> </a:t>
            </a:r>
            <a:r>
              <a:rPr lang="bn-BD" sz="3200" dirty="0" smtClean="0">
                <a:ea typeface="Calibri"/>
                <a:cs typeface="NikoshBAN"/>
              </a:rPr>
              <a:t>? </a:t>
            </a:r>
            <a:endParaRPr lang="en-US" sz="32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r>
              <a:rPr lang="bn-BD" sz="3600" dirty="0">
                <a:ea typeface="Calibri"/>
                <a:cs typeface="NikoshBAN"/>
              </a:rPr>
              <a:t> </a:t>
            </a:r>
            <a:endParaRPr lang="bn-BD" sz="3600" dirty="0" smtClean="0">
              <a:ea typeface="Calibri"/>
              <a:cs typeface="NikoshBAN"/>
            </a:endParaRPr>
          </a:p>
          <a:p>
            <a:r>
              <a:rPr lang="bn-IN" sz="3200" dirty="0" smtClean="0">
                <a:ea typeface="Calibri"/>
                <a:cs typeface="NikoshBAN"/>
              </a:rPr>
              <a:t>    </a:t>
            </a:r>
          </a:p>
          <a:p>
            <a:r>
              <a:rPr lang="bn-IN" sz="3200" dirty="0" smtClean="0">
                <a:ea typeface="Calibri"/>
                <a:cs typeface="NikoshBAN"/>
              </a:rPr>
              <a:t>২ ।</a:t>
            </a:r>
            <a:r>
              <a:rPr lang="bn-BD" sz="3200" dirty="0" smtClean="0">
                <a:ea typeface="Calibri"/>
                <a:cs typeface="NikoshBAN"/>
              </a:rPr>
              <a:t> </a:t>
            </a:r>
            <a:r>
              <a:rPr lang="en-US" sz="3200" dirty="0" err="1" smtClean="0">
                <a:ea typeface="Calibri"/>
                <a:cs typeface="NikoshBAN"/>
              </a:rPr>
              <a:t>পঞ্চাশ</a:t>
            </a:r>
            <a:r>
              <a:rPr lang="en-US" sz="3200" dirty="0" smtClean="0">
                <a:ea typeface="Calibri"/>
                <a:cs typeface="NikoshBAN"/>
              </a:rPr>
              <a:t> </a:t>
            </a:r>
            <a:r>
              <a:rPr lang="en-US" sz="3200" dirty="0" err="1" smtClean="0">
                <a:ea typeface="Calibri"/>
                <a:cs typeface="NikoshBAN"/>
              </a:rPr>
              <a:t>পয়সা</a:t>
            </a:r>
            <a:r>
              <a:rPr lang="en-US" sz="3200" dirty="0" smtClean="0">
                <a:ea typeface="Calibri"/>
                <a:cs typeface="NikoshBAN"/>
              </a:rPr>
              <a:t> </a:t>
            </a:r>
            <a:r>
              <a:rPr lang="en-US" sz="3200" dirty="0" err="1" smtClean="0">
                <a:ea typeface="Calibri"/>
                <a:cs typeface="NikoshBAN"/>
              </a:rPr>
              <a:t>কি</a:t>
            </a:r>
            <a:r>
              <a:rPr lang="en-US" sz="3200" dirty="0" smtClean="0">
                <a:ea typeface="Calibri"/>
                <a:cs typeface="NikoshBAN"/>
              </a:rPr>
              <a:t> </a:t>
            </a:r>
            <a:r>
              <a:rPr lang="en-US" sz="3200" dirty="0" err="1" smtClean="0">
                <a:ea typeface="Calibri"/>
                <a:cs typeface="NikoshBAN"/>
              </a:rPr>
              <a:t>ধরণের</a:t>
            </a:r>
            <a:r>
              <a:rPr lang="en-US" sz="3200" dirty="0" smtClean="0">
                <a:ea typeface="Calibri"/>
                <a:cs typeface="NikoshBAN"/>
              </a:rPr>
              <a:t> </a:t>
            </a:r>
            <a:r>
              <a:rPr lang="en-US" sz="3200" dirty="0" err="1" smtClean="0">
                <a:ea typeface="Calibri"/>
                <a:cs typeface="NikoshBAN"/>
              </a:rPr>
              <a:t>মুদ্রা</a:t>
            </a:r>
            <a:r>
              <a:rPr lang="en-US" sz="3200" dirty="0" smtClean="0">
                <a:ea typeface="Calibri"/>
                <a:cs typeface="NikoshBAN"/>
              </a:rPr>
              <a:t>? </a:t>
            </a:r>
            <a:r>
              <a:rPr lang="bn-BD" sz="4000" dirty="0">
                <a:ea typeface="Calibri"/>
                <a:cs typeface="NikoshBAN"/>
              </a:rPr>
              <a:t>						  </a:t>
            </a:r>
            <a:r>
              <a:rPr lang="bn-IN" sz="4000" dirty="0" smtClean="0">
                <a:ea typeface="Calibri"/>
                <a:cs typeface="NikoshBAN"/>
              </a:rPr>
              <a:t> 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9" y="1828800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   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ক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ea typeface="Calibri"/>
                <a:cs typeface="NikoshBAN"/>
              </a:rPr>
              <a:t>ঘর-বাড়ি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054052" y="1752600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en-US" sz="2800" dirty="0" err="1" smtClean="0">
                <a:solidFill>
                  <a:prstClr val="black"/>
                </a:solidFill>
                <a:ea typeface="Calibri"/>
                <a:cs typeface="NikoshBAN"/>
              </a:rPr>
              <a:t>পোশাক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2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8014" y="2320688"/>
            <a:ext cx="316840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গ.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a typeface="Calibri"/>
                <a:cs typeface="NikoshBAN"/>
              </a:rPr>
              <a:t>মাংশ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385980" y="2190095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ঘ.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a typeface="Calibri"/>
                <a:cs typeface="NikoshBAN"/>
              </a:rPr>
              <a:t>অর্থ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437908" y="4631855"/>
            <a:ext cx="2776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খ.</a:t>
            </a:r>
            <a:r>
              <a:rPr lang="bn-IN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a typeface="Calibri"/>
                <a:cs typeface="NikoshBAN"/>
              </a:rPr>
              <a:t>কাগজি</a:t>
            </a:r>
            <a:r>
              <a:rPr lang="en-US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a typeface="Calibri"/>
                <a:cs typeface="NikoshBAN"/>
              </a:rPr>
              <a:t>মুদ্রা</a:t>
            </a:r>
            <a:r>
              <a:rPr lang="en-US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7908" y="5317655"/>
            <a:ext cx="2776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en-US" sz="3200" dirty="0" err="1" smtClean="0">
                <a:solidFill>
                  <a:prstClr val="black"/>
                </a:solidFill>
                <a:ea typeface="Calibri"/>
                <a:cs typeface="NikoshBAN"/>
              </a:rPr>
              <a:t>ব্যাংক</a:t>
            </a:r>
            <a:r>
              <a:rPr lang="en-US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a typeface="Calibri"/>
                <a:cs typeface="NikoshBAN"/>
              </a:rPr>
              <a:t>সৃষ্ট</a:t>
            </a:r>
            <a:r>
              <a:rPr lang="en-US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a typeface="Calibri"/>
                <a:cs typeface="NikoshBAN"/>
              </a:rPr>
              <a:t>মুদ্রা</a:t>
            </a:r>
            <a:r>
              <a:rPr lang="en-US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2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50292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গ.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a typeface="Calibri"/>
                <a:cs typeface="NikoshBAN"/>
              </a:rPr>
              <a:t>বিদেশি</a:t>
            </a:r>
            <a:r>
              <a:rPr lang="en-US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a typeface="Calibri"/>
                <a:cs typeface="NikoshBAN"/>
              </a:rPr>
              <a:t>মুদ্রা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44196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ক</a:t>
            </a:r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ea typeface="Calibri"/>
                <a:cs typeface="NikoshBAN"/>
              </a:rPr>
              <a:t>ধাতব</a:t>
            </a:r>
            <a:r>
              <a:rPr lang="en-US" sz="32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a typeface="Calibri"/>
                <a:cs typeface="NikoshBAN"/>
              </a:rPr>
              <a:t>মুদ্রা</a:t>
            </a:r>
            <a:endParaRPr lang="en-US" sz="3200" dirty="0"/>
          </a:p>
        </p:txBody>
      </p:sp>
      <p:sp>
        <p:nvSpPr>
          <p:cNvPr id="23" name="Flowchart: Connector 22"/>
          <p:cNvSpPr/>
          <p:nvPr/>
        </p:nvSpPr>
        <p:spPr>
          <a:xfrm>
            <a:off x="4997446" y="2486151"/>
            <a:ext cx="457200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571500" y="4595059"/>
            <a:ext cx="457200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743200" y="590006"/>
            <a:ext cx="3200400" cy="1226424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4733096"/>
            <a:ext cx="7010400" cy="1515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স্থাপনে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870269" cy="273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0" y="2895600"/>
            <a:ext cx="3886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সবাইকে ধন্যবাদ</a:t>
            </a:r>
            <a:endParaRPr lang="en-US" sz="4400" b="1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78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24594"/>
            <a:ext cx="3429000" cy="430887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মোবাইল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০১৭১৪৯৫৯৯০৪</a:t>
            </a:r>
          </a:p>
          <a:p>
            <a:pPr algn="ctr"/>
            <a:r>
              <a:rPr lang="en-US" sz="1600" dirty="0" err="1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ইমেইলঃ</a:t>
            </a:r>
            <a:r>
              <a:rPr lang="en-US" sz="16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mfiz131241@gmail.com</a:t>
            </a:r>
            <a:endParaRPr lang="en-US" sz="2000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533400" y="448491"/>
            <a:ext cx="8153400" cy="1371600"/>
          </a:xfrm>
          <a:prstGeom prst="flowChartTerminator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924594"/>
            <a:ext cx="43434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37" y="1979978"/>
            <a:ext cx="1676400" cy="2099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31" y="2133600"/>
            <a:ext cx="3538537" cy="35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914400"/>
            <a:ext cx="4060370" cy="46474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 </a:t>
            </a:r>
            <a:endParaRPr lang="bn-BD" sz="4800" b="1" u="sng" dirty="0">
              <a:ln w="6600">
                <a:solidFill>
                  <a:srgbClr val="9CB08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6585CF">
                    <a:satMod val="175000"/>
                    <a:alpha val="40000"/>
                  </a:srgbClr>
                </a:glow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8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ণীঃ</a:t>
            </a:r>
            <a:r>
              <a:rPr lang="en-US" sz="4800" b="1" dirty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n w="6600">
                <a:solidFill>
                  <a:srgbClr val="9CB084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অর্থ ও ব্যাংক ব্যবস্থা </a:t>
            </a:r>
            <a:r>
              <a:rPr lang="bn-IN" sz="36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n w="6600">
                <a:solidFill>
                  <a:srgbClr val="9CB084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  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b="1" dirty="0" smtClean="0">
              <a:ln w="6600">
                <a:solidFill>
                  <a:srgbClr val="9CB084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CB084"/>
                  </a:outerShdw>
                </a:effectLst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914401"/>
            <a:ext cx="3886200" cy="464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886200"/>
            <a:ext cx="47244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936" y="4503632"/>
            <a:ext cx="57557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0064" y="556472"/>
            <a:ext cx="64008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06769" y="5319499"/>
            <a:ext cx="6978062" cy="76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তোমরা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পার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একদামে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পণ্য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ক্রয়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bn-IN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?   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36594"/>
            <a:ext cx="4419600" cy="26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4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5029200"/>
            <a:ext cx="3810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বিনিময়ের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6634190" cy="41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4734" y="5562600"/>
            <a:ext cx="3429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32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ব্যাংকের</a:t>
            </a:r>
            <a:r>
              <a:rPr lang="en-US" sz="32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574765"/>
            <a:ext cx="5372100" cy="53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ক্ষুদ্র</a:t>
            </a:r>
            <a:r>
              <a:rPr lang="en-US" sz="3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সঞ্চয়</a:t>
            </a:r>
            <a:r>
              <a:rPr lang="en-US" sz="3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3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জমা</a:t>
            </a:r>
            <a:r>
              <a:rPr lang="en-US" sz="3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32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74" y="1379268"/>
            <a:ext cx="3982720" cy="39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8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47799" y="609600"/>
            <a:ext cx="685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আজকের</a:t>
            </a:r>
            <a:r>
              <a:rPr lang="en-US" sz="48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পাঠের</a:t>
            </a:r>
            <a:r>
              <a:rPr lang="en-US" sz="48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বিষয়</a:t>
            </a:r>
            <a:r>
              <a:rPr lang="en-US" sz="48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095" y="396793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1981200"/>
            <a:ext cx="60198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06379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86604" y="5360857"/>
            <a:ext cx="4800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ব্যাংকিং</a:t>
            </a:r>
            <a:r>
              <a:rPr lang="en-US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638800" cy="30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973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2686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bn-BD" sz="3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bn-BD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......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বানিজ্যের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endParaRPr lang="bn-IN" sz="40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bn-BD" sz="40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bn-BD" sz="40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36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794566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অর্থ কাকে বলে?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4800599"/>
            <a:ext cx="7543800" cy="762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উপরের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ছবিতে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কি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ধরনের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নোট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দেখা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যাচ্ছে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ea typeface="Tahoma" panose="020B0604030504040204" pitchFamily="34" charset="0"/>
                <a:cs typeface="Nikosh" pitchFamily="2" charset="0"/>
              </a:rPr>
              <a:t>?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67955"/>
            <a:ext cx="2038350" cy="2238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3084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4103012</TotalTime>
  <Words>439</Words>
  <Application>Microsoft Office PowerPoint</Application>
  <PresentationFormat>On-screen Show (4:3)</PresentationFormat>
  <Paragraphs>108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Garamond</vt:lpstr>
      <vt:lpstr>Kalpurush</vt:lpstr>
      <vt:lpstr>Nikosh</vt:lpstr>
      <vt:lpstr>NikoshBAN</vt:lpstr>
      <vt:lpstr>Tahoma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Shilpi Farida</dc:creator>
  <cp:lastModifiedBy>Gigabyte</cp:lastModifiedBy>
  <cp:revision>399</cp:revision>
  <dcterms:created xsi:type="dcterms:W3CDTF">2006-08-16T00:00:00Z</dcterms:created>
  <dcterms:modified xsi:type="dcterms:W3CDTF">2021-06-10T16:02:53Z</dcterms:modified>
</cp:coreProperties>
</file>